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57"/>
  </p:notesMasterIdLst>
  <p:sldIdLst>
    <p:sldId id="256" r:id="rId3"/>
    <p:sldId id="274" r:id="rId4"/>
    <p:sldId id="420" r:id="rId5"/>
    <p:sldId id="549" r:id="rId6"/>
    <p:sldId id="551" r:id="rId7"/>
    <p:sldId id="552" r:id="rId8"/>
    <p:sldId id="553" r:id="rId9"/>
    <p:sldId id="554" r:id="rId10"/>
    <p:sldId id="555" r:id="rId11"/>
    <p:sldId id="556" r:id="rId12"/>
    <p:sldId id="543" r:id="rId13"/>
    <p:sldId id="557" r:id="rId14"/>
    <p:sldId id="558" r:id="rId15"/>
    <p:sldId id="512" r:id="rId16"/>
    <p:sldId id="560" r:id="rId17"/>
    <p:sldId id="561" r:id="rId18"/>
    <p:sldId id="562" r:id="rId19"/>
    <p:sldId id="563" r:id="rId20"/>
    <p:sldId id="564" r:id="rId21"/>
    <p:sldId id="565" r:id="rId22"/>
    <p:sldId id="566" r:id="rId23"/>
    <p:sldId id="567" r:id="rId24"/>
    <p:sldId id="568" r:id="rId25"/>
    <p:sldId id="559" r:id="rId26"/>
    <p:sldId id="569" r:id="rId27"/>
    <p:sldId id="570" r:id="rId28"/>
    <p:sldId id="571" r:id="rId29"/>
    <p:sldId id="572" r:id="rId30"/>
    <p:sldId id="573" r:id="rId31"/>
    <p:sldId id="600" r:id="rId32"/>
    <p:sldId id="601" r:id="rId33"/>
    <p:sldId id="602" r:id="rId34"/>
    <p:sldId id="603" r:id="rId35"/>
    <p:sldId id="604" r:id="rId36"/>
    <p:sldId id="605" r:id="rId37"/>
    <p:sldId id="606" r:id="rId38"/>
    <p:sldId id="608" r:id="rId39"/>
    <p:sldId id="609" r:id="rId40"/>
    <p:sldId id="610" r:id="rId41"/>
    <p:sldId id="612" r:id="rId42"/>
    <p:sldId id="611" r:id="rId43"/>
    <p:sldId id="613" r:id="rId44"/>
    <p:sldId id="614" r:id="rId45"/>
    <p:sldId id="615" r:id="rId46"/>
    <p:sldId id="616" r:id="rId47"/>
    <p:sldId id="617" r:id="rId48"/>
    <p:sldId id="618" r:id="rId49"/>
    <p:sldId id="619" r:id="rId50"/>
    <p:sldId id="620" r:id="rId51"/>
    <p:sldId id="621" r:id="rId52"/>
    <p:sldId id="622" r:id="rId53"/>
    <p:sldId id="407" r:id="rId54"/>
    <p:sldId id="294" r:id="rId55"/>
    <p:sldId id="280" r:id="rId56"/>
  </p:sldIdLst>
  <p:sldSz cx="9144000" cy="5143500" type="screen16x9"/>
  <p:notesSz cx="6858000" cy="9144000"/>
  <p:embeddedFontLst>
    <p:embeddedFont>
      <p:font typeface="넥슨Lv1고딕 Low OTF Bold" panose="020B0600000101010101" charset="-127"/>
      <p:bold r:id="rId58"/>
    </p:embeddedFont>
    <p:embeddedFont>
      <p:font typeface="Cambria Math" panose="02040503050406030204" pitchFamily="18" charset="0"/>
      <p:regular r:id="rId59"/>
    </p:embeddedFont>
    <p:embeddedFont>
      <p:font typeface="넥슨Lv1고딕 Low OTF" panose="020B0600000101010101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B9985"/>
    <a:srgbClr val="FD998F"/>
    <a:srgbClr val="19264B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6FB1A28-4BEE-4DC9-A999-D609107A7781}">
  <a:tblStyle styleId="{96FB1A28-4BEE-4DC9-A999-D609107A7781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DFD"/>
          </a:solidFill>
        </a:fill>
      </a:tcStyle>
    </a:wholeTbl>
    <a:band1H>
      <a:tcTxStyle/>
      <a:tcStyle>
        <a:tcBdr/>
        <a:fill>
          <a:solidFill>
            <a:srgbClr val="CDD8F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8F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44" autoAdjust="0"/>
    <p:restoredTop sz="96230" autoAdjust="0"/>
  </p:normalViewPr>
  <p:slideViewPr>
    <p:cSldViewPr snapToGrid="0">
      <p:cViewPr varScale="1">
        <p:scale>
          <a:sx n="140" d="100"/>
          <a:sy n="140" d="100"/>
        </p:scale>
        <p:origin x="1266" y="1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2908" y="-15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font" Target="fonts/font6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1.fntdata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4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2.fntdata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3.fntdata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389C327F-7D4A-8A15-C604-B2C061255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>
            <a:extLst>
              <a:ext uri="{FF2B5EF4-FFF2-40B4-BE49-F238E27FC236}">
                <a16:creationId xmlns:a16="http://schemas.microsoft.com/office/drawing/2014/main" id="{E43623E7-D18E-CACA-9695-7F17734DD0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>
            <a:extLst>
              <a:ext uri="{FF2B5EF4-FFF2-40B4-BE49-F238E27FC236}">
                <a16:creationId xmlns:a16="http://schemas.microsoft.com/office/drawing/2014/main" id="{C5993535-6A6C-9514-B902-EB47615318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91365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7E7B8E19-2B44-373A-2806-039FF7369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>
            <a:extLst>
              <a:ext uri="{FF2B5EF4-FFF2-40B4-BE49-F238E27FC236}">
                <a16:creationId xmlns:a16="http://schemas.microsoft.com/office/drawing/2014/main" id="{EEE96688-58ED-A6C1-26EF-BE24A0835C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>
            <a:extLst>
              <a:ext uri="{FF2B5EF4-FFF2-40B4-BE49-F238E27FC236}">
                <a16:creationId xmlns:a16="http://schemas.microsoft.com/office/drawing/2014/main" id="{C8C2ABFF-1636-8D5D-7915-CF7C035F3A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2095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49C90FB4-94D2-E712-DFE7-CDC04467E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>
            <a:extLst>
              <a:ext uri="{FF2B5EF4-FFF2-40B4-BE49-F238E27FC236}">
                <a16:creationId xmlns:a16="http://schemas.microsoft.com/office/drawing/2014/main" id="{9CC962CB-0176-4E3B-C814-384C55CB69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>
            <a:extLst>
              <a:ext uri="{FF2B5EF4-FFF2-40B4-BE49-F238E27FC236}">
                <a16:creationId xmlns:a16="http://schemas.microsoft.com/office/drawing/2014/main" id="{6C24D901-F2B7-9F02-C0ED-E359BFE3EA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8967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C92A7E1B-B045-192F-96F0-B7160D309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>
            <a:extLst>
              <a:ext uri="{FF2B5EF4-FFF2-40B4-BE49-F238E27FC236}">
                <a16:creationId xmlns:a16="http://schemas.microsoft.com/office/drawing/2014/main" id="{8A6C72DC-042B-EA01-647D-9DD4EB8BD9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>
            <a:extLst>
              <a:ext uri="{FF2B5EF4-FFF2-40B4-BE49-F238E27FC236}">
                <a16:creationId xmlns:a16="http://schemas.microsoft.com/office/drawing/2014/main" id="{B00084A5-0146-3F1E-F9D4-D173B0C7B9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95561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D6CFFAAE-85EE-C331-4CBC-E7D3B3D51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>
            <a:extLst>
              <a:ext uri="{FF2B5EF4-FFF2-40B4-BE49-F238E27FC236}">
                <a16:creationId xmlns:a16="http://schemas.microsoft.com/office/drawing/2014/main" id="{7AFB18E9-F0EA-3448-9D2D-0B282EA30B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>
            <a:extLst>
              <a:ext uri="{FF2B5EF4-FFF2-40B4-BE49-F238E27FC236}">
                <a16:creationId xmlns:a16="http://schemas.microsoft.com/office/drawing/2014/main" id="{3D71CF56-BF9B-1AB7-B7E2-B6B37E0882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20770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13404277-50D7-0119-69CA-C042F5B37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>
            <a:extLst>
              <a:ext uri="{FF2B5EF4-FFF2-40B4-BE49-F238E27FC236}">
                <a16:creationId xmlns:a16="http://schemas.microsoft.com/office/drawing/2014/main" id="{962B8C94-2CC6-0D2D-4231-16CAB5AE1D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>
            <a:extLst>
              <a:ext uri="{FF2B5EF4-FFF2-40B4-BE49-F238E27FC236}">
                <a16:creationId xmlns:a16="http://schemas.microsoft.com/office/drawing/2014/main" id="{BD1C3286-ADBA-B44E-7955-C0F86394DD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2895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29D23E17-F925-8D11-6BDF-95F2521E5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>
            <a:extLst>
              <a:ext uri="{FF2B5EF4-FFF2-40B4-BE49-F238E27FC236}">
                <a16:creationId xmlns:a16="http://schemas.microsoft.com/office/drawing/2014/main" id="{5DD3020D-E8D5-8DE8-E897-5A85A61140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>
            <a:extLst>
              <a:ext uri="{FF2B5EF4-FFF2-40B4-BE49-F238E27FC236}">
                <a16:creationId xmlns:a16="http://schemas.microsoft.com/office/drawing/2014/main" id="{04028AC8-E3DE-D71F-3841-5C23A7DB56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15527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1DCD4D74-1B92-F64F-6223-DFF4B6C93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>
            <a:extLst>
              <a:ext uri="{FF2B5EF4-FFF2-40B4-BE49-F238E27FC236}">
                <a16:creationId xmlns:a16="http://schemas.microsoft.com/office/drawing/2014/main" id="{2D731CCE-C396-FA73-5110-524FAB884B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>
            <a:extLst>
              <a:ext uri="{FF2B5EF4-FFF2-40B4-BE49-F238E27FC236}">
                <a16:creationId xmlns:a16="http://schemas.microsoft.com/office/drawing/2014/main" id="{9B1EB648-61E3-920E-E5F3-AE6C42E321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0792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F27C6FA4-EEA0-AF1A-2082-328039F7E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>
            <a:extLst>
              <a:ext uri="{FF2B5EF4-FFF2-40B4-BE49-F238E27FC236}">
                <a16:creationId xmlns:a16="http://schemas.microsoft.com/office/drawing/2014/main" id="{76BEF518-9792-CC15-CE2D-0967CECCDA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>
            <a:extLst>
              <a:ext uri="{FF2B5EF4-FFF2-40B4-BE49-F238E27FC236}">
                <a16:creationId xmlns:a16="http://schemas.microsoft.com/office/drawing/2014/main" id="{3A3ADB08-A5E5-904B-FE5F-613DB257EA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24632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7C5D055D-675C-BC9A-4130-493F59CF8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>
            <a:extLst>
              <a:ext uri="{FF2B5EF4-FFF2-40B4-BE49-F238E27FC236}">
                <a16:creationId xmlns:a16="http://schemas.microsoft.com/office/drawing/2014/main" id="{C9ADF764-C407-8855-D8D4-8B08B5C9F2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>
            <a:extLst>
              <a:ext uri="{FF2B5EF4-FFF2-40B4-BE49-F238E27FC236}">
                <a16:creationId xmlns:a16="http://schemas.microsoft.com/office/drawing/2014/main" id="{5705B488-B843-2537-18AF-618BA55947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510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21807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860566A8-4469-08D6-EC92-CC8B1866F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>
            <a:extLst>
              <a:ext uri="{FF2B5EF4-FFF2-40B4-BE49-F238E27FC236}">
                <a16:creationId xmlns:a16="http://schemas.microsoft.com/office/drawing/2014/main" id="{96CB0FE1-8EA7-ED4C-6810-AB1C543A88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>
            <a:extLst>
              <a:ext uri="{FF2B5EF4-FFF2-40B4-BE49-F238E27FC236}">
                <a16:creationId xmlns:a16="http://schemas.microsoft.com/office/drawing/2014/main" id="{01F48D79-B66D-2ECD-8190-6FC8ECFE92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72773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0DCB2410-90A3-E3C7-E75B-831250132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>
            <a:extLst>
              <a:ext uri="{FF2B5EF4-FFF2-40B4-BE49-F238E27FC236}">
                <a16:creationId xmlns:a16="http://schemas.microsoft.com/office/drawing/2014/main" id="{0D914D59-A227-A344-DFAE-70B2E125B9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>
            <a:extLst>
              <a:ext uri="{FF2B5EF4-FFF2-40B4-BE49-F238E27FC236}">
                <a16:creationId xmlns:a16="http://schemas.microsoft.com/office/drawing/2014/main" id="{8CE01079-CF6F-5083-6320-25DDA4F410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29638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520E57E4-F376-62BD-C682-D041FD882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>
            <a:extLst>
              <a:ext uri="{FF2B5EF4-FFF2-40B4-BE49-F238E27FC236}">
                <a16:creationId xmlns:a16="http://schemas.microsoft.com/office/drawing/2014/main" id="{62A32E35-E146-8937-C7F4-44239A4CD7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>
            <a:extLst>
              <a:ext uri="{FF2B5EF4-FFF2-40B4-BE49-F238E27FC236}">
                <a16:creationId xmlns:a16="http://schemas.microsoft.com/office/drawing/2014/main" id="{BBCE17FF-6D8E-F773-DE82-B03ACD0AB5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54912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0629EF72-47A8-9A04-F022-938475B60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>
            <a:extLst>
              <a:ext uri="{FF2B5EF4-FFF2-40B4-BE49-F238E27FC236}">
                <a16:creationId xmlns:a16="http://schemas.microsoft.com/office/drawing/2014/main" id="{61606446-36FD-E032-B8A1-2CF4D04254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>
            <a:extLst>
              <a:ext uri="{FF2B5EF4-FFF2-40B4-BE49-F238E27FC236}">
                <a16:creationId xmlns:a16="http://schemas.microsoft.com/office/drawing/2014/main" id="{CDC478CC-3C6E-C020-CC14-9510DF7A09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85428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EF737008-EDE5-72CA-1B9B-AED675D82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>
            <a:extLst>
              <a:ext uri="{FF2B5EF4-FFF2-40B4-BE49-F238E27FC236}">
                <a16:creationId xmlns:a16="http://schemas.microsoft.com/office/drawing/2014/main" id="{5523CB5C-E566-859D-8CC2-BAA9076265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>
            <a:extLst>
              <a:ext uri="{FF2B5EF4-FFF2-40B4-BE49-F238E27FC236}">
                <a16:creationId xmlns:a16="http://schemas.microsoft.com/office/drawing/2014/main" id="{D9C8570B-5B46-3178-48D0-E278AC7468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70865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1A72F7B9-B83B-4A9F-8ABE-882FBEA25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>
            <a:extLst>
              <a:ext uri="{FF2B5EF4-FFF2-40B4-BE49-F238E27FC236}">
                <a16:creationId xmlns:a16="http://schemas.microsoft.com/office/drawing/2014/main" id="{82E2E2C4-8822-1409-4A95-AB3A5BB94F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>
            <a:extLst>
              <a:ext uri="{FF2B5EF4-FFF2-40B4-BE49-F238E27FC236}">
                <a16:creationId xmlns:a16="http://schemas.microsoft.com/office/drawing/2014/main" id="{EFCE4E45-A34F-496B-8B52-4F47B2D050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95369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ABAF755A-0F92-191F-73FF-E945F263B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>
            <a:extLst>
              <a:ext uri="{FF2B5EF4-FFF2-40B4-BE49-F238E27FC236}">
                <a16:creationId xmlns:a16="http://schemas.microsoft.com/office/drawing/2014/main" id="{1BA0E490-B5D7-9C82-04DC-CDFD93F01C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>
            <a:extLst>
              <a:ext uri="{FF2B5EF4-FFF2-40B4-BE49-F238E27FC236}">
                <a16:creationId xmlns:a16="http://schemas.microsoft.com/office/drawing/2014/main" id="{ED5192CA-1DCB-068F-30D2-077B923690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41018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2C35FE66-514D-CD23-6B80-ADF961E59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>
            <a:extLst>
              <a:ext uri="{FF2B5EF4-FFF2-40B4-BE49-F238E27FC236}">
                <a16:creationId xmlns:a16="http://schemas.microsoft.com/office/drawing/2014/main" id="{705404AE-28ED-7B02-1AB6-7C7B489A50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>
            <a:extLst>
              <a:ext uri="{FF2B5EF4-FFF2-40B4-BE49-F238E27FC236}">
                <a16:creationId xmlns:a16="http://schemas.microsoft.com/office/drawing/2014/main" id="{F5E8C0B2-728F-EBA5-BA74-3961F666B3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70541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255C2A57-693C-E7B3-5979-E971B6A8A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>
            <a:extLst>
              <a:ext uri="{FF2B5EF4-FFF2-40B4-BE49-F238E27FC236}">
                <a16:creationId xmlns:a16="http://schemas.microsoft.com/office/drawing/2014/main" id="{88131DA5-3591-C3DC-9E49-53841A3BB3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>
            <a:extLst>
              <a:ext uri="{FF2B5EF4-FFF2-40B4-BE49-F238E27FC236}">
                <a16:creationId xmlns:a16="http://schemas.microsoft.com/office/drawing/2014/main" id="{561A5F4D-D10E-7C67-4170-8044A84B16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74231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8D162F24-1969-D638-886A-CBBD22240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>
            <a:extLst>
              <a:ext uri="{FF2B5EF4-FFF2-40B4-BE49-F238E27FC236}">
                <a16:creationId xmlns:a16="http://schemas.microsoft.com/office/drawing/2014/main" id="{0D971C76-DE48-648D-DC40-ADCC3288A4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>
            <a:extLst>
              <a:ext uri="{FF2B5EF4-FFF2-40B4-BE49-F238E27FC236}">
                <a16:creationId xmlns:a16="http://schemas.microsoft.com/office/drawing/2014/main" id="{23DA5CCF-02DF-2269-647E-284704B6CC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9308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65048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D3836FB6-187F-8ACB-B1A1-C4D42D45F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>
            <a:extLst>
              <a:ext uri="{FF2B5EF4-FFF2-40B4-BE49-F238E27FC236}">
                <a16:creationId xmlns:a16="http://schemas.microsoft.com/office/drawing/2014/main" id="{13849787-1E9E-AFBC-8092-BC3433CA3E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>
            <a:extLst>
              <a:ext uri="{FF2B5EF4-FFF2-40B4-BE49-F238E27FC236}">
                <a16:creationId xmlns:a16="http://schemas.microsoft.com/office/drawing/2014/main" id="{7FA62DC7-244D-F8EA-6BA6-BA63D85BC1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05944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A29751A8-CA79-7AFB-5D90-076486E2A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>
            <a:extLst>
              <a:ext uri="{FF2B5EF4-FFF2-40B4-BE49-F238E27FC236}">
                <a16:creationId xmlns:a16="http://schemas.microsoft.com/office/drawing/2014/main" id="{5E40266E-54F0-3D1B-F267-FF1FF52654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>
            <a:extLst>
              <a:ext uri="{FF2B5EF4-FFF2-40B4-BE49-F238E27FC236}">
                <a16:creationId xmlns:a16="http://schemas.microsoft.com/office/drawing/2014/main" id="{E988E30B-954B-6614-5AFD-177FE213F3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1870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AEFADBFD-BCCC-FE0C-A48D-4433ED2DE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>
            <a:extLst>
              <a:ext uri="{FF2B5EF4-FFF2-40B4-BE49-F238E27FC236}">
                <a16:creationId xmlns:a16="http://schemas.microsoft.com/office/drawing/2014/main" id="{AF93414C-CF4D-6ADE-C970-345888D8CC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>
            <a:extLst>
              <a:ext uri="{FF2B5EF4-FFF2-40B4-BE49-F238E27FC236}">
                <a16:creationId xmlns:a16="http://schemas.microsoft.com/office/drawing/2014/main" id="{5300468E-D959-B37D-36E8-F822B276B3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10308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B1789FCA-6AE1-2CBF-44F0-B1A882FAB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>
            <a:extLst>
              <a:ext uri="{FF2B5EF4-FFF2-40B4-BE49-F238E27FC236}">
                <a16:creationId xmlns:a16="http://schemas.microsoft.com/office/drawing/2014/main" id="{C81B09A7-D986-6402-FDE7-FB8DB5E025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>
            <a:extLst>
              <a:ext uri="{FF2B5EF4-FFF2-40B4-BE49-F238E27FC236}">
                <a16:creationId xmlns:a16="http://schemas.microsoft.com/office/drawing/2014/main" id="{AEF61F10-6BAF-6DD2-6791-68524FA76F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53876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B0EE8180-4033-DBD4-60A4-F90D17A49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>
            <a:extLst>
              <a:ext uri="{FF2B5EF4-FFF2-40B4-BE49-F238E27FC236}">
                <a16:creationId xmlns:a16="http://schemas.microsoft.com/office/drawing/2014/main" id="{0F9171A7-0ABD-8D92-8BF6-27DC4D5AFD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>
            <a:extLst>
              <a:ext uri="{FF2B5EF4-FFF2-40B4-BE49-F238E27FC236}">
                <a16:creationId xmlns:a16="http://schemas.microsoft.com/office/drawing/2014/main" id="{C5E55FC3-C486-F157-C772-5F10EAE87C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32711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50F78400-C0C2-65CD-005D-FA2207E22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>
            <a:extLst>
              <a:ext uri="{FF2B5EF4-FFF2-40B4-BE49-F238E27FC236}">
                <a16:creationId xmlns:a16="http://schemas.microsoft.com/office/drawing/2014/main" id="{CAA0E33D-39EA-D24E-45F0-4C03C9C83B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>
            <a:extLst>
              <a:ext uri="{FF2B5EF4-FFF2-40B4-BE49-F238E27FC236}">
                <a16:creationId xmlns:a16="http://schemas.microsoft.com/office/drawing/2014/main" id="{B50B8B5C-3CF7-3FDC-8002-97785D55C1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83813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06B63EFD-A7B5-AA6B-3E7C-1609E0E56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>
            <a:extLst>
              <a:ext uri="{FF2B5EF4-FFF2-40B4-BE49-F238E27FC236}">
                <a16:creationId xmlns:a16="http://schemas.microsoft.com/office/drawing/2014/main" id="{D26B67E3-E25A-87F2-46E0-FCF67E73C4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>
            <a:extLst>
              <a:ext uri="{FF2B5EF4-FFF2-40B4-BE49-F238E27FC236}">
                <a16:creationId xmlns:a16="http://schemas.microsoft.com/office/drawing/2014/main" id="{3D17097A-F1F0-3F3A-858E-E4945C9118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67086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E74DC01F-19BC-0A94-67A8-ABEB2C05B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>
            <a:extLst>
              <a:ext uri="{FF2B5EF4-FFF2-40B4-BE49-F238E27FC236}">
                <a16:creationId xmlns:a16="http://schemas.microsoft.com/office/drawing/2014/main" id="{A29DF55D-61F3-EFC9-E83B-705817D5C3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>
            <a:extLst>
              <a:ext uri="{FF2B5EF4-FFF2-40B4-BE49-F238E27FC236}">
                <a16:creationId xmlns:a16="http://schemas.microsoft.com/office/drawing/2014/main" id="{8BCA9BB8-C8DD-A05E-9D13-C40262C93B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22939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27D6B3A6-5E01-391F-02D8-5F839B93C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>
            <a:extLst>
              <a:ext uri="{FF2B5EF4-FFF2-40B4-BE49-F238E27FC236}">
                <a16:creationId xmlns:a16="http://schemas.microsoft.com/office/drawing/2014/main" id="{13400A22-6C9B-AE86-2076-7F5C164A0C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>
            <a:extLst>
              <a:ext uri="{FF2B5EF4-FFF2-40B4-BE49-F238E27FC236}">
                <a16:creationId xmlns:a16="http://schemas.microsoft.com/office/drawing/2014/main" id="{FB3EA0B4-BEA3-E733-EE2F-93D1178483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6804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BD9FC88C-7E39-4A63-ABDF-68F9ADCBD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>
            <a:extLst>
              <a:ext uri="{FF2B5EF4-FFF2-40B4-BE49-F238E27FC236}">
                <a16:creationId xmlns:a16="http://schemas.microsoft.com/office/drawing/2014/main" id="{1EC2075D-6664-EEB2-9343-CF9DA84844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>
            <a:extLst>
              <a:ext uri="{FF2B5EF4-FFF2-40B4-BE49-F238E27FC236}">
                <a16:creationId xmlns:a16="http://schemas.microsoft.com/office/drawing/2014/main" id="{368CDD70-00B4-7D34-D152-16FFE1A619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6491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5CB5CAD8-FB14-FB46-2DB2-00316C921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>
            <a:extLst>
              <a:ext uri="{FF2B5EF4-FFF2-40B4-BE49-F238E27FC236}">
                <a16:creationId xmlns:a16="http://schemas.microsoft.com/office/drawing/2014/main" id="{D7E5D10C-B1ED-F2B2-9AFA-947803AD71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>
            <a:extLst>
              <a:ext uri="{FF2B5EF4-FFF2-40B4-BE49-F238E27FC236}">
                <a16:creationId xmlns:a16="http://schemas.microsoft.com/office/drawing/2014/main" id="{F636BCB4-23E4-0F05-3280-2D13625C33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69607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6D701630-017C-1380-3A34-51A588971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>
            <a:extLst>
              <a:ext uri="{FF2B5EF4-FFF2-40B4-BE49-F238E27FC236}">
                <a16:creationId xmlns:a16="http://schemas.microsoft.com/office/drawing/2014/main" id="{420AF263-D37C-EB63-BDA9-F285E1D546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>
            <a:extLst>
              <a:ext uri="{FF2B5EF4-FFF2-40B4-BE49-F238E27FC236}">
                <a16:creationId xmlns:a16="http://schemas.microsoft.com/office/drawing/2014/main" id="{2DAF5372-1429-06A6-D73A-5891DEBB6C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43632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1587E196-F8ED-F950-B995-5B7304DFB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>
            <a:extLst>
              <a:ext uri="{FF2B5EF4-FFF2-40B4-BE49-F238E27FC236}">
                <a16:creationId xmlns:a16="http://schemas.microsoft.com/office/drawing/2014/main" id="{E7AD0A2E-4573-AC57-83CA-A0E5B5AB82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>
            <a:extLst>
              <a:ext uri="{FF2B5EF4-FFF2-40B4-BE49-F238E27FC236}">
                <a16:creationId xmlns:a16="http://schemas.microsoft.com/office/drawing/2014/main" id="{C833C3F0-5FE0-22E6-E23E-6CDEB9E5F2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61931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C432F6D4-6319-5753-AF83-C47D1AB6E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>
            <a:extLst>
              <a:ext uri="{FF2B5EF4-FFF2-40B4-BE49-F238E27FC236}">
                <a16:creationId xmlns:a16="http://schemas.microsoft.com/office/drawing/2014/main" id="{B4537304-E750-8B75-1122-5131A07D1E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>
            <a:extLst>
              <a:ext uri="{FF2B5EF4-FFF2-40B4-BE49-F238E27FC236}">
                <a16:creationId xmlns:a16="http://schemas.microsoft.com/office/drawing/2014/main" id="{CFFB957F-830B-01DD-D3AA-9BBF179D8A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85150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00A7B49E-8EEB-4E11-1513-CC956B24B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>
            <a:extLst>
              <a:ext uri="{FF2B5EF4-FFF2-40B4-BE49-F238E27FC236}">
                <a16:creationId xmlns:a16="http://schemas.microsoft.com/office/drawing/2014/main" id="{89D7EB4A-02EB-C0A1-6D2D-7314078A86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>
            <a:extLst>
              <a:ext uri="{FF2B5EF4-FFF2-40B4-BE49-F238E27FC236}">
                <a16:creationId xmlns:a16="http://schemas.microsoft.com/office/drawing/2014/main" id="{A0E5D0BC-792D-4814-8ABA-BECCB9BFDA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73080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E048C64A-9573-0877-4C63-ED457EC66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>
            <a:extLst>
              <a:ext uri="{FF2B5EF4-FFF2-40B4-BE49-F238E27FC236}">
                <a16:creationId xmlns:a16="http://schemas.microsoft.com/office/drawing/2014/main" id="{2B1BA55C-DD93-C1DE-7C8B-9F7C038910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>
            <a:extLst>
              <a:ext uri="{FF2B5EF4-FFF2-40B4-BE49-F238E27FC236}">
                <a16:creationId xmlns:a16="http://schemas.microsoft.com/office/drawing/2014/main" id="{7FB16684-00BE-A195-FE0E-65FDDA8303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51371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80D03F25-80D5-DF11-E11C-1BE8653BE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>
            <a:extLst>
              <a:ext uri="{FF2B5EF4-FFF2-40B4-BE49-F238E27FC236}">
                <a16:creationId xmlns:a16="http://schemas.microsoft.com/office/drawing/2014/main" id="{9BA187CD-F5F6-9FA6-9470-FA7958FD86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>
            <a:extLst>
              <a:ext uri="{FF2B5EF4-FFF2-40B4-BE49-F238E27FC236}">
                <a16:creationId xmlns:a16="http://schemas.microsoft.com/office/drawing/2014/main" id="{37C1A6CE-80E4-24D3-0AD7-9B9B8EFCB6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07983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C1BDC9E8-3ACF-B4F3-60A0-90D9DA009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>
            <a:extLst>
              <a:ext uri="{FF2B5EF4-FFF2-40B4-BE49-F238E27FC236}">
                <a16:creationId xmlns:a16="http://schemas.microsoft.com/office/drawing/2014/main" id="{326FE541-538A-4063-6437-E705FF5AF9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>
            <a:extLst>
              <a:ext uri="{FF2B5EF4-FFF2-40B4-BE49-F238E27FC236}">
                <a16:creationId xmlns:a16="http://schemas.microsoft.com/office/drawing/2014/main" id="{ADBB14A1-ACA8-E09B-6628-E0F02C63BF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30769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3B11A570-A926-0AEA-40CD-748E6C10C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>
            <a:extLst>
              <a:ext uri="{FF2B5EF4-FFF2-40B4-BE49-F238E27FC236}">
                <a16:creationId xmlns:a16="http://schemas.microsoft.com/office/drawing/2014/main" id="{6751AF10-FD97-5D4C-DD81-7A68E4850C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>
            <a:extLst>
              <a:ext uri="{FF2B5EF4-FFF2-40B4-BE49-F238E27FC236}">
                <a16:creationId xmlns:a16="http://schemas.microsoft.com/office/drawing/2014/main" id="{3727174E-4566-6495-1EC1-5B1727242B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78748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D113D814-F547-C21C-ADE2-71718D594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>
            <a:extLst>
              <a:ext uri="{FF2B5EF4-FFF2-40B4-BE49-F238E27FC236}">
                <a16:creationId xmlns:a16="http://schemas.microsoft.com/office/drawing/2014/main" id="{7D38EA44-435C-192C-A85C-5C4F7C6BF0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>
            <a:extLst>
              <a:ext uri="{FF2B5EF4-FFF2-40B4-BE49-F238E27FC236}">
                <a16:creationId xmlns:a16="http://schemas.microsoft.com/office/drawing/2014/main" id="{D89D5629-61B2-C357-166B-7C6E55462A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42003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469803E8-4561-696E-AEA1-40CD9A413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>
            <a:extLst>
              <a:ext uri="{FF2B5EF4-FFF2-40B4-BE49-F238E27FC236}">
                <a16:creationId xmlns:a16="http://schemas.microsoft.com/office/drawing/2014/main" id="{A3CA8340-66FF-98D0-1ACA-E2E9380111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>
            <a:extLst>
              <a:ext uri="{FF2B5EF4-FFF2-40B4-BE49-F238E27FC236}">
                <a16:creationId xmlns:a16="http://schemas.microsoft.com/office/drawing/2014/main" id="{78929AB2-18B7-2B98-9E8D-F9DDDE8DF0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9071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9F9730EF-A6FD-C90B-B89C-1D4BF4DB6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>
            <a:extLst>
              <a:ext uri="{FF2B5EF4-FFF2-40B4-BE49-F238E27FC236}">
                <a16:creationId xmlns:a16="http://schemas.microsoft.com/office/drawing/2014/main" id="{8C087AED-7E23-6ABD-49AA-016C0FBF32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>
            <a:extLst>
              <a:ext uri="{FF2B5EF4-FFF2-40B4-BE49-F238E27FC236}">
                <a16:creationId xmlns:a16="http://schemas.microsoft.com/office/drawing/2014/main" id="{8CF178E8-2134-A9B3-E950-A003ECE477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56813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B5E4B8D9-C7E3-54CE-6F1A-5DD15CF86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>
            <a:extLst>
              <a:ext uri="{FF2B5EF4-FFF2-40B4-BE49-F238E27FC236}">
                <a16:creationId xmlns:a16="http://schemas.microsoft.com/office/drawing/2014/main" id="{CD4ACA6F-D7D4-D42D-213B-538556DA77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>
            <a:extLst>
              <a:ext uri="{FF2B5EF4-FFF2-40B4-BE49-F238E27FC236}">
                <a16:creationId xmlns:a16="http://schemas.microsoft.com/office/drawing/2014/main" id="{509259F7-9064-40E1-3185-4732DB9B19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47721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85A8C5C0-3033-7C32-1043-AEA6EE928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>
            <a:extLst>
              <a:ext uri="{FF2B5EF4-FFF2-40B4-BE49-F238E27FC236}">
                <a16:creationId xmlns:a16="http://schemas.microsoft.com/office/drawing/2014/main" id="{5A5B5945-CB33-33E0-847B-91BF8C4FC5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>
            <a:extLst>
              <a:ext uri="{FF2B5EF4-FFF2-40B4-BE49-F238E27FC236}">
                <a16:creationId xmlns:a16="http://schemas.microsoft.com/office/drawing/2014/main" id="{6B8D841C-A55D-8867-383B-3D477499CE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493930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98683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829228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5012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A29751A8-CA79-7AFB-5D90-076486E2A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>
            <a:extLst>
              <a:ext uri="{FF2B5EF4-FFF2-40B4-BE49-F238E27FC236}">
                <a16:creationId xmlns:a16="http://schemas.microsoft.com/office/drawing/2014/main" id="{5E40266E-54F0-3D1B-F267-FF1FF52654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>
            <a:extLst>
              <a:ext uri="{FF2B5EF4-FFF2-40B4-BE49-F238E27FC236}">
                <a16:creationId xmlns:a16="http://schemas.microsoft.com/office/drawing/2014/main" id="{E988E30B-954B-6614-5AFD-177FE213F3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187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A6D8B15B-9BE3-8C95-F52D-88E04A4D3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>
            <a:extLst>
              <a:ext uri="{FF2B5EF4-FFF2-40B4-BE49-F238E27FC236}">
                <a16:creationId xmlns:a16="http://schemas.microsoft.com/office/drawing/2014/main" id="{D959C4D1-A0C3-4398-6465-6766AD4A83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>
            <a:extLst>
              <a:ext uri="{FF2B5EF4-FFF2-40B4-BE49-F238E27FC236}">
                <a16:creationId xmlns:a16="http://schemas.microsoft.com/office/drawing/2014/main" id="{39265C07-6C93-A40D-6CCF-57AB5F95BE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0802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341C9611-53FB-130E-8F5B-5FBE9C65F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>
            <a:extLst>
              <a:ext uri="{FF2B5EF4-FFF2-40B4-BE49-F238E27FC236}">
                <a16:creationId xmlns:a16="http://schemas.microsoft.com/office/drawing/2014/main" id="{162E1C72-2315-3840-625D-CE652EEAC5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>
            <a:extLst>
              <a:ext uri="{FF2B5EF4-FFF2-40B4-BE49-F238E27FC236}">
                <a16:creationId xmlns:a16="http://schemas.microsoft.com/office/drawing/2014/main" id="{345B6E71-C316-1A18-D02C-5A24DE8968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8222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D845A11D-61E2-1BBB-9DB0-085B334A7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9b589957c_0_169:notes">
            <a:extLst>
              <a:ext uri="{FF2B5EF4-FFF2-40B4-BE49-F238E27FC236}">
                <a16:creationId xmlns:a16="http://schemas.microsoft.com/office/drawing/2014/main" id="{9574DC51-D60F-F3A1-7B14-ADC911E3E2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119b589957c_0_169:notes">
            <a:extLst>
              <a:ext uri="{FF2B5EF4-FFF2-40B4-BE49-F238E27FC236}">
                <a16:creationId xmlns:a16="http://schemas.microsoft.com/office/drawing/2014/main" id="{7FEB2A8D-B725-9192-1FFF-1D45DDFAFE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0851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B07124-297E-9642-1E44-E9250268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79423B5-78A4-5F62-3FBF-94C0F07852A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41071208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72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27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7.png"/><Relationship Id="rId11" Type="http://schemas.openxmlformats.org/officeDocument/2006/relationships/image" Target="../media/image38.png"/><Relationship Id="rId10" Type="http://schemas.openxmlformats.org/officeDocument/2006/relationships/image" Target="../media/image37.png"/><Relationship Id="rId4" Type="http://schemas.openxmlformats.org/officeDocument/2006/relationships/image" Target="../media/image8.png"/><Relationship Id="rId9" Type="http://schemas.openxmlformats.org/officeDocument/2006/relationships/image" Target="../media/image35.png"/><Relationship Id="rId1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9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11" Type="http://schemas.openxmlformats.org/officeDocument/2006/relationships/image" Target="../media/image43.png"/><Relationship Id="rId5" Type="http://schemas.openxmlformats.org/officeDocument/2006/relationships/image" Target="../media/image33.png"/><Relationship Id="rId10" Type="http://schemas.openxmlformats.org/officeDocument/2006/relationships/image" Target="../media/image42.png"/><Relationship Id="rId4" Type="http://schemas.openxmlformats.org/officeDocument/2006/relationships/image" Target="../media/image31.pn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28.png"/><Relationship Id="rId5" Type="http://schemas.openxmlformats.org/officeDocument/2006/relationships/image" Target="../media/image45.png"/><Relationship Id="rId10" Type="http://schemas.openxmlformats.org/officeDocument/2006/relationships/image" Target="../media/image49.png"/><Relationship Id="rId4" Type="http://schemas.openxmlformats.org/officeDocument/2006/relationships/image" Target="../media/image31.png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7.png"/><Relationship Id="rId3" Type="http://schemas.openxmlformats.org/officeDocument/2006/relationships/image" Target="../media/image50.png"/><Relationship Id="rId12" Type="http://schemas.openxmlformats.org/officeDocument/2006/relationships/image" Target="../media/image246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0.png"/><Relationship Id="rId15" Type="http://schemas.openxmlformats.org/officeDocument/2006/relationships/image" Target="../media/image62.png"/><Relationship Id="rId4" Type="http://schemas.openxmlformats.org/officeDocument/2006/relationships/image" Target="../media/image51.png"/><Relationship Id="rId1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33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50.png"/><Relationship Id="rId9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9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11" Type="http://schemas.openxmlformats.org/officeDocument/2006/relationships/image" Target="../media/image99.png"/><Relationship Id="rId5" Type="http://schemas.openxmlformats.org/officeDocument/2006/relationships/image" Target="../media/image57.png"/><Relationship Id="rId10" Type="http://schemas.openxmlformats.org/officeDocument/2006/relationships/image" Target="../media/image67.png"/><Relationship Id="rId4" Type="http://schemas.openxmlformats.org/officeDocument/2006/relationships/image" Target="../media/image80.png"/><Relationship Id="rId9" Type="http://schemas.openxmlformats.org/officeDocument/2006/relationships/image" Target="../media/image66.png"/><Relationship Id="rId14" Type="http://schemas.openxmlformats.org/officeDocument/2006/relationships/image" Target="../media/image10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74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2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1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137.png"/><Relationship Id="rId3" Type="http://schemas.openxmlformats.org/officeDocument/2006/relationships/image" Target="../media/image116.png"/><Relationship Id="rId7" Type="http://schemas.openxmlformats.org/officeDocument/2006/relationships/image" Target="../media/image81.png"/><Relationship Id="rId12" Type="http://schemas.openxmlformats.org/officeDocument/2006/relationships/image" Target="../media/image1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9.png"/><Relationship Id="rId11" Type="http://schemas.openxmlformats.org/officeDocument/2006/relationships/image" Target="../media/image135.png"/><Relationship Id="rId5" Type="http://schemas.openxmlformats.org/officeDocument/2006/relationships/image" Target="../media/image79.png"/><Relationship Id="rId15" Type="http://schemas.openxmlformats.org/officeDocument/2006/relationships/image" Target="../media/image139.png"/><Relationship Id="rId10" Type="http://schemas.openxmlformats.org/officeDocument/2006/relationships/image" Target="../media/image134.png"/><Relationship Id="rId4" Type="http://schemas.openxmlformats.org/officeDocument/2006/relationships/image" Target="../media/image117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85.png"/><Relationship Id="rId7" Type="http://schemas.openxmlformats.org/officeDocument/2006/relationships/image" Target="../media/image144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3.png"/><Relationship Id="rId11" Type="http://schemas.openxmlformats.org/officeDocument/2006/relationships/image" Target="../media/image97.png"/><Relationship Id="rId5" Type="http://schemas.openxmlformats.org/officeDocument/2006/relationships/image" Target="../media/image142.png"/><Relationship Id="rId15" Type="http://schemas.openxmlformats.org/officeDocument/2006/relationships/image" Target="../media/image154.png"/><Relationship Id="rId10" Type="http://schemas.openxmlformats.org/officeDocument/2006/relationships/image" Target="../media/image150.png"/><Relationship Id="rId4" Type="http://schemas.openxmlformats.org/officeDocument/2006/relationships/image" Target="../media/image86.png"/><Relationship Id="rId9" Type="http://schemas.openxmlformats.org/officeDocument/2006/relationships/image" Target="../media/image149.png"/><Relationship Id="rId14" Type="http://schemas.openxmlformats.org/officeDocument/2006/relationships/image" Target="../media/image15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60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0.png"/><Relationship Id="rId5" Type="http://schemas.openxmlformats.org/officeDocument/2006/relationships/image" Target="../media/image98.png"/><Relationship Id="rId4" Type="http://schemas.openxmlformats.org/officeDocument/2006/relationships/image" Target="../media/image161.png"/><Relationship Id="rId9" Type="http://schemas.openxmlformats.org/officeDocument/2006/relationships/image" Target="../media/image10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60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0.png"/><Relationship Id="rId5" Type="http://schemas.openxmlformats.org/officeDocument/2006/relationships/image" Target="../media/image98.png"/><Relationship Id="rId4" Type="http://schemas.openxmlformats.org/officeDocument/2006/relationships/image" Target="../media/image1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61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32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1.png"/><Relationship Id="rId5" Type="http://schemas.openxmlformats.org/officeDocument/2006/relationships/image" Target="../media/image188.png"/><Relationship Id="rId4" Type="http://schemas.openxmlformats.org/officeDocument/2006/relationships/image" Target="../media/image140.png"/><Relationship Id="rId9" Type="http://schemas.openxmlformats.org/officeDocument/2006/relationships/image" Target="../media/image10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52.png"/><Relationship Id="rId7" Type="http://schemas.openxmlformats.org/officeDocument/2006/relationships/image" Target="../media/image194.png"/><Relationship Id="rId12" Type="http://schemas.openxmlformats.org/officeDocument/2006/relationships/image" Target="../media/image1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107.png"/><Relationship Id="rId5" Type="http://schemas.openxmlformats.org/officeDocument/2006/relationships/image" Target="../media/image156.png"/><Relationship Id="rId10" Type="http://schemas.openxmlformats.org/officeDocument/2006/relationships/image" Target="../media/image196.png"/><Relationship Id="rId4" Type="http://schemas.openxmlformats.org/officeDocument/2006/relationships/image" Target="../media/image155.png"/><Relationship Id="rId9" Type="http://schemas.openxmlformats.org/officeDocument/2006/relationships/image" Target="../media/image15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7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8.png"/><Relationship Id="rId5" Type="http://schemas.openxmlformats.org/officeDocument/2006/relationships/image" Target="../media/image200.png"/><Relationship Id="rId10" Type="http://schemas.openxmlformats.org/officeDocument/2006/relationships/image" Target="../media/image163.png"/><Relationship Id="rId4" Type="http://schemas.openxmlformats.org/officeDocument/2006/relationships/image" Target="../media/image199.png"/><Relationship Id="rId9" Type="http://schemas.openxmlformats.org/officeDocument/2006/relationships/image" Target="../media/image16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64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7.png"/><Relationship Id="rId5" Type="http://schemas.openxmlformats.org/officeDocument/2006/relationships/image" Target="../media/image167.png"/><Relationship Id="rId10" Type="http://schemas.openxmlformats.org/officeDocument/2006/relationships/image" Target="../media/image163.png"/><Relationship Id="rId4" Type="http://schemas.openxmlformats.org/officeDocument/2006/relationships/image" Target="../media/image165.png"/><Relationship Id="rId9" Type="http://schemas.openxmlformats.org/officeDocument/2006/relationships/image" Target="../media/image16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171.png"/><Relationship Id="rId3" Type="http://schemas.openxmlformats.org/officeDocument/2006/relationships/image" Target="../media/image164.png"/><Relationship Id="rId7" Type="http://schemas.openxmlformats.org/officeDocument/2006/relationships/image" Target="../media/image208.png"/><Relationship Id="rId12" Type="http://schemas.openxmlformats.org/officeDocument/2006/relationships/image" Target="../media/image1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7.png"/><Relationship Id="rId11" Type="http://schemas.openxmlformats.org/officeDocument/2006/relationships/image" Target="../media/image169.png"/><Relationship Id="rId5" Type="http://schemas.openxmlformats.org/officeDocument/2006/relationships/image" Target="../media/image167.png"/><Relationship Id="rId10" Type="http://schemas.openxmlformats.org/officeDocument/2006/relationships/image" Target="../media/image163.png"/><Relationship Id="rId4" Type="http://schemas.openxmlformats.org/officeDocument/2006/relationships/image" Target="../media/image165.png"/><Relationship Id="rId9" Type="http://schemas.openxmlformats.org/officeDocument/2006/relationships/image" Target="../media/image1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3.png"/><Relationship Id="rId5" Type="http://schemas.openxmlformats.org/officeDocument/2006/relationships/image" Target="../media/image151.png"/><Relationship Id="rId4" Type="http://schemas.openxmlformats.org/officeDocument/2006/relationships/image" Target="../media/image14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13" Type="http://schemas.openxmlformats.org/officeDocument/2006/relationships/image" Target="../media/image580.png"/><Relationship Id="rId3" Type="http://schemas.openxmlformats.org/officeDocument/2006/relationships/image" Target="../media/image175.png"/><Relationship Id="rId7" Type="http://schemas.openxmlformats.org/officeDocument/2006/relationships/image" Target="../media/image520.png"/><Relationship Id="rId12" Type="http://schemas.openxmlformats.org/officeDocument/2006/relationships/image" Target="../media/image5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5.png"/><Relationship Id="rId11" Type="http://schemas.openxmlformats.org/officeDocument/2006/relationships/image" Target="../media/image560.png"/><Relationship Id="rId5" Type="http://schemas.openxmlformats.org/officeDocument/2006/relationships/image" Target="../media/image510.png"/><Relationship Id="rId15" Type="http://schemas.openxmlformats.org/officeDocument/2006/relationships/image" Target="../media/image600.png"/><Relationship Id="rId10" Type="http://schemas.openxmlformats.org/officeDocument/2006/relationships/image" Target="../media/image550.png"/><Relationship Id="rId4" Type="http://schemas.openxmlformats.org/officeDocument/2006/relationships/image" Target="../media/image500.png"/><Relationship Id="rId9" Type="http://schemas.openxmlformats.org/officeDocument/2006/relationships/image" Target="../media/image540.png"/><Relationship Id="rId14" Type="http://schemas.openxmlformats.org/officeDocument/2006/relationships/image" Target="../media/image59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86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12" Type="http://schemas.openxmlformats.org/officeDocument/2006/relationships/image" Target="../media/image18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9.png"/><Relationship Id="rId11" Type="http://schemas.openxmlformats.org/officeDocument/2006/relationships/image" Target="../media/image184.png"/><Relationship Id="rId5" Type="http://schemas.openxmlformats.org/officeDocument/2006/relationships/image" Target="../media/image178.png"/><Relationship Id="rId10" Type="http://schemas.openxmlformats.org/officeDocument/2006/relationships/image" Target="../media/image183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0.png"/><Relationship Id="rId5" Type="http://schemas.openxmlformats.org/officeDocument/2006/relationships/image" Target="../media/image178.png"/><Relationship Id="rId10" Type="http://schemas.openxmlformats.org/officeDocument/2006/relationships/image" Target="../media/image197.png"/><Relationship Id="rId4" Type="http://schemas.openxmlformats.org/officeDocument/2006/relationships/image" Target="../media/image189.png"/><Relationship Id="rId9" Type="http://schemas.openxmlformats.org/officeDocument/2006/relationships/image" Target="../media/image19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203.png"/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12" Type="http://schemas.openxmlformats.org/officeDocument/2006/relationships/image" Target="../media/image197.png"/><Relationship Id="rId17" Type="http://schemas.openxmlformats.org/officeDocument/2006/relationships/image" Target="../media/image209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20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0.png"/><Relationship Id="rId11" Type="http://schemas.openxmlformats.org/officeDocument/2006/relationships/image" Target="../media/image201.png"/><Relationship Id="rId5" Type="http://schemas.openxmlformats.org/officeDocument/2006/relationships/image" Target="../media/image178.png"/><Relationship Id="rId15" Type="http://schemas.openxmlformats.org/officeDocument/2006/relationships/image" Target="../media/image205.png"/><Relationship Id="rId10" Type="http://schemas.openxmlformats.org/officeDocument/2006/relationships/image" Target="../media/image198.png"/><Relationship Id="rId4" Type="http://schemas.openxmlformats.org/officeDocument/2006/relationships/image" Target="../media/image189.png"/><Relationship Id="rId9" Type="http://schemas.openxmlformats.org/officeDocument/2006/relationships/image" Target="../media/image193.png"/><Relationship Id="rId14" Type="http://schemas.openxmlformats.org/officeDocument/2006/relationships/image" Target="../media/image20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13" Type="http://schemas.openxmlformats.org/officeDocument/2006/relationships/image" Target="../media/image219.png"/><Relationship Id="rId3" Type="http://schemas.openxmlformats.org/officeDocument/2006/relationships/image" Target="../media/image210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178.png"/><Relationship Id="rId10" Type="http://schemas.openxmlformats.org/officeDocument/2006/relationships/image" Target="../media/image216.png"/><Relationship Id="rId4" Type="http://schemas.openxmlformats.org/officeDocument/2006/relationships/image" Target="../media/image211.png"/><Relationship Id="rId9" Type="http://schemas.openxmlformats.org/officeDocument/2006/relationships/image" Target="../media/image21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28.png"/><Relationship Id="rId18" Type="http://schemas.openxmlformats.org/officeDocument/2006/relationships/image" Target="../media/image233.png"/><Relationship Id="rId26" Type="http://schemas.openxmlformats.org/officeDocument/2006/relationships/image" Target="../media/image241.png"/><Relationship Id="rId3" Type="http://schemas.openxmlformats.org/officeDocument/2006/relationships/image" Target="../media/image220.png"/><Relationship Id="rId21" Type="http://schemas.openxmlformats.org/officeDocument/2006/relationships/image" Target="../media/image236.png"/><Relationship Id="rId7" Type="http://schemas.openxmlformats.org/officeDocument/2006/relationships/image" Target="../media/image178.png"/><Relationship Id="rId12" Type="http://schemas.openxmlformats.org/officeDocument/2006/relationships/image" Target="../media/image227.png"/><Relationship Id="rId17" Type="http://schemas.openxmlformats.org/officeDocument/2006/relationships/image" Target="../media/image232.png"/><Relationship Id="rId25" Type="http://schemas.openxmlformats.org/officeDocument/2006/relationships/image" Target="../media/image240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231.png"/><Relationship Id="rId20" Type="http://schemas.openxmlformats.org/officeDocument/2006/relationships/image" Target="../media/image2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3.png"/><Relationship Id="rId11" Type="http://schemas.openxmlformats.org/officeDocument/2006/relationships/image" Target="../media/image226.png"/><Relationship Id="rId24" Type="http://schemas.openxmlformats.org/officeDocument/2006/relationships/image" Target="../media/image239.png"/><Relationship Id="rId5" Type="http://schemas.openxmlformats.org/officeDocument/2006/relationships/image" Target="../media/image222.png"/><Relationship Id="rId15" Type="http://schemas.openxmlformats.org/officeDocument/2006/relationships/image" Target="../media/image230.png"/><Relationship Id="rId23" Type="http://schemas.openxmlformats.org/officeDocument/2006/relationships/image" Target="../media/image238.png"/><Relationship Id="rId28" Type="http://schemas.openxmlformats.org/officeDocument/2006/relationships/image" Target="../media/image243.png"/><Relationship Id="rId10" Type="http://schemas.openxmlformats.org/officeDocument/2006/relationships/image" Target="../media/image225.png"/><Relationship Id="rId19" Type="http://schemas.openxmlformats.org/officeDocument/2006/relationships/image" Target="../media/image234.png"/><Relationship Id="rId4" Type="http://schemas.openxmlformats.org/officeDocument/2006/relationships/image" Target="../media/image221.png"/><Relationship Id="rId9" Type="http://schemas.openxmlformats.org/officeDocument/2006/relationships/image" Target="../media/image224.png"/><Relationship Id="rId14" Type="http://schemas.openxmlformats.org/officeDocument/2006/relationships/image" Target="../media/image229.png"/><Relationship Id="rId22" Type="http://schemas.openxmlformats.org/officeDocument/2006/relationships/image" Target="../media/image237.png"/><Relationship Id="rId27" Type="http://schemas.openxmlformats.org/officeDocument/2006/relationships/image" Target="../media/image24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0.png"/><Relationship Id="rId18" Type="http://schemas.openxmlformats.org/officeDocument/2006/relationships/image" Target="../media/image250.png"/><Relationship Id="rId3" Type="http://schemas.openxmlformats.org/officeDocument/2006/relationships/image" Target="../media/image244.png"/><Relationship Id="rId7" Type="http://schemas.openxmlformats.org/officeDocument/2006/relationships/image" Target="../media/image1260.png"/><Relationship Id="rId17" Type="http://schemas.openxmlformats.org/officeDocument/2006/relationships/image" Target="../media/image249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24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30.png"/><Relationship Id="rId5" Type="http://schemas.openxmlformats.org/officeDocument/2006/relationships/image" Target="../media/image1230.png"/><Relationship Id="rId15" Type="http://schemas.openxmlformats.org/officeDocument/2006/relationships/image" Target="../media/image1311.png"/><Relationship Id="rId4" Type="http://schemas.openxmlformats.org/officeDocument/2006/relationships/image" Target="../media/image1220.png"/><Relationship Id="rId9" Type="http://schemas.openxmlformats.org/officeDocument/2006/relationships/image" Target="../media/image24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0.png"/><Relationship Id="rId3" Type="http://schemas.openxmlformats.org/officeDocument/2006/relationships/image" Target="../media/image251.png"/><Relationship Id="rId7" Type="http://schemas.openxmlformats.org/officeDocument/2006/relationships/image" Target="../media/image1510.png"/><Relationship Id="rId12" Type="http://schemas.openxmlformats.org/officeDocument/2006/relationships/image" Target="../media/image2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80.png"/><Relationship Id="rId11" Type="http://schemas.openxmlformats.org/officeDocument/2006/relationships/image" Target="../media/image1570.png"/><Relationship Id="rId5" Type="http://schemas.openxmlformats.org/officeDocument/2006/relationships/image" Target="../media/image1470.png"/><Relationship Id="rId10" Type="http://schemas.openxmlformats.org/officeDocument/2006/relationships/image" Target="../media/image1560.png"/><Relationship Id="rId4" Type="http://schemas.openxmlformats.org/officeDocument/2006/relationships/image" Target="../media/image1220.png"/><Relationship Id="rId9" Type="http://schemas.openxmlformats.org/officeDocument/2006/relationships/image" Target="../media/image1550.png"/><Relationship Id="rId14" Type="http://schemas.openxmlformats.org/officeDocument/2006/relationships/image" Target="../media/image1620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20.png"/><Relationship Id="rId3" Type="http://schemas.openxmlformats.org/officeDocument/2006/relationships/image" Target="../media/image253.png"/><Relationship Id="rId7" Type="http://schemas.openxmlformats.org/officeDocument/2006/relationships/image" Target="../media/image1670.png"/><Relationship Id="rId12" Type="http://schemas.openxmlformats.org/officeDocument/2006/relationships/image" Target="../media/image17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60.png"/><Relationship Id="rId11" Type="http://schemas.openxmlformats.org/officeDocument/2006/relationships/image" Target="../media/image1700.png"/><Relationship Id="rId5" Type="http://schemas.openxmlformats.org/officeDocument/2006/relationships/image" Target="../media/image1650.png"/><Relationship Id="rId15" Type="http://schemas.openxmlformats.org/officeDocument/2006/relationships/image" Target="../media/image1740.png"/><Relationship Id="rId10" Type="http://schemas.openxmlformats.org/officeDocument/2006/relationships/image" Target="../media/image1690.png"/><Relationship Id="rId4" Type="http://schemas.openxmlformats.org/officeDocument/2006/relationships/image" Target="../media/image1220.png"/><Relationship Id="rId9" Type="http://schemas.openxmlformats.org/officeDocument/2006/relationships/image" Target="../media/image1370.png"/><Relationship Id="rId14" Type="http://schemas.openxmlformats.org/officeDocument/2006/relationships/image" Target="../media/image17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0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1.png"/><Relationship Id="rId13" Type="http://schemas.openxmlformats.org/officeDocument/2006/relationships/image" Target="../media/image257.png"/><Relationship Id="rId3" Type="http://schemas.openxmlformats.org/officeDocument/2006/relationships/image" Target="../media/image165.png"/><Relationship Id="rId7" Type="http://schemas.openxmlformats.org/officeDocument/2006/relationships/image" Target="../media/image521.png"/><Relationship Id="rId12" Type="http://schemas.openxmlformats.org/officeDocument/2006/relationships/image" Target="../media/image2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255.png"/><Relationship Id="rId10" Type="http://schemas.openxmlformats.org/officeDocument/2006/relationships/image" Target="../media/image159.png"/><Relationship Id="rId9" Type="http://schemas.openxmlformats.org/officeDocument/2006/relationships/image" Target="../media/image25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258.png"/><Relationship Id="rId7" Type="http://schemas.openxmlformats.org/officeDocument/2006/relationships/image" Target="../media/image262.png"/><Relationship Id="rId12" Type="http://schemas.openxmlformats.org/officeDocument/2006/relationships/image" Target="../media/image26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1.png"/><Relationship Id="rId11" Type="http://schemas.openxmlformats.org/officeDocument/2006/relationships/image" Target="../media/image266.png"/><Relationship Id="rId5" Type="http://schemas.openxmlformats.org/officeDocument/2006/relationships/image" Target="../media/image260.png"/><Relationship Id="rId10" Type="http://schemas.openxmlformats.org/officeDocument/2006/relationships/image" Target="../media/image265.png"/><Relationship Id="rId4" Type="http://schemas.openxmlformats.org/officeDocument/2006/relationships/image" Target="../media/image259.png"/><Relationship Id="rId9" Type="http://schemas.openxmlformats.org/officeDocument/2006/relationships/image" Target="../media/image26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68.png"/><Relationship Id="rId7" Type="http://schemas.openxmlformats.org/officeDocument/2006/relationships/image" Target="../media/image27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0.png"/><Relationship Id="rId5" Type="http://schemas.openxmlformats.org/officeDocument/2006/relationships/image" Target="../media/image68.png"/><Relationship Id="rId4" Type="http://schemas.openxmlformats.org/officeDocument/2006/relationships/image" Target="../media/image269.png"/><Relationship Id="rId9" Type="http://schemas.openxmlformats.org/officeDocument/2006/relationships/image" Target="../media/image27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3" Type="http://schemas.openxmlformats.org/officeDocument/2006/relationships/image" Target="../media/image274.png"/><Relationship Id="rId7" Type="http://schemas.openxmlformats.org/officeDocument/2006/relationships/image" Target="../media/image27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7.png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280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3.png"/><Relationship Id="rId5" Type="http://schemas.openxmlformats.org/officeDocument/2006/relationships/image" Target="../media/image282.png"/><Relationship Id="rId4" Type="http://schemas.openxmlformats.org/officeDocument/2006/relationships/image" Target="../media/image28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jpeg"/><Relationship Id="rId3" Type="http://schemas.openxmlformats.org/officeDocument/2006/relationships/image" Target="../media/image280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3.png"/><Relationship Id="rId5" Type="http://schemas.openxmlformats.org/officeDocument/2006/relationships/image" Target="../media/image282.png"/><Relationship Id="rId4" Type="http://schemas.openxmlformats.org/officeDocument/2006/relationships/image" Target="../media/image281.png"/><Relationship Id="rId9" Type="http://schemas.openxmlformats.org/officeDocument/2006/relationships/image" Target="../media/image28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13" Type="http://schemas.openxmlformats.org/officeDocument/2006/relationships/image" Target="../media/image297.png"/><Relationship Id="rId3" Type="http://schemas.openxmlformats.org/officeDocument/2006/relationships/image" Target="../media/image286.png"/><Relationship Id="rId7" Type="http://schemas.openxmlformats.org/officeDocument/2006/relationships/image" Target="../media/image291.png"/><Relationship Id="rId12" Type="http://schemas.openxmlformats.org/officeDocument/2006/relationships/image" Target="../media/image296.pn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28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0.png"/><Relationship Id="rId11" Type="http://schemas.openxmlformats.org/officeDocument/2006/relationships/image" Target="../media/image295.png"/><Relationship Id="rId5" Type="http://schemas.openxmlformats.org/officeDocument/2006/relationships/image" Target="../media/image289.png"/><Relationship Id="rId15" Type="http://schemas.openxmlformats.org/officeDocument/2006/relationships/image" Target="../media/image299.png"/><Relationship Id="rId10" Type="http://schemas.openxmlformats.org/officeDocument/2006/relationships/image" Target="../media/image294.png"/><Relationship Id="rId4" Type="http://schemas.openxmlformats.org/officeDocument/2006/relationships/image" Target="../media/image288.png"/><Relationship Id="rId9" Type="http://schemas.openxmlformats.org/officeDocument/2006/relationships/image" Target="../media/image293.png"/><Relationship Id="rId14" Type="http://schemas.openxmlformats.org/officeDocument/2006/relationships/image" Target="../media/image29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13" Type="http://schemas.openxmlformats.org/officeDocument/2006/relationships/image" Target="../media/image297.png"/><Relationship Id="rId3" Type="http://schemas.openxmlformats.org/officeDocument/2006/relationships/image" Target="../media/image286.png"/><Relationship Id="rId7" Type="http://schemas.openxmlformats.org/officeDocument/2006/relationships/image" Target="../media/image291.png"/><Relationship Id="rId12" Type="http://schemas.openxmlformats.org/officeDocument/2006/relationships/image" Target="../media/image296.png"/><Relationship Id="rId17" Type="http://schemas.openxmlformats.org/officeDocument/2006/relationships/image" Target="../media/image285.png"/><Relationship Id="rId2" Type="http://schemas.openxmlformats.org/officeDocument/2006/relationships/notesSlide" Target="../notesSlides/notesSlide47.xml"/><Relationship Id="rId16" Type="http://schemas.openxmlformats.org/officeDocument/2006/relationships/image" Target="../media/image29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0.png"/><Relationship Id="rId11" Type="http://schemas.openxmlformats.org/officeDocument/2006/relationships/image" Target="../media/image295.png"/><Relationship Id="rId5" Type="http://schemas.openxmlformats.org/officeDocument/2006/relationships/image" Target="../media/image289.png"/><Relationship Id="rId15" Type="http://schemas.openxmlformats.org/officeDocument/2006/relationships/image" Target="../media/image298.png"/><Relationship Id="rId10" Type="http://schemas.openxmlformats.org/officeDocument/2006/relationships/image" Target="../media/image294.png"/><Relationship Id="rId4" Type="http://schemas.openxmlformats.org/officeDocument/2006/relationships/image" Target="../media/image288.png"/><Relationship Id="rId9" Type="http://schemas.openxmlformats.org/officeDocument/2006/relationships/image" Target="../media/image293.png"/><Relationship Id="rId14" Type="http://schemas.openxmlformats.org/officeDocument/2006/relationships/image" Target="../media/image30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13" Type="http://schemas.openxmlformats.org/officeDocument/2006/relationships/image" Target="../media/image297.png"/><Relationship Id="rId18" Type="http://schemas.openxmlformats.org/officeDocument/2006/relationships/image" Target="../media/image303.png"/><Relationship Id="rId3" Type="http://schemas.openxmlformats.org/officeDocument/2006/relationships/image" Target="../media/image286.png"/><Relationship Id="rId21" Type="http://schemas.openxmlformats.org/officeDocument/2006/relationships/image" Target="../media/image306.png"/><Relationship Id="rId7" Type="http://schemas.openxmlformats.org/officeDocument/2006/relationships/image" Target="../media/image291.png"/><Relationship Id="rId12" Type="http://schemas.openxmlformats.org/officeDocument/2006/relationships/image" Target="../media/image296.png"/><Relationship Id="rId17" Type="http://schemas.openxmlformats.org/officeDocument/2006/relationships/image" Target="../media/image301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287.png"/><Relationship Id="rId20" Type="http://schemas.openxmlformats.org/officeDocument/2006/relationships/image" Target="../media/image30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0.png"/><Relationship Id="rId11" Type="http://schemas.openxmlformats.org/officeDocument/2006/relationships/image" Target="../media/image295.png"/><Relationship Id="rId5" Type="http://schemas.openxmlformats.org/officeDocument/2006/relationships/image" Target="../media/image289.png"/><Relationship Id="rId15" Type="http://schemas.openxmlformats.org/officeDocument/2006/relationships/image" Target="../media/image299.png"/><Relationship Id="rId10" Type="http://schemas.openxmlformats.org/officeDocument/2006/relationships/image" Target="../media/image294.png"/><Relationship Id="rId19" Type="http://schemas.openxmlformats.org/officeDocument/2006/relationships/image" Target="../media/image304.png"/><Relationship Id="rId4" Type="http://schemas.openxmlformats.org/officeDocument/2006/relationships/image" Target="../media/image288.png"/><Relationship Id="rId9" Type="http://schemas.openxmlformats.org/officeDocument/2006/relationships/image" Target="../media/image293.png"/><Relationship Id="rId14" Type="http://schemas.openxmlformats.org/officeDocument/2006/relationships/image" Target="../media/image300.png"/><Relationship Id="rId22" Type="http://schemas.openxmlformats.org/officeDocument/2006/relationships/image" Target="../media/image28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3" Type="http://schemas.openxmlformats.org/officeDocument/2006/relationships/image" Target="../media/image280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3.png"/><Relationship Id="rId5" Type="http://schemas.openxmlformats.org/officeDocument/2006/relationships/image" Target="../media/image282.png"/><Relationship Id="rId4" Type="http://schemas.openxmlformats.org/officeDocument/2006/relationships/image" Target="../media/image281.png"/><Relationship Id="rId9" Type="http://schemas.openxmlformats.org/officeDocument/2006/relationships/image" Target="../media/image28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210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302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1.png"/><Relationship Id="rId5" Type="http://schemas.openxmlformats.org/officeDocument/2006/relationships/image" Target="../media/image310.png"/><Relationship Id="rId10" Type="http://schemas.openxmlformats.org/officeDocument/2006/relationships/image" Target="../media/image285.png"/><Relationship Id="rId4" Type="http://schemas.openxmlformats.org/officeDocument/2006/relationships/image" Target="../media/image309.png"/><Relationship Id="rId9" Type="http://schemas.openxmlformats.org/officeDocument/2006/relationships/image" Target="../media/image31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13" Type="http://schemas.openxmlformats.org/officeDocument/2006/relationships/image" Target="../media/image325.png"/><Relationship Id="rId3" Type="http://schemas.openxmlformats.org/officeDocument/2006/relationships/image" Target="../media/image308.png"/><Relationship Id="rId7" Type="http://schemas.openxmlformats.org/officeDocument/2006/relationships/image" Target="../media/image319.png"/><Relationship Id="rId12" Type="http://schemas.openxmlformats.org/officeDocument/2006/relationships/image" Target="../media/image32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8.png"/><Relationship Id="rId11" Type="http://schemas.openxmlformats.org/officeDocument/2006/relationships/image" Target="../media/image323.png"/><Relationship Id="rId5" Type="http://schemas.openxmlformats.org/officeDocument/2006/relationships/image" Target="../media/image317.png"/><Relationship Id="rId15" Type="http://schemas.openxmlformats.org/officeDocument/2006/relationships/image" Target="../media/image285.png"/><Relationship Id="rId10" Type="http://schemas.openxmlformats.org/officeDocument/2006/relationships/image" Target="../media/image322.png"/><Relationship Id="rId4" Type="http://schemas.openxmlformats.org/officeDocument/2006/relationships/image" Target="../media/image316.png"/><Relationship Id="rId9" Type="http://schemas.openxmlformats.org/officeDocument/2006/relationships/image" Target="../media/image321.png"/><Relationship Id="rId14" Type="http://schemas.openxmlformats.org/officeDocument/2006/relationships/image" Target="../media/image32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3" Type="http://schemas.openxmlformats.org/officeDocument/2006/relationships/image" Target="../media/image302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9.png"/><Relationship Id="rId11" Type="http://schemas.openxmlformats.org/officeDocument/2006/relationships/image" Target="../media/image334.png"/><Relationship Id="rId5" Type="http://schemas.openxmlformats.org/officeDocument/2006/relationships/image" Target="../media/image328.png"/><Relationship Id="rId10" Type="http://schemas.openxmlformats.org/officeDocument/2006/relationships/image" Target="../media/image333.png"/><Relationship Id="rId4" Type="http://schemas.openxmlformats.org/officeDocument/2006/relationships/image" Target="../media/image327.png"/><Relationship Id="rId9" Type="http://schemas.openxmlformats.org/officeDocument/2006/relationships/image" Target="../media/image33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0.png"/><Relationship Id="rId13" Type="http://schemas.openxmlformats.org/officeDocument/2006/relationships/image" Target="../media/image82.png"/><Relationship Id="rId18" Type="http://schemas.openxmlformats.org/officeDocument/2006/relationships/image" Target="../media/image93.png"/><Relationship Id="rId3" Type="http://schemas.openxmlformats.org/officeDocument/2006/relationships/image" Target="../media/image8.png"/><Relationship Id="rId7" Type="http://schemas.openxmlformats.org/officeDocument/2006/relationships/image" Target="../media/image770.png"/><Relationship Id="rId12" Type="http://schemas.openxmlformats.org/officeDocument/2006/relationships/image" Target="../media/image89.png"/><Relationship Id="rId17" Type="http://schemas.openxmlformats.org/officeDocument/2006/relationships/image" Target="../media/image9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88.png"/><Relationship Id="rId15" Type="http://schemas.openxmlformats.org/officeDocument/2006/relationships/image" Target="../media/image90.png"/><Relationship Id="rId10" Type="http://schemas.openxmlformats.org/officeDocument/2006/relationships/image" Target="../media/image87.png"/><Relationship Id="rId19" Type="http://schemas.openxmlformats.org/officeDocument/2006/relationships/image" Target="../media/image94.png"/><Relationship Id="rId4" Type="http://schemas.openxmlformats.org/officeDocument/2006/relationships/image" Target="../media/image9.png"/><Relationship Id="rId9" Type="http://schemas.openxmlformats.org/officeDocument/2006/relationships/image" Target="../media/image10.png"/><Relationship Id="rId14" Type="http://schemas.openxmlformats.org/officeDocument/2006/relationships/image" Target="../media/image84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8.png"/><Relationship Id="rId18" Type="http://schemas.openxmlformats.org/officeDocument/2006/relationships/image" Target="../media/image15.png"/><Relationship Id="rId3" Type="http://schemas.openxmlformats.org/officeDocument/2006/relationships/image" Target="../media/image96.png"/><Relationship Id="rId21" Type="http://schemas.openxmlformats.org/officeDocument/2006/relationships/image" Target="../media/image18.png"/><Relationship Id="rId7" Type="http://schemas.openxmlformats.org/officeDocument/2006/relationships/image" Target="../media/image12.png"/><Relationship Id="rId12" Type="http://schemas.openxmlformats.org/officeDocument/2006/relationships/image" Target="../media/image104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310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0.png"/><Relationship Id="rId11" Type="http://schemas.openxmlformats.org/officeDocument/2006/relationships/image" Target="../media/image103.png"/><Relationship Id="rId5" Type="http://schemas.openxmlformats.org/officeDocument/2006/relationships/image" Target="../media/image810.png"/><Relationship Id="rId15" Type="http://schemas.openxmlformats.org/officeDocument/2006/relationships/image" Target="../media/image1210.png"/><Relationship Id="rId10" Type="http://schemas.openxmlformats.org/officeDocument/2006/relationships/image" Target="../media/image13.png"/><Relationship Id="rId19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781.png"/><Relationship Id="rId14" Type="http://schemas.openxmlformats.org/officeDocument/2006/relationships/image" Target="../media/image10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23.png"/><Relationship Id="rId18" Type="http://schemas.openxmlformats.org/officeDocument/2006/relationships/image" Target="../media/image128.png"/><Relationship Id="rId3" Type="http://schemas.openxmlformats.org/officeDocument/2006/relationships/image" Target="../media/image19.png"/><Relationship Id="rId21" Type="http://schemas.openxmlformats.org/officeDocument/2006/relationships/image" Target="../media/image23.png"/><Relationship Id="rId7" Type="http://schemas.openxmlformats.org/officeDocument/2006/relationships/image" Target="../media/image21.png"/><Relationship Id="rId12" Type="http://schemas.openxmlformats.org/officeDocument/2006/relationships/image" Target="../media/image122.png"/><Relationship Id="rId17" Type="http://schemas.openxmlformats.org/officeDocument/2006/relationships/image" Target="../media/image12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26.pn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00.png"/><Relationship Id="rId11" Type="http://schemas.openxmlformats.org/officeDocument/2006/relationships/image" Target="../media/image121.png"/><Relationship Id="rId15" Type="http://schemas.openxmlformats.org/officeDocument/2006/relationships/image" Target="../media/image125.png"/><Relationship Id="rId10" Type="http://schemas.openxmlformats.org/officeDocument/2006/relationships/image" Target="../media/image120.png"/><Relationship Id="rId19" Type="http://schemas.openxmlformats.org/officeDocument/2006/relationships/image" Target="../media/image129.png"/><Relationship Id="rId4" Type="http://schemas.openxmlformats.org/officeDocument/2006/relationships/image" Target="../media/image20.png"/><Relationship Id="rId9" Type="http://schemas.openxmlformats.org/officeDocument/2006/relationships/image" Target="../media/image10.png"/><Relationship Id="rId14" Type="http://schemas.openxmlformats.org/officeDocument/2006/relationships/image" Target="../media/image124.png"/><Relationship Id="rId22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7.png"/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10.png"/><Relationship Id="rId11" Type="http://schemas.openxmlformats.org/officeDocument/2006/relationships/image" Target="../media/image37.png"/><Relationship Id="rId5" Type="http://schemas.openxmlformats.org/officeDocument/2006/relationships/image" Target="../media/image146.png"/><Relationship Id="rId10" Type="http://schemas.openxmlformats.org/officeDocument/2006/relationships/image" Target="../media/image35.png"/><Relationship Id="rId4" Type="http://schemas.openxmlformats.org/officeDocument/2006/relationships/image" Target="../media/image8.png"/><Relationship Id="rId9" Type="http://schemas.openxmlformats.org/officeDocument/2006/relationships/image" Target="../media/image34.png"/><Relationship Id="rId1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/>
        </p:nvSpPr>
        <p:spPr>
          <a:xfrm>
            <a:off x="1326146" y="1541592"/>
            <a:ext cx="6491705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자율 지능 시스템 연구실 </a:t>
            </a:r>
            <a:r>
              <a:rPr lang="ko-KR" altLang="en-US" sz="2500" b="1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</a:rPr>
              <a:t>세미나</a:t>
            </a:r>
            <a:endParaRPr lang="en-US" altLang="ko-KR" sz="2500" b="1" i="0" u="none" strike="noStrike" cap="none" dirty="0">
              <a:solidFill>
                <a:srgbClr val="19264B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sym typeface="Arial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7C93DF-B258-8DEA-8E54-58E7B2CACA38}"/>
              </a:ext>
            </a:extLst>
          </p:cNvPr>
          <p:cNvSpPr/>
          <p:nvPr/>
        </p:nvSpPr>
        <p:spPr>
          <a:xfrm>
            <a:off x="129639" y="86742"/>
            <a:ext cx="8884721" cy="42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sx="99000" sy="99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31E435-ADB5-5B67-9FAE-308188D5DCEB}"/>
              </a:ext>
            </a:extLst>
          </p:cNvPr>
          <p:cNvSpPr txBox="1"/>
          <p:nvPr/>
        </p:nvSpPr>
        <p:spPr>
          <a:xfrm>
            <a:off x="4475430" y="16929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자율 지능 시스템 연구실 </a:t>
            </a:r>
            <a:endParaRPr lang="ko-KR" altLang="en-US" sz="1050" dirty="0">
              <a:solidFill>
                <a:srgbClr val="19264B"/>
              </a:solidFill>
            </a:endParaRPr>
          </a:p>
        </p:txBody>
      </p:sp>
      <p:sp>
        <p:nvSpPr>
          <p:cNvPr id="10" name="Google Shape;100;p25">
            <a:extLst>
              <a:ext uri="{FF2B5EF4-FFF2-40B4-BE49-F238E27FC236}">
                <a16:creationId xmlns:a16="http://schemas.microsoft.com/office/drawing/2014/main" id="{F1BE6B1D-2AAA-00C8-C12A-C035ABE08CE5}"/>
              </a:ext>
            </a:extLst>
          </p:cNvPr>
          <p:cNvSpPr txBox="1"/>
          <p:nvPr/>
        </p:nvSpPr>
        <p:spPr>
          <a:xfrm>
            <a:off x="1326146" y="3253048"/>
            <a:ext cx="6491705" cy="963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altLang="ko-KR" sz="1100" i="0" u="none" strike="noStrike" cap="none" dirty="0">
                <a:solidFill>
                  <a:schemeClr val="tx1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"/>
                <a:sym typeface="Nanum Gothic"/>
              </a:rPr>
              <a:t>2024. 04</a:t>
            </a:r>
            <a:r>
              <a:rPr lang="en-US" altLang="ko-KR" sz="1100" dirty="0">
                <a:solidFill>
                  <a:schemeClr val="tx1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"/>
                <a:sym typeface="Nanum Gothic"/>
              </a:rPr>
              <a:t>.12</a:t>
            </a:r>
            <a:endParaRPr lang="en-US" altLang="ko-KR" sz="1100" i="0" u="none" strike="noStrike" cap="none" dirty="0">
              <a:solidFill>
                <a:schemeClr val="tx1"/>
              </a:solidFill>
              <a:latin typeface="넥슨Lv1고딕 Low OTF" panose="00000500000000000000" pitchFamily="50" charset="-127"/>
              <a:ea typeface="넥슨Lv1고딕 Low OTF" panose="00000500000000000000" pitchFamily="50" charset="-127"/>
              <a:cs typeface="NanumGothic"/>
              <a:sym typeface="Nanum Gothic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lang="en-US" sz="1100" dirty="0">
              <a:solidFill>
                <a:schemeClr val="tx1"/>
              </a:solidFill>
              <a:latin typeface="넥슨Lv1고딕 Low OTF" panose="00000500000000000000" pitchFamily="50" charset="-127"/>
              <a:ea typeface="넥슨Lv1고딕 Low OTF" panose="00000500000000000000" pitchFamily="50" charset="-127"/>
              <a:cs typeface="NanumGothic"/>
              <a:sym typeface="Nanum Gothic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ko-KR" altLang="en-US" sz="1100" i="0" u="none" strike="noStrike" cap="none" dirty="0">
                <a:solidFill>
                  <a:schemeClr val="tx1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"/>
                <a:sym typeface="Nanum Gothic"/>
              </a:rPr>
              <a:t>중앙대학교 기계공학과</a:t>
            </a:r>
            <a:endParaRPr lang="en-US" altLang="ko-KR" sz="1100" i="0" u="none" strike="noStrike" cap="none" dirty="0">
              <a:solidFill>
                <a:schemeClr val="tx1"/>
              </a:solidFill>
              <a:latin typeface="넥슨Lv1고딕 Low OTF" panose="00000500000000000000" pitchFamily="50" charset="-127"/>
              <a:ea typeface="넥슨Lv1고딕 Low OTF" panose="00000500000000000000" pitchFamily="50" charset="-127"/>
              <a:cs typeface="NanumGothic"/>
              <a:sym typeface="Nanum Gothic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ko-KR" altLang="en-US" sz="1100" i="0" u="none" strike="noStrike" cap="none" dirty="0">
                <a:solidFill>
                  <a:schemeClr val="tx1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"/>
                <a:sym typeface="Nanum Gothic"/>
              </a:rPr>
              <a:t>자율지능시스템 연구실 석사과정생 </a:t>
            </a:r>
            <a:r>
              <a:rPr lang="ko-KR" altLang="en-US" sz="1100" i="0" u="none" strike="noStrike" cap="none" dirty="0" err="1">
                <a:solidFill>
                  <a:schemeClr val="tx1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cs typeface="NanumGothic"/>
                <a:sym typeface="Nanum Gothic"/>
              </a:rPr>
              <a:t>김형빈</a:t>
            </a:r>
            <a:endParaRPr sz="1100" i="0" u="none" strike="noStrike" cap="none" dirty="0">
              <a:solidFill>
                <a:schemeClr val="tx1"/>
              </a:solidFill>
              <a:latin typeface="넥슨Lv1고딕 Low OTF" panose="00000500000000000000" pitchFamily="50" charset="-127"/>
              <a:ea typeface="넥슨Lv1고딕 Low OTF" panose="00000500000000000000" pitchFamily="50" charset="-127"/>
              <a:cs typeface="NanumGothic"/>
              <a:sym typeface="Nanum Gothic"/>
            </a:endParaRPr>
          </a:p>
        </p:txBody>
      </p:sp>
      <p:cxnSp>
        <p:nvCxnSpPr>
          <p:cNvPr id="11" name="Google Shape;226;p33">
            <a:extLst>
              <a:ext uri="{FF2B5EF4-FFF2-40B4-BE49-F238E27FC236}">
                <a16:creationId xmlns:a16="http://schemas.microsoft.com/office/drawing/2014/main" id="{BD05B64B-CFE6-F71D-ADFF-BCAE5D6604CA}"/>
              </a:ext>
            </a:extLst>
          </p:cNvPr>
          <p:cNvCxnSpPr>
            <a:cxnSpLocks/>
          </p:cNvCxnSpPr>
          <p:nvPr/>
        </p:nvCxnSpPr>
        <p:spPr>
          <a:xfrm flipH="1">
            <a:off x="1417475" y="1473200"/>
            <a:ext cx="6291425" cy="0"/>
          </a:xfrm>
          <a:prstGeom prst="straightConnector1">
            <a:avLst/>
          </a:prstGeom>
          <a:noFill/>
          <a:ln w="127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" name="Google Shape;226;p33">
            <a:extLst>
              <a:ext uri="{FF2B5EF4-FFF2-40B4-BE49-F238E27FC236}">
                <a16:creationId xmlns:a16="http://schemas.microsoft.com/office/drawing/2014/main" id="{D73E3371-7FC5-753A-8053-8AE6F8F7762D}"/>
              </a:ext>
            </a:extLst>
          </p:cNvPr>
          <p:cNvCxnSpPr>
            <a:cxnSpLocks/>
          </p:cNvCxnSpPr>
          <p:nvPr/>
        </p:nvCxnSpPr>
        <p:spPr>
          <a:xfrm flipH="1">
            <a:off x="1417475" y="2225806"/>
            <a:ext cx="6291425" cy="0"/>
          </a:xfrm>
          <a:prstGeom prst="straightConnector1">
            <a:avLst/>
          </a:prstGeom>
          <a:noFill/>
          <a:ln w="12700" cap="flat" cmpd="sng">
            <a:solidFill>
              <a:srgbClr val="19264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13EE7F6-70BF-64E6-0961-7DAD398323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</a:t>
            </a:fld>
            <a:endParaRPr lang="ko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1A97ABCD-EE9B-AEB8-C689-2A268C0D8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995C4D6-738D-9399-C32F-E92F3ACFE1F0}"/>
              </a:ext>
            </a:extLst>
          </p:cNvPr>
          <p:cNvSpPr/>
          <p:nvPr/>
        </p:nvSpPr>
        <p:spPr>
          <a:xfrm>
            <a:off x="129639" y="86742"/>
            <a:ext cx="8884721" cy="42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sx="99000" sy="99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91EC0D-3977-D0ED-11AC-C8BBE11100A6}"/>
              </a:ext>
            </a:extLst>
          </p:cNvPr>
          <p:cNvSpPr txBox="1"/>
          <p:nvPr/>
        </p:nvSpPr>
        <p:spPr>
          <a:xfrm>
            <a:off x="4475430" y="16929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자율 지능 시스템 연구실 </a:t>
            </a:r>
            <a:endParaRPr lang="ko-KR" altLang="en-US" sz="1050" dirty="0">
              <a:solidFill>
                <a:srgbClr val="19264B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3B58F8E-2BAC-CFCD-CCDE-F3DB3BAEBFAF}"/>
              </a:ext>
            </a:extLst>
          </p:cNvPr>
          <p:cNvGrpSpPr/>
          <p:nvPr/>
        </p:nvGrpSpPr>
        <p:grpSpPr>
          <a:xfrm>
            <a:off x="143033" y="30805"/>
            <a:ext cx="3847076" cy="540069"/>
            <a:chOff x="143033" y="30805"/>
            <a:chExt cx="3847076" cy="540069"/>
          </a:xfrm>
        </p:grpSpPr>
        <p:cxnSp>
          <p:nvCxnSpPr>
            <p:cNvPr id="14" name="Google Shape;226;p33">
              <a:extLst>
                <a:ext uri="{FF2B5EF4-FFF2-40B4-BE49-F238E27FC236}">
                  <a16:creationId xmlns:a16="http://schemas.microsoft.com/office/drawing/2014/main" id="{6A99CBD8-ABCF-FCBE-69FA-A69A25BD36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97" y="469131"/>
              <a:ext cx="3201403" cy="0"/>
            </a:xfrm>
            <a:prstGeom prst="straightConnector1">
              <a:avLst/>
            </a:prstGeom>
            <a:noFill/>
            <a:ln w="12700" cap="flat" cmpd="sng">
              <a:solidFill>
                <a:srgbClr val="1926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2FD2F27-1C76-D91D-9CDF-2708018A6198}"/>
                </a:ext>
              </a:extLst>
            </p:cNvPr>
            <p:cNvGrpSpPr/>
            <p:nvPr/>
          </p:nvGrpSpPr>
          <p:grpSpPr>
            <a:xfrm>
              <a:off x="143033" y="30805"/>
              <a:ext cx="424132" cy="538579"/>
              <a:chOff x="143033" y="30805"/>
              <a:chExt cx="424132" cy="538579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35389E32-D532-85F4-DC67-62B4F5A3B363}"/>
                  </a:ext>
                </a:extLst>
              </p:cNvPr>
              <p:cNvSpPr/>
              <p:nvPr/>
            </p:nvSpPr>
            <p:spPr>
              <a:xfrm>
                <a:off x="189497" y="128016"/>
                <a:ext cx="331204" cy="344159"/>
              </a:xfrm>
              <a:prstGeom prst="rect">
                <a:avLst/>
              </a:prstGeom>
              <a:solidFill>
                <a:srgbClr val="1926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Google Shape;100;p25">
                <a:extLst>
                  <a:ext uri="{FF2B5EF4-FFF2-40B4-BE49-F238E27FC236}">
                    <a16:creationId xmlns:a16="http://schemas.microsoft.com/office/drawing/2014/main" id="{DD09C50F-3FCC-E49A-C14A-5C529C8155D5}"/>
                  </a:ext>
                </a:extLst>
              </p:cNvPr>
              <p:cNvSpPr txBox="1"/>
              <p:nvPr/>
            </p:nvSpPr>
            <p:spPr>
              <a:xfrm>
                <a:off x="143033" y="30805"/>
                <a:ext cx="424132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en-US" altLang="ko-KR" sz="2000" b="1" i="0" u="none" strike="noStrike" cap="none" dirty="0">
                    <a:solidFill>
                      <a:schemeClr val="bg1"/>
                    </a:solidFill>
                    <a:latin typeface="넥슨Lv1고딕 Low OTF Bold" panose="00000800000000000000" pitchFamily="50" charset="-127"/>
                    <a:ea typeface="넥슨Lv1고딕 Low OTF Bold" panose="00000800000000000000" pitchFamily="50" charset="-127"/>
                    <a:sym typeface="Arial"/>
                  </a:rPr>
                  <a:t>2</a:t>
                </a:r>
              </a:p>
            </p:txBody>
          </p:sp>
        </p:grpSp>
        <p:sp>
          <p:nvSpPr>
            <p:cNvPr id="100" name="Google Shape;100;p25">
              <a:extLst>
                <a:ext uri="{FF2B5EF4-FFF2-40B4-BE49-F238E27FC236}">
                  <a16:creationId xmlns:a16="http://schemas.microsoft.com/office/drawing/2014/main" id="{45C23607-C0B6-1C45-3EF7-4865B717D851}"/>
                </a:ext>
              </a:extLst>
            </p:cNvPr>
            <p:cNvSpPr txBox="1"/>
            <p:nvPr/>
          </p:nvSpPr>
          <p:spPr>
            <a:xfrm>
              <a:off x="501651" y="67690"/>
              <a:ext cx="3488458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>
                <a:lnSpc>
                  <a:spcPct val="115000"/>
                </a:lnSpc>
                <a:buSzPts val="2500"/>
              </a:pPr>
              <a:r>
                <a:rPr lang="ko-KR" altLang="en-US" sz="1800" b="1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지난</a:t>
              </a:r>
              <a:r>
                <a:rPr lang="en-US" altLang="ko-KR" sz="1800" b="1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 </a:t>
              </a:r>
              <a:r>
                <a:rPr lang="ko-KR" altLang="en-US" sz="1800" b="1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연구</a:t>
              </a:r>
              <a:r>
                <a:rPr lang="en-US" altLang="ko-KR" sz="1800" b="1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 </a:t>
              </a:r>
              <a:r>
                <a:rPr lang="ko-KR" altLang="en-US" sz="1800" b="1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요약</a:t>
              </a:r>
              <a:endParaRPr lang="en-US" altLang="ko-KR" sz="18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endParaRPr>
            </a:p>
          </p:txBody>
        </p:sp>
      </p:grp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6C1EF5A1-7337-F20F-9C48-DA9FBC75A8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10</a:t>
            </a:fld>
            <a:endParaRPr lang="ko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Google Shape;100;p25">
                <a:extLst>
                  <a:ext uri="{FF2B5EF4-FFF2-40B4-BE49-F238E27FC236}">
                    <a16:creationId xmlns:a16="http://schemas.microsoft.com/office/drawing/2014/main" id="{CECDAF6B-982A-0F2C-1CBF-3D2624B87D60}"/>
                  </a:ext>
                </a:extLst>
              </p:cNvPr>
              <p:cNvSpPr txBox="1"/>
              <p:nvPr/>
            </p:nvSpPr>
            <p:spPr>
              <a:xfrm>
                <a:off x="355098" y="513449"/>
                <a:ext cx="7507453" cy="4396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[ Simulation Cases ] </a:t>
                </a:r>
              </a:p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Guidance Law: Impact Angle Control Composite Guidance(IACCG)</a:t>
                </a:r>
              </a:p>
              <a:p>
                <a:pPr>
                  <a:lnSpc>
                    <a:spcPct val="115000"/>
                  </a:lnSpc>
                  <a:buSzPts val="2500"/>
                </a:pPr>
                <a:endParaRPr lang="en-US" altLang="ko-KR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Case (3): Hard case 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𝜎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𝑑</m:t>
                        </m:r>
                      </m:sub>
                    </m:sSub>
                    <m:r>
                      <a:rPr lang="en-US" altLang="ko-K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sSub>
                      <m:sSubPr>
                        <m:ctrlPr>
                          <a:rPr lang="en-US" altLang="ko-KR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sat</m:t>
                        </m:r>
                      </m:sub>
                    </m:sSub>
                    <m:d>
                      <m:dPr>
                        <m:ctrlPr>
                          <a:rPr lang="en-US" altLang="ko-KR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𝑙</m:t>
                            </m:r>
                          </m:sub>
                        </m:sSub>
                        <m:r>
                          <a:rPr lang="en-US" altLang="ko-K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𝜏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h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=(−10</m:t>
                    </m:r>
                    <m:r>
                      <a:rPr lang="en-US" altLang="ko-KR" b="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°</m:t>
                    </m:r>
                    <m:r>
                      <a:rPr lang="en-US" altLang="ko-K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, +10°)</m:t>
                    </m:r>
                  </m:oMath>
                </a14:m>
                <a:endParaRPr lang="en-US" altLang="ko-KR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itchFamily="2" charset="2"/>
                </a:endParaRPr>
              </a:p>
              <a:p>
                <a:pPr>
                  <a:lnSpc>
                    <a:spcPct val="115000"/>
                  </a:lnSpc>
                  <a:buSzPts val="25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kumimoji="1" lang="en-US" altLang="ko-Kore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=10°, </m:t>
                      </m:r>
                      <m:sSub>
                        <m:sSub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kumimoji="1" lang="en-US" altLang="ko-Kore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=−45°, </m:t>
                      </m:r>
                      <m:sSub>
                        <m:sSub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ore-KR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switch</m:t>
                          </m:r>
                        </m:sub>
                      </m:sSub>
                      <m:r>
                        <a:rPr kumimoji="1" lang="en-US" altLang="ko-Kore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=38.75°, </m:t>
                      </m:r>
                      <m:d>
                        <m:d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=(−10°, +10°)</m:t>
                      </m:r>
                    </m:oMath>
                  </m:oMathPara>
                </a14:m>
                <a:endParaRPr kumimoji="1" lang="ko-Kore-KR" altLang="en-US" sz="1400" dirty="0"/>
              </a:p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   (</a:t>
                </a:r>
                <a:r>
                  <a:rPr lang="en-US" altLang="ko-KR" b="1" dirty="0" err="1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i</a:t>
                </a: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) TKF</a:t>
                </a:r>
              </a:p>
              <a:p>
                <a:pPr>
                  <a:lnSpc>
                    <a:spcPct val="115000"/>
                  </a:lnSpc>
                  <a:buSzPts val="2500"/>
                </a:pPr>
                <a:endParaRPr lang="en-US" altLang="ko-KR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  (ii) EKF with saturated measurements input</a:t>
                </a:r>
              </a:p>
              <a:p>
                <a:pPr>
                  <a:lnSpc>
                    <a:spcPct val="115000"/>
                  </a:lnSpc>
                  <a:buSzPts val="2500"/>
                </a:pPr>
                <a:endParaRPr lang="en-US" altLang="ko-KR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  <a:p>
                <a:pPr>
                  <a:lnSpc>
                    <a:spcPct val="115000"/>
                  </a:lnSpc>
                  <a:buSzPts val="2500"/>
                </a:pPr>
                <a:endParaRPr lang="en-US" altLang="ko-KR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  <a:p>
                <a:pPr>
                  <a:lnSpc>
                    <a:spcPct val="115000"/>
                  </a:lnSpc>
                  <a:buSzPts val="2500"/>
                </a:pPr>
                <a:endParaRPr lang="en-US" altLang="ko-KR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Case (4):  Extreme Case 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𝜎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𝑑</m:t>
                        </m:r>
                      </m:sub>
                    </m:sSub>
                    <m:r>
                      <a:rPr lang="en-US" altLang="ko-KR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&gt;</m:t>
                    </m:r>
                    <m:sSub>
                      <m:sSubPr>
                        <m:ctrlPr>
                          <a:rPr lang="en-US" altLang="ko-KR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sat</m:t>
                        </m:r>
                      </m:sub>
                    </m:sSub>
                  </m:oMath>
                </a14:m>
                <a:endParaRPr lang="en-US" altLang="ko-KR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  <a:p>
                <a:pPr>
                  <a:lnSpc>
                    <a:spcPct val="115000"/>
                  </a:lnSpc>
                  <a:buSzPts val="25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kumimoji="1" lang="en-US" altLang="ko-Kore-KR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=7.8°</m:t>
                      </m:r>
                      <m:r>
                        <a:rPr kumimoji="1" lang="en-US" altLang="ko-Kore-KR" sz="1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ore-KR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kumimoji="1" lang="en-US" altLang="ko-Kore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=−45°, </m:t>
                      </m:r>
                      <m:sSub>
                        <m:sSub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ore-KR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switch</m:t>
                          </m:r>
                        </m:sub>
                      </m:sSub>
                      <m:r>
                        <a:rPr kumimoji="1" lang="en-US" altLang="ko-Kore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=−41.25°, </m:t>
                      </m:r>
                      <m:d>
                        <m:d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=(−7.5°, +7.5°)</m:t>
                      </m:r>
                    </m:oMath>
                  </m:oMathPara>
                </a14:m>
                <a:endParaRPr lang="en-US" altLang="ko-KR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   (</a:t>
                </a:r>
                <a:r>
                  <a:rPr lang="en-US" altLang="ko-KR" b="1" dirty="0" err="1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i</a:t>
                </a: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) TKF</a:t>
                </a:r>
              </a:p>
              <a:p>
                <a:pPr>
                  <a:lnSpc>
                    <a:spcPct val="115000"/>
                  </a:lnSpc>
                  <a:buSzPts val="2500"/>
                </a:pPr>
                <a:endParaRPr lang="en-US" altLang="ko-KR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  (ii) EKF with saturated measurements input</a:t>
                </a:r>
              </a:p>
              <a:p>
                <a:pPr>
                  <a:lnSpc>
                    <a:spcPct val="115000"/>
                  </a:lnSpc>
                  <a:buSzPts val="2500"/>
                </a:pPr>
                <a:endParaRPr lang="en-US" altLang="ko-KR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5" name="Google Shape;100;p25">
                <a:extLst>
                  <a:ext uri="{FF2B5EF4-FFF2-40B4-BE49-F238E27FC236}">
                    <a16:creationId xmlns:a16="http://schemas.microsoft.com/office/drawing/2014/main" id="{CECDAF6B-982A-0F2C-1CBF-3D2624B87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98" y="513449"/>
                <a:ext cx="7507453" cy="4396558"/>
              </a:xfrm>
              <a:prstGeom prst="rect">
                <a:avLst/>
              </a:prstGeom>
              <a:blipFill>
                <a:blip r:embed="rId3"/>
                <a:stretch>
                  <a:fillRect l="-1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그림 29">
            <a:extLst>
              <a:ext uri="{FF2B5EF4-FFF2-40B4-BE49-F238E27FC236}">
                <a16:creationId xmlns:a16="http://schemas.microsoft.com/office/drawing/2014/main" id="{B20449B9-780A-4CE5-0F86-B7AE7BF3B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28" y="2046790"/>
            <a:ext cx="1993140" cy="32418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048A16B-6C06-9B93-AFCF-3C718E0005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777"/>
          <a:stretch/>
        </p:blipFill>
        <p:spPr>
          <a:xfrm>
            <a:off x="815758" y="2669037"/>
            <a:ext cx="1419569" cy="3241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0BE0BEF-CF6D-8993-7D5E-29399AF96C33}"/>
                  </a:ext>
                </a:extLst>
              </p:cNvPr>
              <p:cNvSpPr txBox="1"/>
              <p:nvPr/>
            </p:nvSpPr>
            <p:spPr>
              <a:xfrm>
                <a:off x="2150804" y="2669037"/>
                <a:ext cx="5871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</a:rPr>
                        <m:t>𝐻</m:t>
                      </m:r>
                      <m:sSubSup>
                        <m:sSubSupPr>
                          <m:ctrlPr>
                            <a:rPr kumimoji="1" lang="en-US" altLang="ko-Kore-KR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kumimoji="1" lang="en-US" altLang="ko-Kore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ore-KR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ore-KR" altLang="en-US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0BE0BEF-CF6D-8993-7D5E-29399AF96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804" y="2669037"/>
                <a:ext cx="587148" cy="276999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Google Shape;100;p25">
            <a:extLst>
              <a:ext uri="{FF2B5EF4-FFF2-40B4-BE49-F238E27FC236}">
                <a16:creationId xmlns:a16="http://schemas.microsoft.com/office/drawing/2014/main" id="{FD2770E5-5828-FD19-69A7-81180F44E0F8}"/>
              </a:ext>
            </a:extLst>
          </p:cNvPr>
          <p:cNvSpPr txBox="1"/>
          <p:nvPr/>
        </p:nvSpPr>
        <p:spPr>
          <a:xfrm>
            <a:off x="1812328" y="2444568"/>
            <a:ext cx="502165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C0000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SAT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61718DB-5B71-50EA-3F7B-4DAD5362F3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777"/>
          <a:stretch/>
        </p:blipFill>
        <p:spPr>
          <a:xfrm>
            <a:off x="815758" y="4674369"/>
            <a:ext cx="1419569" cy="3241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71DFD44-317F-B3A5-BE1F-D6C1692FBB94}"/>
                  </a:ext>
                </a:extLst>
              </p:cNvPr>
              <p:cNvSpPr txBox="1"/>
              <p:nvPr/>
            </p:nvSpPr>
            <p:spPr>
              <a:xfrm>
                <a:off x="2150804" y="4674369"/>
                <a:ext cx="5871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</a:rPr>
                        <m:t>𝐻</m:t>
                      </m:r>
                      <m:sSubSup>
                        <m:sSubSupPr>
                          <m:ctrlPr>
                            <a:rPr kumimoji="1" lang="en-US" altLang="ko-Kore-KR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kumimoji="1" lang="en-US" altLang="ko-Kore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ore-KR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ore-KR" alt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71DFD44-317F-B3A5-BE1F-D6C1692FB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804" y="4674369"/>
                <a:ext cx="587148" cy="276999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Google Shape;100;p25">
            <a:extLst>
              <a:ext uri="{FF2B5EF4-FFF2-40B4-BE49-F238E27FC236}">
                <a16:creationId xmlns:a16="http://schemas.microsoft.com/office/drawing/2014/main" id="{BDB43C92-B239-1416-658C-E027F8155569}"/>
              </a:ext>
            </a:extLst>
          </p:cNvPr>
          <p:cNvSpPr txBox="1"/>
          <p:nvPr/>
        </p:nvSpPr>
        <p:spPr>
          <a:xfrm>
            <a:off x="1812328" y="4449900"/>
            <a:ext cx="502165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C0000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SAT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FAB34438-DCF8-CC9A-204C-5255AA1E3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58" y="3999499"/>
            <a:ext cx="1993140" cy="32418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124FBD8-B028-9214-3E72-8B05C81CAA3A}"/>
              </a:ext>
            </a:extLst>
          </p:cNvPr>
          <p:cNvGrpSpPr/>
          <p:nvPr/>
        </p:nvGrpSpPr>
        <p:grpSpPr>
          <a:xfrm>
            <a:off x="5208156" y="2424791"/>
            <a:ext cx="4054882" cy="1880078"/>
            <a:chOff x="2039023" y="1532491"/>
            <a:chExt cx="4518305" cy="2150822"/>
          </a:xfrm>
        </p:grpSpPr>
        <p:cxnSp>
          <p:nvCxnSpPr>
            <p:cNvPr id="6" name="직선 연결선[R] 5">
              <a:extLst>
                <a:ext uri="{FF2B5EF4-FFF2-40B4-BE49-F238E27FC236}">
                  <a16:creationId xmlns:a16="http://schemas.microsoft.com/office/drawing/2014/main" id="{1BAC6826-C6EE-C1F0-27F2-351FD150D982}"/>
                </a:ext>
              </a:extLst>
            </p:cNvPr>
            <p:cNvCxnSpPr>
              <a:cxnSpLocks/>
            </p:cNvCxnSpPr>
            <p:nvPr/>
          </p:nvCxnSpPr>
          <p:spPr>
            <a:xfrm>
              <a:off x="2510266" y="1962941"/>
              <a:ext cx="2828485" cy="14176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BDB2C31E-0CC2-9EC4-D25F-3DE1953902CE}"/>
                </a:ext>
              </a:extLst>
            </p:cNvPr>
            <p:cNvCxnSpPr>
              <a:cxnSpLocks/>
            </p:cNvCxnSpPr>
            <p:nvPr/>
          </p:nvCxnSpPr>
          <p:spPr>
            <a:xfrm>
              <a:off x="4515226" y="3380541"/>
              <a:ext cx="823525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9803883A-DE93-362E-7C6E-89206E96C353}"/>
                </a:ext>
              </a:extLst>
            </p:cNvPr>
            <p:cNvCxnSpPr>
              <a:cxnSpLocks/>
            </p:cNvCxnSpPr>
            <p:nvPr/>
          </p:nvCxnSpPr>
          <p:spPr>
            <a:xfrm>
              <a:off x="2510266" y="1962941"/>
              <a:ext cx="823525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호 9">
              <a:extLst>
                <a:ext uri="{FF2B5EF4-FFF2-40B4-BE49-F238E27FC236}">
                  <a16:creationId xmlns:a16="http://schemas.microsoft.com/office/drawing/2014/main" id="{73D9662E-9085-0910-98D2-5905E2F21D08}"/>
                </a:ext>
              </a:extLst>
            </p:cNvPr>
            <p:cNvSpPr/>
            <p:nvPr/>
          </p:nvSpPr>
          <p:spPr>
            <a:xfrm rot="5400000" flipV="1">
              <a:off x="5009808" y="3075686"/>
              <a:ext cx="605544" cy="609710"/>
            </a:xfrm>
            <a:prstGeom prst="arc">
              <a:avLst>
                <a:gd name="adj1" fmla="val 14540098"/>
                <a:gd name="adj2" fmla="val 16146897"/>
              </a:avLst>
            </a:prstGeom>
            <a:ln w="9525">
              <a:solidFill>
                <a:schemeClr val="tx1"/>
              </a:solidFill>
              <a:head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29FF2D44-61DD-D6DE-072E-AEEBC25C0D2D}"/>
                </a:ext>
              </a:extLst>
            </p:cNvPr>
            <p:cNvCxnSpPr>
              <a:cxnSpLocks/>
            </p:cNvCxnSpPr>
            <p:nvPr/>
          </p:nvCxnSpPr>
          <p:spPr>
            <a:xfrm>
              <a:off x="2523809" y="1962940"/>
              <a:ext cx="694582" cy="2125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호 12">
              <a:extLst>
                <a:ext uri="{FF2B5EF4-FFF2-40B4-BE49-F238E27FC236}">
                  <a16:creationId xmlns:a16="http://schemas.microsoft.com/office/drawing/2014/main" id="{36967A42-56A9-59D5-F1A7-C3A95B4896C0}"/>
                </a:ext>
              </a:extLst>
            </p:cNvPr>
            <p:cNvSpPr/>
            <p:nvPr/>
          </p:nvSpPr>
          <p:spPr>
            <a:xfrm rot="16200000" flipH="1" flipV="1">
              <a:off x="2047092" y="1524423"/>
              <a:ext cx="883531" cy="899668"/>
            </a:xfrm>
            <a:prstGeom prst="arc">
              <a:avLst>
                <a:gd name="adj1" fmla="val 17012396"/>
                <a:gd name="adj2" fmla="val 17701645"/>
              </a:avLst>
            </a:prstGeom>
            <a:ln w="9525">
              <a:solidFill>
                <a:schemeClr val="tx1"/>
              </a:solidFill>
              <a:headEnd type="triangle" w="sm" len="sm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" name="호 16">
              <a:extLst>
                <a:ext uri="{FF2B5EF4-FFF2-40B4-BE49-F238E27FC236}">
                  <a16:creationId xmlns:a16="http://schemas.microsoft.com/office/drawing/2014/main" id="{86F0E91C-C389-B142-68E5-AB6522F13281}"/>
                </a:ext>
              </a:extLst>
            </p:cNvPr>
            <p:cNvSpPr/>
            <p:nvPr/>
          </p:nvSpPr>
          <p:spPr>
            <a:xfrm rot="5400000" flipH="1">
              <a:off x="2047091" y="1524424"/>
              <a:ext cx="883531" cy="899668"/>
            </a:xfrm>
            <a:prstGeom prst="arc">
              <a:avLst>
                <a:gd name="adj1" fmla="val 15358672"/>
                <a:gd name="adj2" fmla="val 16238367"/>
              </a:avLst>
            </a:prstGeom>
            <a:ln w="9525">
              <a:solidFill>
                <a:schemeClr val="tx1"/>
              </a:solidFill>
              <a:headEnd type="triangle" w="sm" len="sm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D0D4432-092B-4E38-D985-904B69005DA5}"/>
                    </a:ext>
                  </a:extLst>
                </p:cNvPr>
                <p:cNvSpPr txBox="1"/>
                <p:nvPr/>
              </p:nvSpPr>
              <p:spPr>
                <a:xfrm>
                  <a:off x="3140597" y="2021442"/>
                  <a:ext cx="392287" cy="2821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kumimoji="1" lang="en-US" altLang="ko-Kore-KR" sz="105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altLang="ko-Kore-KR" sz="105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ore-KR" sz="105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1" lang="en-US" altLang="ko-Kore-KR" sz="105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1" lang="ko-Kore-KR" altLang="en-US" sz="1050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DF25B6D3-2620-3775-851B-A2EFB5B755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0597" y="2021442"/>
                  <a:ext cx="392287" cy="2821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22C9C75-BD5E-CA29-55C9-17D5928C343E}"/>
                    </a:ext>
                  </a:extLst>
                </p:cNvPr>
                <p:cNvSpPr txBox="1"/>
                <p:nvPr/>
              </p:nvSpPr>
              <p:spPr>
                <a:xfrm>
                  <a:off x="2672714" y="2058655"/>
                  <a:ext cx="352532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05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05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ko-Kore-KR" sz="105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050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13BF0144-27C6-4412-D628-349B80F31D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2714" y="2058655"/>
                  <a:ext cx="352532" cy="25391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0E0BAFC-BFC5-CE73-EEB4-AE0F6C3001A5}"/>
                    </a:ext>
                  </a:extLst>
                </p:cNvPr>
                <p:cNvSpPr txBox="1"/>
                <p:nvPr/>
              </p:nvSpPr>
              <p:spPr>
                <a:xfrm>
                  <a:off x="2871100" y="1882224"/>
                  <a:ext cx="439608" cy="268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05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05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ko-Kore-KR" sz="105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ore-KR" sz="105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kumimoji="1" lang="en-US" altLang="ko-Kore-KR" sz="105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kumimoji="1" lang="ko-Kore-KR" altLang="en-US" sz="1050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970AED53-676C-25D5-73A3-3C430C531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1100" y="1882224"/>
                  <a:ext cx="439608" cy="26866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A8F3868-2459-0157-9187-BE5A4205F62C}"/>
                    </a:ext>
                  </a:extLst>
                </p:cNvPr>
                <p:cNvSpPr txBox="1"/>
                <p:nvPr/>
              </p:nvSpPr>
              <p:spPr>
                <a:xfrm>
                  <a:off x="4670556" y="3127164"/>
                  <a:ext cx="352148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05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05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kumimoji="1" lang="en-US" altLang="ko-Kore-KR" sz="105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05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6F412128-C623-0D9C-4739-A8378E983E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0556" y="3127164"/>
                  <a:ext cx="352148" cy="25391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182B336-6D11-6C4C-EC06-6BF2F65C4BB3}"/>
                </a:ext>
              </a:extLst>
            </p:cNvPr>
            <p:cNvSpPr txBox="1"/>
            <p:nvPr/>
          </p:nvSpPr>
          <p:spPr>
            <a:xfrm>
              <a:off x="2224967" y="1779621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M</a:t>
              </a:r>
              <a:endParaRPr kumimoji="1" lang="ko-Kore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A5BEF5C-CF9B-0E77-E035-FF836DA6FEB2}"/>
                </a:ext>
              </a:extLst>
            </p:cNvPr>
            <p:cNvSpPr txBox="1"/>
            <p:nvPr/>
          </p:nvSpPr>
          <p:spPr>
            <a:xfrm>
              <a:off x="5302370" y="3226652"/>
              <a:ext cx="12549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T</a:t>
              </a:r>
              <a:r>
                <a:rPr kumimoji="1" lang="en-US" altLang="ko-Kore-KR" sz="1100" dirty="0"/>
                <a:t>(Stationary)</a:t>
              </a:r>
              <a:endParaRPr kumimoji="1" lang="ko-Kore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B8F75C3-C38C-AE0C-B96C-ED90E154A3CE}"/>
                    </a:ext>
                  </a:extLst>
                </p:cNvPr>
                <p:cNvSpPr txBox="1"/>
                <p:nvPr/>
              </p:nvSpPr>
              <p:spPr>
                <a:xfrm>
                  <a:off x="3873658" y="2458578"/>
                  <a:ext cx="332527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05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05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ko-Kore-KR" sz="105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05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FA45D23-A64C-741A-3BE1-87B60C0F2F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3658" y="2458578"/>
                  <a:ext cx="332527" cy="25391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5AAD7A-6ECB-D6E7-31E8-A9C410BF2B92}"/>
                  </a:ext>
                </a:extLst>
              </p:cNvPr>
              <p:cNvSpPr txBox="1"/>
              <p:nvPr/>
            </p:nvSpPr>
            <p:spPr>
              <a:xfrm>
                <a:off x="7831146" y="2155603"/>
                <a:ext cx="1254959" cy="15866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</a:rPr>
                        <m:t>=7000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ore-KR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ko-Kore-KR" sz="12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</a:rPr>
                        <m:t>=−27</m:t>
                      </m:r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ore-KR" sz="12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ore-KR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kumimoji="1" lang="en-US" altLang="ko-Kore-K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ko-Kore-KR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kumimoji="1" lang="en-US" altLang="ko-Kore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kumimoji="1" lang="en-US" altLang="ko-Kore-KR" sz="1200" i="1"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ko-Kore-K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kumimoji="1" lang="en-US" altLang="ko-Kore-KR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</a:rPr>
                        <m:t>200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ore-KR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kumimoji="1" lang="en-US" altLang="ko-Kore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kumimoji="1" lang="en-US" altLang="ko-Kore-KR" sz="1200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kumimoji="1" lang="en-US" altLang="ko-Kore-KR" sz="12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den>
                          </m:f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kumimoji="1" lang="en-US" altLang="ko-Kore-KR" sz="12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</a:rPr>
                        <m:t>45</m:t>
                      </m:r>
                      <m:r>
                        <a:rPr kumimoji="1" lang="en-US" altLang="ko-Kore-K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  <m:oMath xmlns:m="http://schemas.openxmlformats.org/officeDocument/2006/math"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  <m:oMath xmlns:m="http://schemas.openxmlformats.org/officeDocument/2006/math"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=300</m:t>
                      </m:r>
                    </m:oMath>
                  </m:oMathPara>
                </a14:m>
                <a:endParaRPr kumimoji="1" lang="en-US" altLang="ko-Kore-KR" sz="1200" b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5AAD7A-6ECB-D6E7-31E8-A9C410BF2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146" y="2155603"/>
                <a:ext cx="1254959" cy="158665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그림 18">
            <a:extLst>
              <a:ext uri="{FF2B5EF4-FFF2-40B4-BE49-F238E27FC236}">
                <a16:creationId xmlns:a16="http://schemas.microsoft.com/office/drawing/2014/main" id="{A0F3EFE8-5835-2EF4-9F96-35591002F40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79753" y="766647"/>
            <a:ext cx="2637263" cy="4092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100;p25">
                <a:extLst>
                  <a:ext uri="{FF2B5EF4-FFF2-40B4-BE49-F238E27FC236}">
                    <a16:creationId xmlns:a16="http://schemas.microsoft.com/office/drawing/2014/main" id="{7E3C56E8-D027-AC95-676F-413CC93DAE0D}"/>
                  </a:ext>
                </a:extLst>
              </p:cNvPr>
              <p:cNvSpPr txBox="1"/>
              <p:nvPr/>
            </p:nvSpPr>
            <p:spPr>
              <a:xfrm>
                <a:off x="7436298" y="493545"/>
                <a:ext cx="1611132" cy="379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: Desired look angle</a:t>
                </a:r>
              </a:p>
            </p:txBody>
          </p:sp>
        </mc:Choice>
        <mc:Fallback xmlns="">
          <p:sp>
            <p:nvSpPr>
              <p:cNvPr id="20" name="Google Shape;100;p25">
                <a:extLst>
                  <a:ext uri="{FF2B5EF4-FFF2-40B4-BE49-F238E27FC236}">
                    <a16:creationId xmlns:a16="http://schemas.microsoft.com/office/drawing/2014/main" id="{7E3C56E8-D027-AC95-676F-413CC93DA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298" y="493545"/>
                <a:ext cx="1611132" cy="3793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3222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537878DA-6DC7-C799-D426-B32C4CAE9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6A0B4B-32A1-6BAD-CD55-4EF8B1DEBA1B}"/>
              </a:ext>
            </a:extLst>
          </p:cNvPr>
          <p:cNvSpPr/>
          <p:nvPr/>
        </p:nvSpPr>
        <p:spPr>
          <a:xfrm>
            <a:off x="129639" y="86742"/>
            <a:ext cx="8884721" cy="42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sx="99000" sy="99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7D2C44-171E-852E-159A-8693405E6A87}"/>
              </a:ext>
            </a:extLst>
          </p:cNvPr>
          <p:cNvSpPr txBox="1"/>
          <p:nvPr/>
        </p:nvSpPr>
        <p:spPr>
          <a:xfrm>
            <a:off x="4475430" y="16929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자율 지능 시스템 연구실 </a:t>
            </a:r>
            <a:endParaRPr lang="ko-KR" altLang="en-US" sz="1050" dirty="0">
              <a:solidFill>
                <a:srgbClr val="19264B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F0A2037-7942-6DBA-DCA2-0907FE1E5DF7}"/>
              </a:ext>
            </a:extLst>
          </p:cNvPr>
          <p:cNvGrpSpPr/>
          <p:nvPr/>
        </p:nvGrpSpPr>
        <p:grpSpPr>
          <a:xfrm>
            <a:off x="143033" y="30805"/>
            <a:ext cx="3847076" cy="540069"/>
            <a:chOff x="143033" y="30805"/>
            <a:chExt cx="3847076" cy="540069"/>
          </a:xfrm>
        </p:grpSpPr>
        <p:cxnSp>
          <p:nvCxnSpPr>
            <p:cNvPr id="14" name="Google Shape;226;p33">
              <a:extLst>
                <a:ext uri="{FF2B5EF4-FFF2-40B4-BE49-F238E27FC236}">
                  <a16:creationId xmlns:a16="http://schemas.microsoft.com/office/drawing/2014/main" id="{460FF0B9-D19A-237B-9F69-DDCB6C86E1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97" y="469131"/>
              <a:ext cx="3201403" cy="0"/>
            </a:xfrm>
            <a:prstGeom prst="straightConnector1">
              <a:avLst/>
            </a:prstGeom>
            <a:noFill/>
            <a:ln w="12700" cap="flat" cmpd="sng">
              <a:solidFill>
                <a:srgbClr val="1926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9DF470F-739B-9EFD-503F-736C0D39C917}"/>
                </a:ext>
              </a:extLst>
            </p:cNvPr>
            <p:cNvGrpSpPr/>
            <p:nvPr/>
          </p:nvGrpSpPr>
          <p:grpSpPr>
            <a:xfrm>
              <a:off x="143033" y="30805"/>
              <a:ext cx="424132" cy="538579"/>
              <a:chOff x="143033" y="30805"/>
              <a:chExt cx="424132" cy="538579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36FDD36D-9C11-1D08-2425-62086C9BE8CF}"/>
                  </a:ext>
                </a:extLst>
              </p:cNvPr>
              <p:cNvSpPr/>
              <p:nvPr/>
            </p:nvSpPr>
            <p:spPr>
              <a:xfrm>
                <a:off x="189497" y="128016"/>
                <a:ext cx="331204" cy="344159"/>
              </a:xfrm>
              <a:prstGeom prst="rect">
                <a:avLst/>
              </a:prstGeom>
              <a:solidFill>
                <a:srgbClr val="1926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Google Shape;100;p25">
                <a:extLst>
                  <a:ext uri="{FF2B5EF4-FFF2-40B4-BE49-F238E27FC236}">
                    <a16:creationId xmlns:a16="http://schemas.microsoft.com/office/drawing/2014/main" id="{0F16E9C8-7C87-A767-B5D5-096DAEDCE554}"/>
                  </a:ext>
                </a:extLst>
              </p:cNvPr>
              <p:cNvSpPr txBox="1"/>
              <p:nvPr/>
            </p:nvSpPr>
            <p:spPr>
              <a:xfrm>
                <a:off x="143033" y="30805"/>
                <a:ext cx="424132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en-US" altLang="ko-KR" sz="2000" b="1" i="0" u="none" strike="noStrike" cap="none" dirty="0">
                    <a:solidFill>
                      <a:schemeClr val="bg1"/>
                    </a:solidFill>
                    <a:latin typeface="넥슨Lv1고딕 Low OTF Bold" panose="00000800000000000000" pitchFamily="50" charset="-127"/>
                    <a:ea typeface="넥슨Lv1고딕 Low OTF Bold" panose="00000800000000000000" pitchFamily="50" charset="-127"/>
                    <a:sym typeface="Arial"/>
                  </a:rPr>
                  <a:t>2</a:t>
                </a:r>
              </a:p>
            </p:txBody>
          </p:sp>
        </p:grpSp>
        <p:sp>
          <p:nvSpPr>
            <p:cNvPr id="100" name="Google Shape;100;p25">
              <a:extLst>
                <a:ext uri="{FF2B5EF4-FFF2-40B4-BE49-F238E27FC236}">
                  <a16:creationId xmlns:a16="http://schemas.microsoft.com/office/drawing/2014/main" id="{438D6B6C-AFD2-75FA-7644-49B827D5A102}"/>
                </a:ext>
              </a:extLst>
            </p:cNvPr>
            <p:cNvSpPr txBox="1"/>
            <p:nvPr/>
          </p:nvSpPr>
          <p:spPr>
            <a:xfrm>
              <a:off x="501651" y="67690"/>
              <a:ext cx="3488458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>
                <a:lnSpc>
                  <a:spcPct val="115000"/>
                </a:lnSpc>
                <a:buSzPts val="2500"/>
              </a:pPr>
              <a:r>
                <a:rPr lang="ko-KR" altLang="en-US" sz="1800" b="1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지난</a:t>
              </a:r>
              <a:r>
                <a:rPr lang="en-US" altLang="ko-KR" sz="1800" b="1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 </a:t>
              </a:r>
              <a:r>
                <a:rPr lang="ko-KR" altLang="en-US" sz="1800" b="1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연구</a:t>
              </a:r>
              <a:r>
                <a:rPr lang="en-US" altLang="ko-KR" sz="1800" b="1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 </a:t>
              </a:r>
              <a:r>
                <a:rPr lang="ko-KR" altLang="en-US" sz="1800" b="1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요약</a:t>
              </a:r>
              <a:endParaRPr lang="en-US" altLang="ko-KR" sz="18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endParaRPr>
            </a:p>
          </p:txBody>
        </p:sp>
      </p:grp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6AA52267-1C71-A744-0F22-D31F123466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11</a:t>
            </a:fld>
            <a:endParaRPr lang="ko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100;p25">
                <a:extLst>
                  <a:ext uri="{FF2B5EF4-FFF2-40B4-BE49-F238E27FC236}">
                    <a16:creationId xmlns:a16="http://schemas.microsoft.com/office/drawing/2014/main" id="{53287D4B-E7E0-D358-060C-CD3872128744}"/>
                  </a:ext>
                </a:extLst>
              </p:cNvPr>
              <p:cNvSpPr txBox="1"/>
              <p:nvPr/>
            </p:nvSpPr>
            <p:spPr>
              <a:xfrm>
                <a:off x="355097" y="513449"/>
                <a:ext cx="7184765" cy="4545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Case (2)</a:t>
                </a:r>
                <a:r>
                  <a:rPr lang="ko-KR" altLang="en-US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</a:t>
                </a: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–</a:t>
                </a:r>
                <a:r>
                  <a:rPr lang="ko-KR" altLang="en-US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</a:t>
                </a: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(</a:t>
                </a:r>
                <a:r>
                  <a:rPr lang="en-US" altLang="ko-KR" b="1" dirty="0" err="1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i</a:t>
                </a: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)</a:t>
                </a:r>
                <a:r>
                  <a:rPr lang="ko-KR" altLang="en-US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</a:t>
                </a: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[TKF] &amp; (ii) [EKF w/ </a:t>
                </a:r>
                <a:r>
                  <a:rPr lang="en-US" altLang="ko-KR" b="1" dirty="0" err="1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SAT.Meas</a:t>
                </a: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. Input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(</m:t>
                    </m:r>
                    <m:sSub>
                      <m:sSubPr>
                        <m:ctrlP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𝒛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𝒌</m:t>
                        </m:r>
                      </m:sub>
                    </m:sSub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=</m:t>
                    </m:r>
                    <m:sSub>
                      <m:sSubPr>
                        <m:ctrlP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𝒛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𝒌</m:t>
                        </m:r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|</m:t>
                        </m:r>
                        <m:r>
                          <a:rPr lang="en-US" altLang="ko-KR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𝐒𝐀𝐓</m:t>
                        </m:r>
                      </m:sub>
                    </m:sSub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]</a:t>
                </a:r>
              </a:p>
            </p:txBody>
          </p:sp>
        </mc:Choice>
        <mc:Fallback xmlns="">
          <p:sp>
            <p:nvSpPr>
              <p:cNvPr id="2" name="Google Shape;100;p25">
                <a:extLst>
                  <a:ext uri="{FF2B5EF4-FFF2-40B4-BE49-F238E27FC236}">
                    <a16:creationId xmlns:a16="http://schemas.microsoft.com/office/drawing/2014/main" id="{53287D4B-E7E0-D358-060C-CD3872128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97" y="513449"/>
                <a:ext cx="7184765" cy="454581"/>
              </a:xfrm>
              <a:prstGeom prst="rect">
                <a:avLst/>
              </a:prstGeom>
              <a:blipFill>
                <a:blip r:embed="rId3"/>
                <a:stretch>
                  <a:fillRect l="-1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C088C8-3370-0993-0C68-B09847EDB962}"/>
                  </a:ext>
                </a:extLst>
              </p:cNvPr>
              <p:cNvSpPr txBox="1"/>
              <p:nvPr/>
            </p:nvSpPr>
            <p:spPr>
              <a:xfrm>
                <a:off x="299671" y="851521"/>
                <a:ext cx="53792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=7.5°, </m:t>
                      </m:r>
                      <m:sSub>
                        <m:sSubPr>
                          <m:ctrlP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=−45°, </m:t>
                      </m:r>
                      <m:sSub>
                        <m:sSubPr>
                          <m:ctrlP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ore-KR" sz="1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switch</m:t>
                          </m:r>
                        </m:sub>
                      </m:sSub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=−41.25°, </m:t>
                      </m:r>
                      <m:d>
                        <m:dPr>
                          <m:ctrlP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1" lang="en-US" altLang="ko-Kore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ore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1" lang="en-US" altLang="ko-Kore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=(−7.5°, +7.5°)</m:t>
                      </m:r>
                    </m:oMath>
                  </m:oMathPara>
                </a14:m>
                <a:endParaRPr kumimoji="1" lang="ko-Kore-KR" altLang="en-US" sz="1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C088C8-3370-0993-0C68-B09847EDB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71" y="851521"/>
                <a:ext cx="5379234" cy="276999"/>
              </a:xfrm>
              <a:prstGeom prst="rect">
                <a:avLst/>
              </a:prstGeom>
              <a:blipFill>
                <a:blip r:embed="rId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8056EEA7-3D60-CFD8-7180-FE1E968FD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118" y="1206398"/>
            <a:ext cx="4093435" cy="33876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2072E1F-2B8F-467E-95DB-BAE242B6D3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31" t="3408" b="3844"/>
          <a:stretch/>
        </p:blipFill>
        <p:spPr>
          <a:xfrm>
            <a:off x="618132" y="2132603"/>
            <a:ext cx="2510367" cy="1981200"/>
          </a:xfrm>
          <a:prstGeom prst="rect">
            <a:avLst/>
          </a:prstGeom>
        </p:spPr>
      </p:pic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58280123-6178-D476-B1E8-5F3BEC596B76}"/>
              </a:ext>
            </a:extLst>
          </p:cNvPr>
          <p:cNvCxnSpPr>
            <a:cxnSpLocks/>
          </p:cNvCxnSpPr>
          <p:nvPr/>
        </p:nvCxnSpPr>
        <p:spPr>
          <a:xfrm flipH="1" flipV="1">
            <a:off x="731374" y="4001504"/>
            <a:ext cx="349250" cy="303022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Google Shape;100;p25">
            <a:extLst>
              <a:ext uri="{FF2B5EF4-FFF2-40B4-BE49-F238E27FC236}">
                <a16:creationId xmlns:a16="http://schemas.microsoft.com/office/drawing/2014/main" id="{DDC83F60-F3AE-4E3F-1559-49A13E8C121A}"/>
              </a:ext>
            </a:extLst>
          </p:cNvPr>
          <p:cNvSpPr txBox="1"/>
          <p:nvPr/>
        </p:nvSpPr>
        <p:spPr>
          <a:xfrm>
            <a:off x="1614932" y="4201248"/>
            <a:ext cx="599672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sz="1100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13.6</a:t>
            </a: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4E2DE0A-291C-29F8-919F-435AAA3CB55D}"/>
              </a:ext>
            </a:extLst>
          </p:cNvPr>
          <p:cNvCxnSpPr>
            <a:cxnSpLocks/>
          </p:cNvCxnSpPr>
          <p:nvPr/>
        </p:nvCxnSpPr>
        <p:spPr>
          <a:xfrm flipH="1">
            <a:off x="1885210" y="4001504"/>
            <a:ext cx="1217889" cy="294974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Google Shape;100;p25">
            <a:extLst>
              <a:ext uri="{FF2B5EF4-FFF2-40B4-BE49-F238E27FC236}">
                <a16:creationId xmlns:a16="http://schemas.microsoft.com/office/drawing/2014/main" id="{B06A95F0-381B-C32A-37B3-DEB5B240E3AA}"/>
              </a:ext>
            </a:extLst>
          </p:cNvPr>
          <p:cNvSpPr txBox="1"/>
          <p:nvPr/>
        </p:nvSpPr>
        <p:spPr>
          <a:xfrm>
            <a:off x="955736" y="4214764"/>
            <a:ext cx="599672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sz="1100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6.5</a:t>
            </a: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D6F4003A-89D2-8E28-68F9-F6E6487B0AB7}"/>
              </a:ext>
            </a:extLst>
          </p:cNvPr>
          <p:cNvCxnSpPr>
            <a:cxnSpLocks/>
          </p:cNvCxnSpPr>
          <p:nvPr/>
        </p:nvCxnSpPr>
        <p:spPr>
          <a:xfrm>
            <a:off x="1080624" y="1337042"/>
            <a:ext cx="0" cy="144087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22DDB682-A556-8B6B-F335-C24CCAD67052}"/>
              </a:ext>
            </a:extLst>
          </p:cNvPr>
          <p:cNvCxnSpPr>
            <a:cxnSpLocks/>
          </p:cNvCxnSpPr>
          <p:nvPr/>
        </p:nvCxnSpPr>
        <p:spPr>
          <a:xfrm flipH="1">
            <a:off x="731374" y="1481129"/>
            <a:ext cx="349250" cy="651474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177BCED5-D250-D879-4AE6-A19D808B7239}"/>
              </a:ext>
            </a:extLst>
          </p:cNvPr>
          <p:cNvCxnSpPr>
            <a:cxnSpLocks/>
          </p:cNvCxnSpPr>
          <p:nvPr/>
        </p:nvCxnSpPr>
        <p:spPr>
          <a:xfrm>
            <a:off x="1887115" y="1337042"/>
            <a:ext cx="0" cy="144087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4A229C11-22C7-1F72-E5A3-A2B4492F5508}"/>
              </a:ext>
            </a:extLst>
          </p:cNvPr>
          <p:cNvCxnSpPr>
            <a:cxnSpLocks/>
          </p:cNvCxnSpPr>
          <p:nvPr/>
        </p:nvCxnSpPr>
        <p:spPr>
          <a:xfrm flipH="1" flipV="1">
            <a:off x="1885210" y="1483886"/>
            <a:ext cx="1217889" cy="672828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Google Shape;100;p25">
                <a:extLst>
                  <a:ext uri="{FF2B5EF4-FFF2-40B4-BE49-F238E27FC236}">
                    <a16:creationId xmlns:a16="http://schemas.microsoft.com/office/drawing/2014/main" id="{8FF80170-2313-8F37-47B9-CBC90A7C2B50}"/>
                  </a:ext>
                </a:extLst>
              </p:cNvPr>
              <p:cNvSpPr txBox="1"/>
              <p:nvPr/>
            </p:nvSpPr>
            <p:spPr>
              <a:xfrm>
                <a:off x="753303" y="4495754"/>
                <a:ext cx="3319164" cy="379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Fig.</a:t>
                </a:r>
                <a:r>
                  <a:rPr lang="ko-KR" altLang="en-US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</a:t>
                </a: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Look angle trajectory (</a:t>
                </a:r>
                <a:r>
                  <a:rPr lang="en-US" altLang="ko-KR" sz="1100" b="1" dirty="0" err="1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i</a:t>
                </a: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) [TKF]: </a:t>
                </a:r>
                <a14:m>
                  <m:oMath xmlns:m="http://schemas.openxmlformats.org/officeDocument/2006/math">
                    <m:r>
                      <a:rPr lang="en-US" altLang="ko-KR" sz="11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</m:acc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, </m:t>
                    </m:r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sz="11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𝐭𝐫𝐮𝐞</m:t>
                        </m:r>
                      </m:sub>
                    </m:sSub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, </m:t>
                    </m:r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sz="11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𝐦𝐞𝐚𝐬</m:t>
                        </m:r>
                      </m:sub>
                    </m:sSub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)</m:t>
                    </m:r>
                  </m:oMath>
                </a14:m>
                <a:endParaRPr lang="en-US" altLang="ko-KR" sz="11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43" name="Google Shape;100;p25">
                <a:extLst>
                  <a:ext uri="{FF2B5EF4-FFF2-40B4-BE49-F238E27FC236}">
                    <a16:creationId xmlns:a16="http://schemas.microsoft.com/office/drawing/2014/main" id="{8FF80170-2313-8F37-47B9-CBC90A7C2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03" y="4495754"/>
                <a:ext cx="3319164" cy="3793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Google Shape;100;p25">
            <a:extLst>
              <a:ext uri="{FF2B5EF4-FFF2-40B4-BE49-F238E27FC236}">
                <a16:creationId xmlns:a16="http://schemas.microsoft.com/office/drawing/2014/main" id="{ABABDFF3-8ABC-297E-BB7A-840DE8916421}"/>
              </a:ext>
            </a:extLst>
          </p:cNvPr>
          <p:cNvSpPr txBox="1"/>
          <p:nvPr/>
        </p:nvSpPr>
        <p:spPr>
          <a:xfrm>
            <a:off x="5732061" y="4214764"/>
            <a:ext cx="331269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sz="1100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Google Shape;100;p25">
                <a:extLst>
                  <a:ext uri="{FF2B5EF4-FFF2-40B4-BE49-F238E27FC236}">
                    <a16:creationId xmlns:a16="http://schemas.microsoft.com/office/drawing/2014/main" id="{748DC4FB-8823-6F79-76EA-DEE0EF9FEF4E}"/>
                  </a:ext>
                </a:extLst>
              </p:cNvPr>
              <p:cNvSpPr txBox="1"/>
              <p:nvPr/>
            </p:nvSpPr>
            <p:spPr>
              <a:xfrm>
                <a:off x="4811911" y="4527182"/>
                <a:ext cx="4202449" cy="379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Fig.</a:t>
                </a:r>
                <a:r>
                  <a:rPr lang="ko-KR" altLang="en-US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</a:t>
                </a: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Look angle trajectory (ii) [EKF w/ </a:t>
                </a:r>
                <a:r>
                  <a:rPr lang="en-US" altLang="ko-KR" sz="1100" b="1" dirty="0" err="1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SAT.Meas</a:t>
                </a: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.]: </a:t>
                </a:r>
                <a14:m>
                  <m:oMath xmlns:m="http://schemas.openxmlformats.org/officeDocument/2006/math">
                    <m:r>
                      <a:rPr lang="en-US" altLang="ko-KR" sz="11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</m:acc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, </m:t>
                    </m:r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sz="11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𝐭𝐫𝐮𝐞</m:t>
                        </m:r>
                      </m:sub>
                    </m:sSub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, </m:t>
                    </m:r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sz="11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𝐦𝐞𝐚𝐬</m:t>
                        </m:r>
                      </m:sub>
                    </m:sSub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)</m:t>
                    </m:r>
                  </m:oMath>
                </a14:m>
                <a:endParaRPr lang="en-US" altLang="ko-KR" sz="11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29" name="Google Shape;100;p25">
                <a:extLst>
                  <a:ext uri="{FF2B5EF4-FFF2-40B4-BE49-F238E27FC236}">
                    <a16:creationId xmlns:a16="http://schemas.microsoft.com/office/drawing/2014/main" id="{748DC4FB-8823-6F79-76EA-DEE0EF9FE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911" y="4527182"/>
                <a:ext cx="4202449" cy="3793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그룹 33">
            <a:extLst>
              <a:ext uri="{FF2B5EF4-FFF2-40B4-BE49-F238E27FC236}">
                <a16:creationId xmlns:a16="http://schemas.microsoft.com/office/drawing/2014/main" id="{E796D822-0D57-0CD9-2253-6B8A5568260C}"/>
              </a:ext>
            </a:extLst>
          </p:cNvPr>
          <p:cNvGrpSpPr/>
          <p:nvPr/>
        </p:nvGrpSpPr>
        <p:grpSpPr>
          <a:xfrm>
            <a:off x="4668611" y="1248677"/>
            <a:ext cx="4185637" cy="3345391"/>
            <a:chOff x="4678963" y="1177748"/>
            <a:chExt cx="4128053" cy="341632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B0A8DEB-F90B-74A1-4E8B-AF62A3546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78963" y="1177748"/>
              <a:ext cx="4128053" cy="341632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697D626-AE54-08A9-8200-48BEE8A2F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240682" y="1930057"/>
              <a:ext cx="2468894" cy="2034967"/>
            </a:xfrm>
            <a:prstGeom prst="rect">
              <a:avLst/>
            </a:prstGeom>
          </p:spPr>
        </p:pic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4CEDBB1F-7F68-26FB-25EF-F91390B7A7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21207" y="3788591"/>
              <a:ext cx="460517" cy="524477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Google Shape;100;p25">
              <a:extLst>
                <a:ext uri="{FF2B5EF4-FFF2-40B4-BE49-F238E27FC236}">
                  <a16:creationId xmlns:a16="http://schemas.microsoft.com/office/drawing/2014/main" id="{3791AD80-2768-E6E5-CF65-3729E3C893E5}"/>
                </a:ext>
              </a:extLst>
            </p:cNvPr>
            <p:cNvSpPr txBox="1"/>
            <p:nvPr/>
          </p:nvSpPr>
          <p:spPr>
            <a:xfrm>
              <a:off x="7105739" y="4197093"/>
              <a:ext cx="599672" cy="3793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>
                <a:lnSpc>
                  <a:spcPct val="115000"/>
                </a:lnSpc>
                <a:buSzPts val="2500"/>
              </a:pPr>
              <a:r>
                <a:rPr lang="en-US" altLang="ko-KR" sz="11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rPr>
                <a:t>20.5</a:t>
              </a:r>
            </a:p>
          </p:txBody>
        </p: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BEF4ABA1-6342-0D0C-D546-31082D75A4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8644" y="3788591"/>
              <a:ext cx="521637" cy="50510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75B9D981-5731-8FFD-B573-2C8D0D996484}"/>
                </a:ext>
              </a:extLst>
            </p:cNvPr>
            <p:cNvCxnSpPr>
              <a:cxnSpLocks/>
            </p:cNvCxnSpPr>
            <p:nvPr/>
          </p:nvCxnSpPr>
          <p:spPr>
            <a:xfrm>
              <a:off x="5897695" y="1321981"/>
              <a:ext cx="0" cy="144087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직선 연결선[R] 22">
              <a:extLst>
                <a:ext uri="{FF2B5EF4-FFF2-40B4-BE49-F238E27FC236}">
                  <a16:creationId xmlns:a16="http://schemas.microsoft.com/office/drawing/2014/main" id="{A9AFA0BD-BE22-A2A0-7D08-241B85B46D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1207" y="1466068"/>
              <a:ext cx="476488" cy="57718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8A2E6E4F-F3E4-C987-507A-D118CA33C149}"/>
                </a:ext>
              </a:extLst>
            </p:cNvPr>
            <p:cNvCxnSpPr>
              <a:cxnSpLocks/>
            </p:cNvCxnSpPr>
            <p:nvPr/>
          </p:nvCxnSpPr>
          <p:spPr>
            <a:xfrm>
              <a:off x="7161693" y="1311933"/>
              <a:ext cx="0" cy="144087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AE36E26D-7FFB-B64B-81DA-2A8C5EC05F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56790" y="1454213"/>
              <a:ext cx="523491" cy="546053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8E879E47-9D73-670F-3003-3EA676CF5F8E}"/>
                </a:ext>
              </a:extLst>
            </p:cNvPr>
            <p:cNvCxnSpPr>
              <a:cxnSpLocks/>
            </p:cNvCxnSpPr>
            <p:nvPr/>
          </p:nvCxnSpPr>
          <p:spPr>
            <a:xfrm>
              <a:off x="5916647" y="2540721"/>
              <a:ext cx="0" cy="26420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Google Shape;100;p25">
                  <a:extLst>
                    <a:ext uri="{FF2B5EF4-FFF2-40B4-BE49-F238E27FC236}">
                      <a16:creationId xmlns:a16="http://schemas.microsoft.com/office/drawing/2014/main" id="{03EBF0BB-170D-C24A-14B9-1CF391B6546B}"/>
                    </a:ext>
                  </a:extLst>
                </p:cNvPr>
                <p:cNvSpPr txBox="1"/>
                <p:nvPr/>
              </p:nvSpPr>
              <p:spPr>
                <a:xfrm>
                  <a:off x="5916646" y="2474303"/>
                  <a:ext cx="2247277" cy="37930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>
                    <a:lnSpc>
                      <a:spcPct val="115000"/>
                    </a:lnSpc>
                    <a:buSzPts val="2500"/>
                  </a:pPr>
                  <a:r>
                    <a:rPr lang="en-US" altLang="ko-KR" sz="1100" b="1" dirty="0">
                      <a:solidFill>
                        <a:srgbClr val="002060"/>
                      </a:solidFill>
                      <a:latin typeface="넥슨Lv1고딕 Low OTF" panose="00000500000000000000" pitchFamily="50" charset="-127"/>
                      <a:ea typeface="넥슨Lv1고딕 Low OTF" panose="00000500000000000000" pitchFamily="50" charset="-127"/>
                      <a:sym typeface="Wingdings" pitchFamily="2" charset="2"/>
                    </a:rPr>
                    <a:t>Distance(Error) about </a:t>
                  </a:r>
                  <a14:m>
                    <m:oMath xmlns:m="http://schemas.openxmlformats.org/officeDocument/2006/math">
                      <m:r>
                        <a:rPr lang="en-US" altLang="ko-KR" sz="11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𝟎</m:t>
                      </m:r>
                      <m:r>
                        <a:rPr lang="en-US" altLang="ko-KR" sz="11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.</m:t>
                      </m:r>
                      <m:r>
                        <a:rPr lang="en-US" altLang="ko-KR" sz="11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𝟑</m:t>
                      </m:r>
                      <m:r>
                        <a:rPr lang="en-US" altLang="ko-KR" sz="11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°</m:t>
                      </m:r>
                    </m:oMath>
                  </a14:m>
                  <a:endPara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endParaRPr>
                </a:p>
              </p:txBody>
            </p:sp>
          </mc:Choice>
          <mc:Fallback xmlns="">
            <p:sp>
              <p:nvSpPr>
                <p:cNvPr id="33" name="Google Shape;100;p25">
                  <a:extLst>
                    <a:ext uri="{FF2B5EF4-FFF2-40B4-BE49-F238E27FC236}">
                      <a16:creationId xmlns:a16="http://schemas.microsoft.com/office/drawing/2014/main" id="{03EBF0BB-170D-C24A-14B9-1CF391B654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6646" y="2474303"/>
                  <a:ext cx="2247277" cy="37930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Google Shape;100;p25">
                <a:extLst>
                  <a:ext uri="{FF2B5EF4-FFF2-40B4-BE49-F238E27FC236}">
                    <a16:creationId xmlns:a16="http://schemas.microsoft.com/office/drawing/2014/main" id="{DA4B1D7B-7151-A70C-DE2B-455FB89ABDAD}"/>
                  </a:ext>
                </a:extLst>
              </p:cNvPr>
              <p:cNvSpPr txBox="1"/>
              <p:nvPr/>
            </p:nvSpPr>
            <p:spPr>
              <a:xfrm>
                <a:off x="7436298" y="493545"/>
                <a:ext cx="1611132" cy="379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: Desired look angle</a:t>
                </a:r>
              </a:p>
            </p:txBody>
          </p:sp>
        </mc:Choice>
        <mc:Fallback xmlns="">
          <p:sp>
            <p:nvSpPr>
              <p:cNvPr id="31" name="Google Shape;100;p25">
                <a:extLst>
                  <a:ext uri="{FF2B5EF4-FFF2-40B4-BE49-F238E27FC236}">
                    <a16:creationId xmlns:a16="http://schemas.microsoft.com/office/drawing/2014/main" id="{DA4B1D7B-7151-A70C-DE2B-455FB89AB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298" y="493545"/>
                <a:ext cx="1611132" cy="3793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4150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39C68C78-51C8-2543-A9A4-F8F9F50F9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A5AC39-F98C-9547-0900-5553A3CB81FC}"/>
              </a:ext>
            </a:extLst>
          </p:cNvPr>
          <p:cNvSpPr/>
          <p:nvPr/>
        </p:nvSpPr>
        <p:spPr>
          <a:xfrm>
            <a:off x="129639" y="86742"/>
            <a:ext cx="8884721" cy="42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sx="99000" sy="99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FCB56C-CA9C-45D1-58FE-A96CF21DF02F}"/>
              </a:ext>
            </a:extLst>
          </p:cNvPr>
          <p:cNvSpPr txBox="1"/>
          <p:nvPr/>
        </p:nvSpPr>
        <p:spPr>
          <a:xfrm>
            <a:off x="4475430" y="16929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자율 지능 시스템 연구실 </a:t>
            </a:r>
            <a:endParaRPr lang="ko-KR" altLang="en-US" sz="1050" dirty="0">
              <a:solidFill>
                <a:srgbClr val="19264B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7E07FA2-07B2-70F5-E360-179A57D480CA}"/>
              </a:ext>
            </a:extLst>
          </p:cNvPr>
          <p:cNvGrpSpPr/>
          <p:nvPr/>
        </p:nvGrpSpPr>
        <p:grpSpPr>
          <a:xfrm>
            <a:off x="143033" y="30805"/>
            <a:ext cx="3847076" cy="540069"/>
            <a:chOff x="143033" y="30805"/>
            <a:chExt cx="3847076" cy="540069"/>
          </a:xfrm>
        </p:grpSpPr>
        <p:cxnSp>
          <p:nvCxnSpPr>
            <p:cNvPr id="14" name="Google Shape;226;p33">
              <a:extLst>
                <a:ext uri="{FF2B5EF4-FFF2-40B4-BE49-F238E27FC236}">
                  <a16:creationId xmlns:a16="http://schemas.microsoft.com/office/drawing/2014/main" id="{B5949421-571B-C4E8-8593-36E13D96C7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97" y="469131"/>
              <a:ext cx="3201403" cy="0"/>
            </a:xfrm>
            <a:prstGeom prst="straightConnector1">
              <a:avLst/>
            </a:prstGeom>
            <a:noFill/>
            <a:ln w="12700" cap="flat" cmpd="sng">
              <a:solidFill>
                <a:srgbClr val="1926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44E938E-CB9B-485A-019E-224F657E745B}"/>
                </a:ext>
              </a:extLst>
            </p:cNvPr>
            <p:cNvGrpSpPr/>
            <p:nvPr/>
          </p:nvGrpSpPr>
          <p:grpSpPr>
            <a:xfrm>
              <a:off x="143033" y="30805"/>
              <a:ext cx="424132" cy="538579"/>
              <a:chOff x="143033" y="30805"/>
              <a:chExt cx="424132" cy="538579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429EC2F2-ACC9-A3D8-FFE8-F0829E2879C5}"/>
                  </a:ext>
                </a:extLst>
              </p:cNvPr>
              <p:cNvSpPr/>
              <p:nvPr/>
            </p:nvSpPr>
            <p:spPr>
              <a:xfrm>
                <a:off x="189497" y="128016"/>
                <a:ext cx="331204" cy="344159"/>
              </a:xfrm>
              <a:prstGeom prst="rect">
                <a:avLst/>
              </a:prstGeom>
              <a:solidFill>
                <a:srgbClr val="1926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Google Shape;100;p25">
                <a:extLst>
                  <a:ext uri="{FF2B5EF4-FFF2-40B4-BE49-F238E27FC236}">
                    <a16:creationId xmlns:a16="http://schemas.microsoft.com/office/drawing/2014/main" id="{F71FA43E-860B-5EF4-DFC1-C17309EB6221}"/>
                  </a:ext>
                </a:extLst>
              </p:cNvPr>
              <p:cNvSpPr txBox="1"/>
              <p:nvPr/>
            </p:nvSpPr>
            <p:spPr>
              <a:xfrm>
                <a:off x="143033" y="30805"/>
                <a:ext cx="424132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en-US" altLang="ko-KR" sz="2000" b="1" i="0" u="none" strike="noStrike" cap="none" dirty="0">
                    <a:solidFill>
                      <a:schemeClr val="bg1"/>
                    </a:solidFill>
                    <a:latin typeface="넥슨Lv1고딕 Low OTF Bold" panose="00000800000000000000" pitchFamily="50" charset="-127"/>
                    <a:ea typeface="넥슨Lv1고딕 Low OTF Bold" panose="00000800000000000000" pitchFamily="50" charset="-127"/>
                    <a:sym typeface="Arial"/>
                  </a:rPr>
                  <a:t>2</a:t>
                </a:r>
              </a:p>
            </p:txBody>
          </p:sp>
        </p:grpSp>
        <p:sp>
          <p:nvSpPr>
            <p:cNvPr id="100" name="Google Shape;100;p25">
              <a:extLst>
                <a:ext uri="{FF2B5EF4-FFF2-40B4-BE49-F238E27FC236}">
                  <a16:creationId xmlns:a16="http://schemas.microsoft.com/office/drawing/2014/main" id="{1B201B9C-F35B-B520-4596-DEE2D45D969E}"/>
                </a:ext>
              </a:extLst>
            </p:cNvPr>
            <p:cNvSpPr txBox="1"/>
            <p:nvPr/>
          </p:nvSpPr>
          <p:spPr>
            <a:xfrm>
              <a:off x="501651" y="67690"/>
              <a:ext cx="3488458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ko-KR" altLang="en-US" sz="1800" b="1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지난</a:t>
              </a:r>
              <a:r>
                <a:rPr lang="en-US" altLang="ko-KR" sz="1800" b="1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 </a:t>
              </a:r>
              <a:r>
                <a:rPr lang="ko-KR" altLang="en-US" sz="1800" b="1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연구</a:t>
              </a:r>
              <a:r>
                <a:rPr lang="en-US" altLang="ko-KR" sz="1800" b="1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 </a:t>
              </a:r>
              <a:r>
                <a:rPr lang="ko-KR" altLang="en-US" sz="1800" b="1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요약</a:t>
              </a:r>
              <a:endParaRPr lang="en-US" altLang="ko-KR" sz="18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endParaRPr>
            </a:p>
          </p:txBody>
        </p:sp>
      </p:grp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DE0A0467-198D-CF88-4079-795926C050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12</a:t>
            </a:fld>
            <a:endParaRPr lang="ko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100;p25">
                <a:extLst>
                  <a:ext uri="{FF2B5EF4-FFF2-40B4-BE49-F238E27FC236}">
                    <a16:creationId xmlns:a16="http://schemas.microsoft.com/office/drawing/2014/main" id="{645B59B2-F81D-F8D1-0FE1-0F23377B53D9}"/>
                  </a:ext>
                </a:extLst>
              </p:cNvPr>
              <p:cNvSpPr txBox="1"/>
              <p:nvPr/>
            </p:nvSpPr>
            <p:spPr>
              <a:xfrm>
                <a:off x="355097" y="513449"/>
                <a:ext cx="7184765" cy="43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Case (2)</a:t>
                </a:r>
                <a:r>
                  <a:rPr lang="ko-KR" altLang="en-US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</a:t>
                </a: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–</a:t>
                </a:r>
                <a:r>
                  <a:rPr lang="ko-KR" altLang="en-US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</a:t>
                </a: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(iii) [EKF w/o </a:t>
                </a:r>
                <a:r>
                  <a:rPr lang="en-US" altLang="ko-KR" b="1" dirty="0" err="1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SAT.Meas</a:t>
                </a: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. Input </a:t>
                </a:r>
                <a14:m>
                  <m:oMath xmlns:m="http://schemas.openxmlformats.org/officeDocument/2006/math">
                    <m:r>
                      <a:rPr lang="en-US" altLang="ko-KR" b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(</m:t>
                    </m:r>
                    <m:sSub>
                      <m:sSubPr>
                        <m:ctrlPr>
                          <a:rPr lang="en-US" altLang="ko-KR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accPr>
                          <m:e>
                            <m:r>
                              <a:rPr lang="en-US" altLang="ko-KR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altLang="ko-KR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𝒌</m:t>
                        </m:r>
                      </m:sub>
                    </m:sSub>
                    <m:r>
                      <a:rPr lang="en-US" altLang="ko-KR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=</m:t>
                    </m:r>
                    <m:sSubSup>
                      <m:sSubSupPr>
                        <m:ctrlP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ko-KR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accPr>
                          <m:e>
                            <m:r>
                              <a:rPr lang="en-US" altLang="ko-KR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𝒌</m:t>
                        </m:r>
                      </m:sub>
                      <m:sup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−</m:t>
                        </m:r>
                      </m:sup>
                    </m:sSubSup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 +</m:t>
                    </m:r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𝟎</m:t>
                    </m:r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]</a:t>
                </a:r>
              </a:p>
            </p:txBody>
          </p:sp>
        </mc:Choice>
        <mc:Fallback xmlns="">
          <p:sp>
            <p:nvSpPr>
              <p:cNvPr id="2" name="Google Shape;100;p25">
                <a:extLst>
                  <a:ext uri="{FF2B5EF4-FFF2-40B4-BE49-F238E27FC236}">
                    <a16:creationId xmlns:a16="http://schemas.microsoft.com/office/drawing/2014/main" id="{645B59B2-F81D-F8D1-0FE1-0F23377B5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97" y="513449"/>
                <a:ext cx="7184765" cy="433165"/>
              </a:xfrm>
              <a:prstGeom prst="rect">
                <a:avLst/>
              </a:prstGeom>
              <a:blipFill>
                <a:blip r:embed="rId3"/>
                <a:stretch>
                  <a:fillRect l="-176" b="-2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2DC1E2-CF56-F332-927E-8ED952319485}"/>
                  </a:ext>
                </a:extLst>
              </p:cNvPr>
              <p:cNvSpPr txBox="1"/>
              <p:nvPr/>
            </p:nvSpPr>
            <p:spPr>
              <a:xfrm>
                <a:off x="299671" y="851521"/>
                <a:ext cx="53792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=7.5°, </m:t>
                      </m:r>
                      <m:sSub>
                        <m:sSubPr>
                          <m:ctrlP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=−45°, </m:t>
                      </m:r>
                      <m:sSub>
                        <m:sSubPr>
                          <m:ctrlP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ore-KR" sz="1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switch</m:t>
                          </m:r>
                        </m:sub>
                      </m:sSub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=−41.25°, </m:t>
                      </m:r>
                      <m:d>
                        <m:dPr>
                          <m:ctrlP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1" lang="en-US" altLang="ko-Kore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ore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1" lang="en-US" altLang="ko-Kore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=(−7.5°, +7.5°)</m:t>
                      </m:r>
                    </m:oMath>
                  </m:oMathPara>
                </a14:m>
                <a:endParaRPr kumimoji="1" lang="ko-Kore-KR" altLang="en-US" sz="1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2DC1E2-CF56-F332-927E-8ED952319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71" y="851521"/>
                <a:ext cx="5379234" cy="276999"/>
              </a:xfrm>
              <a:prstGeom prst="rect">
                <a:avLst/>
              </a:prstGeom>
              <a:blipFill>
                <a:blip r:embed="rId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Google Shape;100;p25">
            <a:extLst>
              <a:ext uri="{FF2B5EF4-FFF2-40B4-BE49-F238E27FC236}">
                <a16:creationId xmlns:a16="http://schemas.microsoft.com/office/drawing/2014/main" id="{05C072B4-2CC5-69B1-2CD4-083B387C486D}"/>
              </a:ext>
            </a:extLst>
          </p:cNvPr>
          <p:cNvSpPr txBox="1"/>
          <p:nvPr/>
        </p:nvSpPr>
        <p:spPr>
          <a:xfrm>
            <a:off x="5565040" y="4061483"/>
            <a:ext cx="1714706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sz="1100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Fig.</a:t>
            </a:r>
            <a:r>
              <a:rPr lang="ko-KR" altLang="en-US" sz="1100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 </a:t>
            </a:r>
            <a:r>
              <a:rPr lang="en-US" altLang="ko-KR" sz="1100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M&amp;T Trajectory</a:t>
            </a:r>
          </a:p>
        </p:txBody>
      </p:sp>
      <p:sp>
        <p:nvSpPr>
          <p:cNvPr id="7" name="Google Shape;100;p25">
            <a:extLst>
              <a:ext uri="{FF2B5EF4-FFF2-40B4-BE49-F238E27FC236}">
                <a16:creationId xmlns:a16="http://schemas.microsoft.com/office/drawing/2014/main" id="{268DF381-E993-6979-2EEC-FCCAD2B6056B}"/>
              </a:ext>
            </a:extLst>
          </p:cNvPr>
          <p:cNvSpPr txBox="1"/>
          <p:nvPr/>
        </p:nvSpPr>
        <p:spPr>
          <a:xfrm>
            <a:off x="4997053" y="4434391"/>
            <a:ext cx="216671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sz="2000" b="1" i="1" dirty="0">
                <a:solidFill>
                  <a:srgbClr val="C0000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Interception fails.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B73DB9-9C0C-26DB-2EAB-0873AF801E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098" y="1206216"/>
            <a:ext cx="3988302" cy="31596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100;p25">
                <a:extLst>
                  <a:ext uri="{FF2B5EF4-FFF2-40B4-BE49-F238E27FC236}">
                    <a16:creationId xmlns:a16="http://schemas.microsoft.com/office/drawing/2014/main" id="{EBF69634-247F-8747-3D8C-DBEF89865E37}"/>
                  </a:ext>
                </a:extLst>
              </p:cNvPr>
              <p:cNvSpPr txBox="1"/>
              <p:nvPr/>
            </p:nvSpPr>
            <p:spPr>
              <a:xfrm>
                <a:off x="567165" y="4324377"/>
                <a:ext cx="4051299" cy="379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Fig.</a:t>
                </a:r>
                <a:r>
                  <a:rPr lang="ko-KR" altLang="en-US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</a:t>
                </a: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Look angle trajectory(EKF w/o </a:t>
                </a:r>
                <a:r>
                  <a:rPr lang="en-US" altLang="ko-KR" sz="1100" b="1" dirty="0" err="1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SAT.Meas</a:t>
                </a: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.): </a:t>
                </a:r>
                <a14:m>
                  <m:oMath xmlns:m="http://schemas.openxmlformats.org/officeDocument/2006/math">
                    <m:r>
                      <a:rPr lang="en-US" altLang="ko-KR" sz="11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</m:acc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, </m:t>
                    </m:r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sz="11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𝐭𝐫𝐮𝐞</m:t>
                        </m:r>
                      </m:sub>
                    </m:sSub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, </m:t>
                    </m:r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sz="11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𝐦𝐞𝐚𝐬</m:t>
                        </m:r>
                      </m:sub>
                    </m:sSub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)</m:t>
                    </m:r>
                  </m:oMath>
                </a14:m>
                <a:endParaRPr lang="en-US" altLang="ko-KR" sz="11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1" name="Google Shape;100;p25">
                <a:extLst>
                  <a:ext uri="{FF2B5EF4-FFF2-40B4-BE49-F238E27FC236}">
                    <a16:creationId xmlns:a16="http://schemas.microsoft.com/office/drawing/2014/main" id="{EBF69634-247F-8747-3D8C-DBEF89865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65" y="4324377"/>
                <a:ext cx="4051299" cy="3793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8F6F7BC6-1270-BEBD-7C18-BFE13F7657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0554" y="1814910"/>
            <a:ext cx="3044670" cy="2268808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E23656B-98F6-AB31-21AB-0883180FE000}"/>
              </a:ext>
            </a:extLst>
          </p:cNvPr>
          <p:cNvCxnSpPr>
            <a:cxnSpLocks/>
          </p:cNvCxnSpPr>
          <p:nvPr/>
        </p:nvCxnSpPr>
        <p:spPr>
          <a:xfrm>
            <a:off x="6353201" y="2977540"/>
            <a:ext cx="0" cy="298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Google Shape;100;p25">
            <a:extLst>
              <a:ext uri="{FF2B5EF4-FFF2-40B4-BE49-F238E27FC236}">
                <a16:creationId xmlns:a16="http://schemas.microsoft.com/office/drawing/2014/main" id="{888643C5-CD93-38D8-0DC2-A04F36EB3CCC}"/>
              </a:ext>
            </a:extLst>
          </p:cNvPr>
          <p:cNvSpPr txBox="1"/>
          <p:nvPr/>
        </p:nvSpPr>
        <p:spPr>
          <a:xfrm>
            <a:off x="6080408" y="2677474"/>
            <a:ext cx="596386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sz="1100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Target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EF32A3D-3CCC-3C35-F81B-1A4122F1B130}"/>
              </a:ext>
            </a:extLst>
          </p:cNvPr>
          <p:cNvCxnSpPr>
            <a:cxnSpLocks/>
          </p:cNvCxnSpPr>
          <p:nvPr/>
        </p:nvCxnSpPr>
        <p:spPr>
          <a:xfrm>
            <a:off x="5328735" y="1676717"/>
            <a:ext cx="0" cy="298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100;p25">
                <a:extLst>
                  <a:ext uri="{FF2B5EF4-FFF2-40B4-BE49-F238E27FC236}">
                    <a16:creationId xmlns:a16="http://schemas.microsoft.com/office/drawing/2014/main" id="{4E8B393B-F48F-F6F5-947A-2DFB634EDDF4}"/>
                  </a:ext>
                </a:extLst>
              </p:cNvPr>
              <p:cNvSpPr txBox="1"/>
              <p:nvPr/>
            </p:nvSpPr>
            <p:spPr>
              <a:xfrm>
                <a:off x="5030542" y="1373321"/>
                <a:ext cx="596386" cy="379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M</a:t>
                </a:r>
                <a14:m>
                  <m:oMath xmlns:m="http://schemas.openxmlformats.org/officeDocument/2006/math"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(</m:t>
                    </m:r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𝒕</m:t>
                        </m:r>
                      </m:e>
                      <m:sub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𝒐</m:t>
                        </m:r>
                      </m:sub>
                    </m:sSub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)</m:t>
                    </m:r>
                  </m:oMath>
                </a14:m>
                <a:endParaRPr lang="en-US" altLang="ko-KR" sz="11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28" name="Google Shape;100;p25">
                <a:extLst>
                  <a:ext uri="{FF2B5EF4-FFF2-40B4-BE49-F238E27FC236}">
                    <a16:creationId xmlns:a16="http://schemas.microsoft.com/office/drawing/2014/main" id="{4E8B393B-F48F-F6F5-947A-2DFB634ED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0542" y="1373321"/>
                <a:ext cx="596386" cy="3793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Google Shape;100;p25">
                <a:extLst>
                  <a:ext uri="{FF2B5EF4-FFF2-40B4-BE49-F238E27FC236}">
                    <a16:creationId xmlns:a16="http://schemas.microsoft.com/office/drawing/2014/main" id="{0EAED91F-CADF-B208-8C11-C970F0024B7C}"/>
                  </a:ext>
                </a:extLst>
              </p:cNvPr>
              <p:cNvSpPr txBox="1"/>
              <p:nvPr/>
            </p:nvSpPr>
            <p:spPr>
              <a:xfrm>
                <a:off x="7739824" y="3262044"/>
                <a:ext cx="596386" cy="3977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M</a:t>
                </a:r>
                <a14:m>
                  <m:oMath xmlns:m="http://schemas.openxmlformats.org/officeDocument/2006/math"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(</m:t>
                    </m:r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𝒕</m:t>
                        </m:r>
                      </m:e>
                      <m:sub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𝒇</m:t>
                        </m:r>
                      </m:sub>
                    </m:sSub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)</m:t>
                    </m:r>
                  </m:oMath>
                </a14:m>
                <a:endParaRPr lang="en-US" altLang="ko-KR" sz="11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1" name="Google Shape;100;p25">
                <a:extLst>
                  <a:ext uri="{FF2B5EF4-FFF2-40B4-BE49-F238E27FC236}">
                    <a16:creationId xmlns:a16="http://schemas.microsoft.com/office/drawing/2014/main" id="{0EAED91F-CADF-B208-8C11-C970F0024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824" y="3262044"/>
                <a:ext cx="596386" cy="39777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604F344-641D-1CCC-2BAE-C09EC6600BC7}"/>
              </a:ext>
            </a:extLst>
          </p:cNvPr>
          <p:cNvCxnSpPr>
            <a:cxnSpLocks/>
          </p:cNvCxnSpPr>
          <p:nvPr/>
        </p:nvCxnSpPr>
        <p:spPr>
          <a:xfrm flipH="1">
            <a:off x="7467031" y="3492072"/>
            <a:ext cx="298193" cy="208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100;p25">
                <a:extLst>
                  <a:ext uri="{FF2B5EF4-FFF2-40B4-BE49-F238E27FC236}">
                    <a16:creationId xmlns:a16="http://schemas.microsoft.com/office/drawing/2014/main" id="{9241FD0B-176D-A255-BDE3-DA69B7BDB220}"/>
                  </a:ext>
                </a:extLst>
              </p:cNvPr>
              <p:cNvSpPr txBox="1"/>
              <p:nvPr/>
            </p:nvSpPr>
            <p:spPr>
              <a:xfrm>
                <a:off x="7436298" y="493545"/>
                <a:ext cx="1611132" cy="379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: Desired look angle</a:t>
                </a:r>
              </a:p>
            </p:txBody>
          </p:sp>
        </mc:Choice>
        <mc:Fallback xmlns="">
          <p:sp>
            <p:nvSpPr>
              <p:cNvPr id="10" name="Google Shape;100;p25">
                <a:extLst>
                  <a:ext uri="{FF2B5EF4-FFF2-40B4-BE49-F238E27FC236}">
                    <a16:creationId xmlns:a16="http://schemas.microsoft.com/office/drawing/2014/main" id="{9241FD0B-176D-A255-BDE3-DA69B7BDB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298" y="493545"/>
                <a:ext cx="1611132" cy="3793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5280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B640AFEB-3F67-6EBE-CA0D-6A6DF34D3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015EF3C-D144-8913-C7A2-6C3340E95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15" y="1234050"/>
            <a:ext cx="4091602" cy="33724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915BA7B-0507-5B7F-8AB7-3EAB9F9CC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798" y="2315139"/>
            <a:ext cx="2319801" cy="191207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1B88BE2-6813-E5AD-4B28-B04F3145DC85}"/>
              </a:ext>
            </a:extLst>
          </p:cNvPr>
          <p:cNvSpPr/>
          <p:nvPr/>
        </p:nvSpPr>
        <p:spPr>
          <a:xfrm>
            <a:off x="129639" y="86742"/>
            <a:ext cx="8884721" cy="42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sx="99000" sy="99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BBECF0-8FCA-86CE-3DAC-F051FE60312C}"/>
              </a:ext>
            </a:extLst>
          </p:cNvPr>
          <p:cNvSpPr txBox="1"/>
          <p:nvPr/>
        </p:nvSpPr>
        <p:spPr>
          <a:xfrm>
            <a:off x="4475430" y="16929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자율 지능 시스템 연구실 </a:t>
            </a:r>
            <a:endParaRPr lang="ko-KR" altLang="en-US" sz="1050" dirty="0">
              <a:solidFill>
                <a:srgbClr val="19264B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BC7F296-1107-DD36-F823-D2ACE2069369}"/>
              </a:ext>
            </a:extLst>
          </p:cNvPr>
          <p:cNvGrpSpPr/>
          <p:nvPr/>
        </p:nvGrpSpPr>
        <p:grpSpPr>
          <a:xfrm>
            <a:off x="143033" y="30805"/>
            <a:ext cx="3847076" cy="540069"/>
            <a:chOff x="143033" y="30805"/>
            <a:chExt cx="3847076" cy="540069"/>
          </a:xfrm>
        </p:grpSpPr>
        <p:cxnSp>
          <p:nvCxnSpPr>
            <p:cNvPr id="14" name="Google Shape;226;p33">
              <a:extLst>
                <a:ext uri="{FF2B5EF4-FFF2-40B4-BE49-F238E27FC236}">
                  <a16:creationId xmlns:a16="http://schemas.microsoft.com/office/drawing/2014/main" id="{02A836A9-7EBB-E8A1-3021-3DAF35604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97" y="469131"/>
              <a:ext cx="3201403" cy="0"/>
            </a:xfrm>
            <a:prstGeom prst="straightConnector1">
              <a:avLst/>
            </a:prstGeom>
            <a:noFill/>
            <a:ln w="12700" cap="flat" cmpd="sng">
              <a:solidFill>
                <a:srgbClr val="1926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912F86C-765F-CBC9-3DD4-0BDE2CDCE1DE}"/>
                </a:ext>
              </a:extLst>
            </p:cNvPr>
            <p:cNvGrpSpPr/>
            <p:nvPr/>
          </p:nvGrpSpPr>
          <p:grpSpPr>
            <a:xfrm>
              <a:off x="143033" y="30805"/>
              <a:ext cx="424132" cy="538579"/>
              <a:chOff x="143033" y="30805"/>
              <a:chExt cx="424132" cy="538579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5FE92B64-D17A-FC69-4ED5-7BA5330901D8}"/>
                  </a:ext>
                </a:extLst>
              </p:cNvPr>
              <p:cNvSpPr/>
              <p:nvPr/>
            </p:nvSpPr>
            <p:spPr>
              <a:xfrm>
                <a:off x="189497" y="128016"/>
                <a:ext cx="331204" cy="344159"/>
              </a:xfrm>
              <a:prstGeom prst="rect">
                <a:avLst/>
              </a:prstGeom>
              <a:solidFill>
                <a:srgbClr val="1926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Google Shape;100;p25">
                <a:extLst>
                  <a:ext uri="{FF2B5EF4-FFF2-40B4-BE49-F238E27FC236}">
                    <a16:creationId xmlns:a16="http://schemas.microsoft.com/office/drawing/2014/main" id="{0BA4F3B2-65F9-B38F-F329-E6D84CAB29A7}"/>
                  </a:ext>
                </a:extLst>
              </p:cNvPr>
              <p:cNvSpPr txBox="1"/>
              <p:nvPr/>
            </p:nvSpPr>
            <p:spPr>
              <a:xfrm>
                <a:off x="143033" y="30805"/>
                <a:ext cx="424132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en-US" altLang="ko-KR" sz="2000" b="1" i="0" u="none" strike="noStrike" cap="none" dirty="0">
                    <a:solidFill>
                      <a:schemeClr val="bg1"/>
                    </a:solidFill>
                    <a:latin typeface="넥슨Lv1고딕 Low OTF Bold" panose="00000800000000000000" pitchFamily="50" charset="-127"/>
                    <a:ea typeface="넥슨Lv1고딕 Low OTF Bold" panose="00000800000000000000" pitchFamily="50" charset="-127"/>
                    <a:sym typeface="Arial"/>
                  </a:rPr>
                  <a:t>2</a:t>
                </a:r>
              </a:p>
            </p:txBody>
          </p:sp>
        </p:grpSp>
        <p:sp>
          <p:nvSpPr>
            <p:cNvPr id="100" name="Google Shape;100;p25">
              <a:extLst>
                <a:ext uri="{FF2B5EF4-FFF2-40B4-BE49-F238E27FC236}">
                  <a16:creationId xmlns:a16="http://schemas.microsoft.com/office/drawing/2014/main" id="{151E09DF-6A23-D613-5252-DBC19ED391E3}"/>
                </a:ext>
              </a:extLst>
            </p:cNvPr>
            <p:cNvSpPr txBox="1"/>
            <p:nvPr/>
          </p:nvSpPr>
          <p:spPr>
            <a:xfrm>
              <a:off x="501651" y="67690"/>
              <a:ext cx="3488458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ko-KR" altLang="en-US" sz="1800" b="1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지난</a:t>
              </a:r>
              <a:r>
                <a:rPr lang="en-US" altLang="ko-KR" sz="1800" b="1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 </a:t>
              </a:r>
              <a:r>
                <a:rPr lang="ko-KR" altLang="en-US" sz="1800" b="1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연구</a:t>
              </a:r>
              <a:r>
                <a:rPr lang="en-US" altLang="ko-KR" sz="1800" b="1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 </a:t>
              </a:r>
              <a:r>
                <a:rPr lang="ko-KR" altLang="en-US" sz="1800" b="1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요약</a:t>
              </a:r>
              <a:endParaRPr lang="en-US" altLang="ko-KR" sz="18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endParaRPr>
            </a:p>
          </p:txBody>
        </p:sp>
      </p:grp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331520FD-E0AB-E7BA-FDB2-0159FAAD85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13</a:t>
            </a:fld>
            <a:endParaRPr lang="ko" altLang="en-US"/>
          </a:p>
        </p:txBody>
      </p:sp>
      <p:sp>
        <p:nvSpPr>
          <p:cNvPr id="2" name="Google Shape;100;p25">
            <a:extLst>
              <a:ext uri="{FF2B5EF4-FFF2-40B4-BE49-F238E27FC236}">
                <a16:creationId xmlns:a16="http://schemas.microsoft.com/office/drawing/2014/main" id="{D1761C30-B6BD-32DC-99E6-B46DB7F492A2}"/>
              </a:ext>
            </a:extLst>
          </p:cNvPr>
          <p:cNvSpPr txBox="1"/>
          <p:nvPr/>
        </p:nvSpPr>
        <p:spPr>
          <a:xfrm>
            <a:off x="355097" y="513449"/>
            <a:ext cx="7184765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Case (4) –Extreme case ) (</a:t>
            </a:r>
            <a:r>
              <a:rPr lang="en-US" altLang="ko-KR" b="1" dirty="0" err="1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i</a:t>
            </a: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) TKF &amp; (ii) EKF w/ </a:t>
            </a:r>
            <a:r>
              <a:rPr lang="en-US" altLang="ko-KR" b="1" dirty="0" err="1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SAT.Meas</a:t>
            </a: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. Input 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90282B-2387-4BDE-7803-1399561EFD37}"/>
                  </a:ext>
                </a:extLst>
              </p:cNvPr>
              <p:cNvSpPr txBox="1"/>
              <p:nvPr/>
            </p:nvSpPr>
            <p:spPr>
              <a:xfrm>
                <a:off x="355097" y="833768"/>
                <a:ext cx="5379234" cy="304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ore-KR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kumimoji="1" lang="en-US" altLang="ko-Kore-KR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=7.8°</m:t>
                      </m:r>
                      <m:r>
                        <a:rPr kumimoji="1" lang="en-US" altLang="ko-Kore-KR" sz="12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ore-KR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ko-Kore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kumimoji="1" lang="en-US" altLang="ko-Kore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kumimoji="1" lang="en-US" altLang="ko-Kore-K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=−45°, </m:t>
                      </m:r>
                      <m:sSub>
                        <m:sSubPr>
                          <m:ctrlPr>
                            <a:rPr kumimoji="1" lang="en-US" altLang="ko-Kore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ore-KR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switch</m:t>
                          </m:r>
                        </m:sub>
                      </m:sSub>
                      <m:r>
                        <a:rPr kumimoji="1" lang="en-US" altLang="ko-Kore-K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=−41.25°, </m:t>
                      </m:r>
                      <m:d>
                        <m:dPr>
                          <m:ctrlPr>
                            <a:rPr kumimoji="1" lang="en-US" altLang="ko-Kore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1" lang="en-US" altLang="ko-Kore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kumimoji="1" lang="en-US" altLang="ko-Kore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ore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1" lang="en-US" altLang="ko-Kore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=(−7.5°, +7.5°)</m:t>
                      </m:r>
                    </m:oMath>
                  </m:oMathPara>
                </a14:m>
                <a:endParaRPr lang="en-US" altLang="ko-KR" sz="12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90282B-2387-4BDE-7803-1399561EF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97" y="833768"/>
                <a:ext cx="5379234" cy="3046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2EAB9E6-FE6E-DC8F-019D-DA0D287CAC2C}"/>
              </a:ext>
            </a:extLst>
          </p:cNvPr>
          <p:cNvCxnSpPr>
            <a:cxnSpLocks/>
          </p:cNvCxnSpPr>
          <p:nvPr/>
        </p:nvCxnSpPr>
        <p:spPr>
          <a:xfrm>
            <a:off x="3182018" y="3003631"/>
            <a:ext cx="0" cy="1989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100;p25">
                <a:extLst>
                  <a:ext uri="{FF2B5EF4-FFF2-40B4-BE49-F238E27FC236}">
                    <a16:creationId xmlns:a16="http://schemas.microsoft.com/office/drawing/2014/main" id="{CFA89A4F-022F-1A1F-2AC8-AABBF0030C44}"/>
                  </a:ext>
                </a:extLst>
              </p:cNvPr>
              <p:cNvSpPr txBox="1"/>
              <p:nvPr/>
            </p:nvSpPr>
            <p:spPr>
              <a:xfrm>
                <a:off x="3190569" y="2920286"/>
                <a:ext cx="1476413" cy="379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Distance about </a:t>
                </a:r>
                <a14:m>
                  <m:oMath xmlns:m="http://schemas.openxmlformats.org/officeDocument/2006/math">
                    <m:r>
                      <a:rPr lang="en-US" altLang="ko-KR" sz="11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𝟎</m:t>
                    </m:r>
                    <m:r>
                      <a:rPr lang="en-US" altLang="ko-KR" sz="11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.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𝟐𝟓</m:t>
                    </m:r>
                    <m:r>
                      <a:rPr lang="en-US" altLang="ko-KR" sz="11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°</m:t>
                    </m:r>
                  </m:oMath>
                </a14:m>
                <a:endParaRPr lang="en-US" altLang="ko-KR" sz="11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9" name="Google Shape;100;p25">
                <a:extLst>
                  <a:ext uri="{FF2B5EF4-FFF2-40B4-BE49-F238E27FC236}">
                    <a16:creationId xmlns:a16="http://schemas.microsoft.com/office/drawing/2014/main" id="{CFA89A4F-022F-1A1F-2AC8-AABBF0030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569" y="2920286"/>
                <a:ext cx="1476413" cy="3793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Google Shape;100;p25">
                <a:extLst>
                  <a:ext uri="{FF2B5EF4-FFF2-40B4-BE49-F238E27FC236}">
                    <a16:creationId xmlns:a16="http://schemas.microsoft.com/office/drawing/2014/main" id="{3F4A82E9-FCA1-7214-B470-73252E93B826}"/>
                  </a:ext>
                </a:extLst>
              </p:cNvPr>
              <p:cNvSpPr txBox="1"/>
              <p:nvPr/>
            </p:nvSpPr>
            <p:spPr>
              <a:xfrm>
                <a:off x="757959" y="1958934"/>
                <a:ext cx="3148114" cy="3970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sz="1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𝐭𝐫𝐮𝐞</m:t>
                        </m:r>
                      </m:sub>
                    </m:sSub>
                  </m:oMath>
                </a14:m>
                <a:r>
                  <a:rPr lang="en-US" altLang="ko-KR" sz="1200" b="1" i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values are slightly(0.1</a:t>
                </a:r>
                <a14:m>
                  <m:oMath xmlns:m="http://schemas.openxmlformats.org/officeDocument/2006/math">
                    <m:r>
                      <a:rPr lang="en-US" altLang="ko-KR" sz="1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°</m:t>
                    </m:r>
                  </m:oMath>
                </a14:m>
                <a:r>
                  <a:rPr lang="en-US" altLang="ko-KR" sz="1200" b="1" i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) below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en-US" altLang="ko-KR" sz="1200" b="1" i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.</a:t>
                </a:r>
              </a:p>
            </p:txBody>
          </p:sp>
        </mc:Choice>
        <mc:Fallback xmlns="">
          <p:sp>
            <p:nvSpPr>
              <p:cNvPr id="23" name="Google Shape;100;p25">
                <a:extLst>
                  <a:ext uri="{FF2B5EF4-FFF2-40B4-BE49-F238E27FC236}">
                    <a16:creationId xmlns:a16="http://schemas.microsoft.com/office/drawing/2014/main" id="{3F4A82E9-FCA1-7214-B470-73252E93B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59" y="1958934"/>
                <a:ext cx="3148114" cy="39700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85FA76F4-286C-F1F6-3047-ADF90784709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33615" y="1265262"/>
            <a:ext cx="4024969" cy="33175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Google Shape;100;p25">
                <a:extLst>
                  <a:ext uri="{FF2B5EF4-FFF2-40B4-BE49-F238E27FC236}">
                    <a16:creationId xmlns:a16="http://schemas.microsoft.com/office/drawing/2014/main" id="{916AA1D2-00B3-E494-1948-CFD60CD63B7B}"/>
                  </a:ext>
                </a:extLst>
              </p:cNvPr>
              <p:cNvSpPr txBox="1"/>
              <p:nvPr/>
            </p:nvSpPr>
            <p:spPr>
              <a:xfrm>
                <a:off x="714137" y="4473565"/>
                <a:ext cx="3319164" cy="379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Fig.</a:t>
                </a:r>
                <a:r>
                  <a:rPr lang="ko-KR" altLang="en-US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</a:t>
                </a: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Look angle trajectory (</a:t>
                </a:r>
                <a:r>
                  <a:rPr lang="en-US" altLang="ko-KR" sz="1100" b="1" dirty="0" err="1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i</a:t>
                </a: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) [TKF]: </a:t>
                </a:r>
                <a14:m>
                  <m:oMath xmlns:m="http://schemas.openxmlformats.org/officeDocument/2006/math">
                    <m:r>
                      <a:rPr lang="en-US" altLang="ko-KR" sz="11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</m:acc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, </m:t>
                    </m:r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sz="11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𝐭𝐫𝐮𝐞</m:t>
                        </m:r>
                      </m:sub>
                    </m:sSub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, </m:t>
                    </m:r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sz="11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𝐦𝐞𝐚𝐬</m:t>
                        </m:r>
                      </m:sub>
                    </m:sSub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)</m:t>
                    </m:r>
                  </m:oMath>
                </a14:m>
                <a:endParaRPr lang="en-US" altLang="ko-KR" sz="11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3" name="Google Shape;100;p25">
                <a:extLst>
                  <a:ext uri="{FF2B5EF4-FFF2-40B4-BE49-F238E27FC236}">
                    <a16:creationId xmlns:a16="http://schemas.microsoft.com/office/drawing/2014/main" id="{916AA1D2-00B3-E494-1948-CFD60CD63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37" y="4473565"/>
                <a:ext cx="3319164" cy="37930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Google Shape;100;p25">
                <a:extLst>
                  <a:ext uri="{FF2B5EF4-FFF2-40B4-BE49-F238E27FC236}">
                    <a16:creationId xmlns:a16="http://schemas.microsoft.com/office/drawing/2014/main" id="{2767ED64-A676-B2AE-29DB-4E6D004F5757}"/>
                  </a:ext>
                </a:extLst>
              </p:cNvPr>
              <p:cNvSpPr txBox="1"/>
              <p:nvPr/>
            </p:nvSpPr>
            <p:spPr>
              <a:xfrm>
                <a:off x="4818709" y="4473565"/>
                <a:ext cx="4202449" cy="379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Fig.</a:t>
                </a:r>
                <a:r>
                  <a:rPr lang="ko-KR" altLang="en-US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</a:t>
                </a: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Look angle trajectory (ii) [EKF w/ </a:t>
                </a:r>
                <a:r>
                  <a:rPr lang="en-US" altLang="ko-KR" sz="1100" b="1" dirty="0" err="1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SAT.Meas</a:t>
                </a: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.]: </a:t>
                </a:r>
                <a14:m>
                  <m:oMath xmlns:m="http://schemas.openxmlformats.org/officeDocument/2006/math">
                    <m:r>
                      <a:rPr lang="en-US" altLang="ko-KR" sz="11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</m:acc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, </m:t>
                    </m:r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sz="11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𝐭𝐫𝐮𝐞</m:t>
                        </m:r>
                      </m:sub>
                    </m:sSub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, </m:t>
                    </m:r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sz="11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𝐦𝐞𝐚𝐬</m:t>
                        </m:r>
                      </m:sub>
                    </m:sSub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)</m:t>
                    </m:r>
                  </m:oMath>
                </a14:m>
                <a:endParaRPr lang="en-US" altLang="ko-KR" sz="11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5" name="Google Shape;100;p25">
                <a:extLst>
                  <a:ext uri="{FF2B5EF4-FFF2-40B4-BE49-F238E27FC236}">
                    <a16:creationId xmlns:a16="http://schemas.microsoft.com/office/drawing/2014/main" id="{2767ED64-A676-B2AE-29DB-4E6D004F5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709" y="4473565"/>
                <a:ext cx="4202449" cy="3793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100;p25">
                <a:extLst>
                  <a:ext uri="{FF2B5EF4-FFF2-40B4-BE49-F238E27FC236}">
                    <a16:creationId xmlns:a16="http://schemas.microsoft.com/office/drawing/2014/main" id="{435C0BEA-A52B-DC3E-B1B5-C9BAB1DF0A88}"/>
                  </a:ext>
                </a:extLst>
              </p:cNvPr>
              <p:cNvSpPr txBox="1"/>
              <p:nvPr/>
            </p:nvSpPr>
            <p:spPr>
              <a:xfrm>
                <a:off x="6322990" y="2923475"/>
                <a:ext cx="1103724" cy="3970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𝜺</m:t>
                        </m:r>
                      </m:e>
                      <m:sub>
                        <m: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sub>
                    </m:sSub>
                  </m:oMath>
                </a14:m>
                <a:r>
                  <a:rPr lang="en-US" altLang="ko-KR" sz="1200" b="1" i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diverges.</a:t>
                </a:r>
              </a:p>
            </p:txBody>
          </p:sp>
        </mc:Choice>
        <mc:Fallback xmlns="">
          <p:sp>
            <p:nvSpPr>
              <p:cNvPr id="8" name="Google Shape;100;p25">
                <a:extLst>
                  <a:ext uri="{FF2B5EF4-FFF2-40B4-BE49-F238E27FC236}">
                    <a16:creationId xmlns:a16="http://schemas.microsoft.com/office/drawing/2014/main" id="{435C0BEA-A52B-DC3E-B1B5-C9BAB1DF0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990" y="2923475"/>
                <a:ext cx="1103724" cy="39700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01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472244FD-4973-2EFC-A89A-338A5649A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337616A-9780-DC3E-71FE-ACB15C58F1BF}"/>
              </a:ext>
            </a:extLst>
          </p:cNvPr>
          <p:cNvSpPr/>
          <p:nvPr/>
        </p:nvSpPr>
        <p:spPr>
          <a:xfrm>
            <a:off x="129639" y="86742"/>
            <a:ext cx="8884721" cy="42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sx="99000" sy="99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CD4143-637A-A39D-A30D-1B337E6241EE}"/>
              </a:ext>
            </a:extLst>
          </p:cNvPr>
          <p:cNvSpPr txBox="1"/>
          <p:nvPr/>
        </p:nvSpPr>
        <p:spPr>
          <a:xfrm>
            <a:off x="4475430" y="16929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자율 지능 시스템 연구실 </a:t>
            </a:r>
            <a:endParaRPr lang="ko-KR" altLang="en-US" sz="1050" dirty="0">
              <a:solidFill>
                <a:srgbClr val="19264B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293B988-D2B0-B4A6-52FA-264B1DB3D9BD}"/>
              </a:ext>
            </a:extLst>
          </p:cNvPr>
          <p:cNvGrpSpPr/>
          <p:nvPr/>
        </p:nvGrpSpPr>
        <p:grpSpPr>
          <a:xfrm>
            <a:off x="143033" y="30805"/>
            <a:ext cx="3847076" cy="540069"/>
            <a:chOff x="143033" y="30805"/>
            <a:chExt cx="3847076" cy="540069"/>
          </a:xfrm>
        </p:grpSpPr>
        <p:cxnSp>
          <p:nvCxnSpPr>
            <p:cNvPr id="14" name="Google Shape;226;p33">
              <a:extLst>
                <a:ext uri="{FF2B5EF4-FFF2-40B4-BE49-F238E27FC236}">
                  <a16:creationId xmlns:a16="http://schemas.microsoft.com/office/drawing/2014/main" id="{03A6717B-ADAF-9AB3-7F68-DF356FDC03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97" y="469131"/>
              <a:ext cx="3201403" cy="0"/>
            </a:xfrm>
            <a:prstGeom prst="straightConnector1">
              <a:avLst/>
            </a:prstGeom>
            <a:noFill/>
            <a:ln w="12700" cap="flat" cmpd="sng">
              <a:solidFill>
                <a:srgbClr val="1926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F45D7F1-5A95-3AD1-DCAC-3FB4176C8517}"/>
                </a:ext>
              </a:extLst>
            </p:cNvPr>
            <p:cNvGrpSpPr/>
            <p:nvPr/>
          </p:nvGrpSpPr>
          <p:grpSpPr>
            <a:xfrm>
              <a:off x="143033" y="30805"/>
              <a:ext cx="424132" cy="538579"/>
              <a:chOff x="143033" y="30805"/>
              <a:chExt cx="424132" cy="538579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2F37B64-F8F9-5B0B-9E5B-62F83F122FFC}"/>
                  </a:ext>
                </a:extLst>
              </p:cNvPr>
              <p:cNvSpPr/>
              <p:nvPr/>
            </p:nvSpPr>
            <p:spPr>
              <a:xfrm>
                <a:off x="189497" y="128016"/>
                <a:ext cx="331204" cy="344159"/>
              </a:xfrm>
              <a:prstGeom prst="rect">
                <a:avLst/>
              </a:prstGeom>
              <a:solidFill>
                <a:srgbClr val="1926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Google Shape;100;p25">
                <a:extLst>
                  <a:ext uri="{FF2B5EF4-FFF2-40B4-BE49-F238E27FC236}">
                    <a16:creationId xmlns:a16="http://schemas.microsoft.com/office/drawing/2014/main" id="{256D3B04-73AA-9455-E259-5ED25EE911EB}"/>
                  </a:ext>
                </a:extLst>
              </p:cNvPr>
              <p:cNvSpPr txBox="1"/>
              <p:nvPr/>
            </p:nvSpPr>
            <p:spPr>
              <a:xfrm>
                <a:off x="143033" y="30805"/>
                <a:ext cx="424132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en-US" altLang="ko-KR" sz="2000" b="1" i="0" u="none" strike="noStrike" cap="none" dirty="0">
                    <a:solidFill>
                      <a:schemeClr val="bg1"/>
                    </a:solidFill>
                    <a:latin typeface="넥슨Lv1고딕 Low OTF Bold" panose="00000800000000000000" pitchFamily="50" charset="-127"/>
                    <a:ea typeface="넥슨Lv1고딕 Low OTF Bold" panose="00000800000000000000" pitchFamily="50" charset="-127"/>
                    <a:sym typeface="Arial"/>
                  </a:rPr>
                  <a:t>2</a:t>
                </a:r>
              </a:p>
            </p:txBody>
          </p:sp>
        </p:grpSp>
        <p:sp>
          <p:nvSpPr>
            <p:cNvPr id="100" name="Google Shape;100;p25">
              <a:extLst>
                <a:ext uri="{FF2B5EF4-FFF2-40B4-BE49-F238E27FC236}">
                  <a16:creationId xmlns:a16="http://schemas.microsoft.com/office/drawing/2014/main" id="{8A221C25-74D3-36D6-EAF6-4CABEED2BCEB}"/>
                </a:ext>
              </a:extLst>
            </p:cNvPr>
            <p:cNvSpPr txBox="1"/>
            <p:nvPr/>
          </p:nvSpPr>
          <p:spPr>
            <a:xfrm>
              <a:off x="501651" y="67690"/>
              <a:ext cx="3488458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ko-KR" altLang="en-US" sz="1800" b="1" i="0" u="none" strike="noStrike" cap="none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  <a:sym typeface="Arial"/>
                </a:rPr>
                <a:t>지난 연구 요약</a:t>
              </a:r>
              <a:endParaRPr lang="en-US" altLang="ko-KR" sz="18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endParaRPr>
            </a:p>
          </p:txBody>
        </p:sp>
      </p:grp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2ABE229F-9AA1-A1D3-9C22-0AC410D90D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14</a:t>
            </a:fld>
            <a:endParaRPr lang="ko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AA0E9D-FD71-7C5A-DD0B-112AD7842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29" y="711015"/>
            <a:ext cx="3314381" cy="274293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9D7A9CB-788B-87E9-1DF3-3B2275F74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350" y="672784"/>
            <a:ext cx="3313122" cy="27308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100;p25">
                <a:extLst>
                  <a:ext uri="{FF2B5EF4-FFF2-40B4-BE49-F238E27FC236}">
                    <a16:creationId xmlns:a16="http://schemas.microsoft.com/office/drawing/2014/main" id="{65265B3A-0E5B-676C-5019-9671C6E411C7}"/>
                  </a:ext>
                </a:extLst>
              </p:cNvPr>
              <p:cNvSpPr txBox="1"/>
              <p:nvPr/>
            </p:nvSpPr>
            <p:spPr>
              <a:xfrm>
                <a:off x="4572000" y="3339156"/>
                <a:ext cx="3559822" cy="379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Fig. Look angle trajectory [TKF]Extreme case: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𝜎</m:t>
                        </m:r>
                      </m:e>
                      <m:sub>
                        <m:r>
                          <a:rPr lang="en-US" altLang="ko-KR" sz="11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𝑑</m:t>
                        </m:r>
                      </m:sub>
                    </m:sSub>
                    <m:r>
                      <a:rPr lang="en-US" altLang="ko-KR" sz="11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&gt;</m:t>
                    </m:r>
                    <m:sSub>
                      <m:sSubPr>
                        <m:ctrlPr>
                          <a:rPr lang="en-US" altLang="ko-KR" sz="11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1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sat</m:t>
                        </m:r>
                      </m:sub>
                    </m:sSub>
                  </m:oMath>
                </a14:m>
                <a:endParaRPr lang="en-US" altLang="ko-KR" sz="11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1" name="Google Shape;100;p25">
                <a:extLst>
                  <a:ext uri="{FF2B5EF4-FFF2-40B4-BE49-F238E27FC236}">
                    <a16:creationId xmlns:a16="http://schemas.microsoft.com/office/drawing/2014/main" id="{65265B3A-0E5B-676C-5019-9671C6E41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339156"/>
                <a:ext cx="3559822" cy="3793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100;p25">
                <a:extLst>
                  <a:ext uri="{FF2B5EF4-FFF2-40B4-BE49-F238E27FC236}">
                    <a16:creationId xmlns:a16="http://schemas.microsoft.com/office/drawing/2014/main" id="{B05C08C6-8A9F-030D-1C13-1F31D8C16CFE}"/>
                  </a:ext>
                </a:extLst>
              </p:cNvPr>
              <p:cNvSpPr txBox="1"/>
              <p:nvPr/>
            </p:nvSpPr>
            <p:spPr>
              <a:xfrm>
                <a:off x="890979" y="3325186"/>
                <a:ext cx="3314381" cy="379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Fig.</a:t>
                </a:r>
                <a:r>
                  <a:rPr lang="ko-KR" altLang="en-US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</a:t>
                </a: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Look angle trajectory [TKF]Paper case: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𝜎</m:t>
                        </m:r>
                      </m:e>
                      <m:sub>
                        <m:r>
                          <a:rPr lang="en-US" altLang="ko-KR" sz="11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𝑑</m:t>
                        </m:r>
                      </m:sub>
                    </m:sSub>
                    <m:r>
                      <a:rPr lang="en-US" altLang="ko-KR" sz="11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=</m:t>
                    </m:r>
                    <m:sSub>
                      <m:sSubPr>
                        <m:ctrlPr>
                          <a:rPr lang="en-US" altLang="ko-KR" sz="11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1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sat</m:t>
                        </m:r>
                      </m:sub>
                    </m:sSub>
                  </m:oMath>
                </a14:m>
                <a:endParaRPr lang="en-US" altLang="ko-KR" sz="11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9" name="Google Shape;100;p25">
                <a:extLst>
                  <a:ext uri="{FF2B5EF4-FFF2-40B4-BE49-F238E27FC236}">
                    <a16:creationId xmlns:a16="http://schemas.microsoft.com/office/drawing/2014/main" id="{B05C08C6-8A9F-030D-1C13-1F31D8C16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79" y="3325186"/>
                <a:ext cx="3314381" cy="3793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100;p25">
                <a:extLst>
                  <a:ext uri="{FF2B5EF4-FFF2-40B4-BE49-F238E27FC236}">
                    <a16:creationId xmlns:a16="http://schemas.microsoft.com/office/drawing/2014/main" id="{0F356A63-26BA-DAC3-00BC-F35FD2DF4C33}"/>
                  </a:ext>
                </a:extLst>
              </p:cNvPr>
              <p:cNvSpPr txBox="1"/>
              <p:nvPr/>
            </p:nvSpPr>
            <p:spPr>
              <a:xfrm>
                <a:off x="1358358" y="3780846"/>
                <a:ext cx="6731851" cy="927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>
                  <a:lnSpc>
                    <a:spcPct val="115000"/>
                  </a:lnSpc>
                  <a:buSzPts val="25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en-US" altLang="ko-KR" b="1" i="1" dirty="0">
                    <a:solidFill>
                      <a:srgbClr val="C0000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-maintaining guidance laws(e.g. IACCG) are NOT able to control the saturated region.</a:t>
                </a:r>
              </a:p>
              <a:p>
                <a:pPr algn="ctr">
                  <a:lnSpc>
                    <a:spcPct val="115000"/>
                  </a:lnSpc>
                  <a:buSzPts val="2500"/>
                </a:pPr>
                <a:endParaRPr lang="en-US" altLang="ko-KR" b="1" i="1" dirty="0">
                  <a:solidFill>
                    <a:srgbClr val="C0000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  <a:p>
                <a:pPr algn="ctr">
                  <a:lnSpc>
                    <a:spcPct val="115000"/>
                  </a:lnSpc>
                  <a:buSzPts val="2500"/>
                </a:pPr>
                <a:r>
                  <a:rPr lang="en-US" altLang="ko-KR" b="1" i="1" dirty="0">
                    <a:solidFill>
                      <a:srgbClr val="C0000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 Look for the other guidance laws which reach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en-US" altLang="ko-KR" b="1" i="1" dirty="0">
                    <a:solidFill>
                      <a:srgbClr val="C0000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ONCE(or at least decrease).</a:t>
                </a:r>
              </a:p>
            </p:txBody>
          </p:sp>
        </mc:Choice>
        <mc:Fallback xmlns="">
          <p:sp>
            <p:nvSpPr>
              <p:cNvPr id="20" name="Google Shape;100;p25">
                <a:extLst>
                  <a:ext uri="{FF2B5EF4-FFF2-40B4-BE49-F238E27FC236}">
                    <a16:creationId xmlns:a16="http://schemas.microsoft.com/office/drawing/2014/main" id="{0F356A63-26BA-DAC3-00BC-F35FD2DF4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358" y="3780846"/>
                <a:ext cx="6731851" cy="9279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46BB984-B4FB-EFC8-E12E-99261D56BDB1}"/>
              </a:ext>
            </a:extLst>
          </p:cNvPr>
          <p:cNvCxnSpPr>
            <a:cxnSpLocks/>
          </p:cNvCxnSpPr>
          <p:nvPr/>
        </p:nvCxnSpPr>
        <p:spPr>
          <a:xfrm>
            <a:off x="1180598" y="1259617"/>
            <a:ext cx="236693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19DB685-FF86-AE8C-A739-3A7214CC3096}"/>
              </a:ext>
            </a:extLst>
          </p:cNvPr>
          <p:cNvCxnSpPr>
            <a:cxnSpLocks/>
          </p:cNvCxnSpPr>
          <p:nvPr/>
        </p:nvCxnSpPr>
        <p:spPr>
          <a:xfrm>
            <a:off x="5032932" y="1488217"/>
            <a:ext cx="208753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Google Shape;100;p25">
                <a:extLst>
                  <a:ext uri="{FF2B5EF4-FFF2-40B4-BE49-F238E27FC236}">
                    <a16:creationId xmlns:a16="http://schemas.microsoft.com/office/drawing/2014/main" id="{EA7358C7-C8BD-B8AD-775D-FCE0750DAF05}"/>
                  </a:ext>
                </a:extLst>
              </p:cNvPr>
              <p:cNvSpPr txBox="1"/>
              <p:nvPr/>
            </p:nvSpPr>
            <p:spPr>
              <a:xfrm>
                <a:off x="998571" y="1306767"/>
                <a:ext cx="3206789" cy="5739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𝜎</m:t>
                        </m:r>
                      </m:e>
                      <m:sub>
                        <m:r>
                          <a:rPr lang="en-US" altLang="ko-KR" sz="11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is being maintained.</a:t>
                </a:r>
              </a:p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 Saturated region lies all over the simulation.</a:t>
                </a:r>
              </a:p>
            </p:txBody>
          </p:sp>
        </mc:Choice>
        <mc:Fallback xmlns="">
          <p:sp>
            <p:nvSpPr>
              <p:cNvPr id="26" name="Google Shape;100;p25">
                <a:extLst>
                  <a:ext uri="{FF2B5EF4-FFF2-40B4-BE49-F238E27FC236}">
                    <a16:creationId xmlns:a16="http://schemas.microsoft.com/office/drawing/2014/main" id="{EA7358C7-C8BD-B8AD-775D-FCE0750DA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571" y="1306767"/>
                <a:ext cx="3206789" cy="5739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100;p25">
                <a:extLst>
                  <a:ext uri="{FF2B5EF4-FFF2-40B4-BE49-F238E27FC236}">
                    <a16:creationId xmlns:a16="http://schemas.microsoft.com/office/drawing/2014/main" id="{DABA8813-2F7E-19A2-5ED9-773162D487EC}"/>
                  </a:ext>
                </a:extLst>
              </p:cNvPr>
              <p:cNvSpPr txBox="1"/>
              <p:nvPr/>
            </p:nvSpPr>
            <p:spPr>
              <a:xfrm>
                <a:off x="4938640" y="1464219"/>
                <a:ext cx="3206789" cy="5739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𝜎</m:t>
                        </m:r>
                      </m:e>
                      <m:sub>
                        <m:r>
                          <a:rPr lang="en-US" altLang="ko-KR" sz="11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is being maintained.</a:t>
                </a:r>
              </a:p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 Saturated region lies all over the simulation.</a:t>
                </a:r>
              </a:p>
            </p:txBody>
          </p:sp>
        </mc:Choice>
        <mc:Fallback xmlns="">
          <p:sp>
            <p:nvSpPr>
              <p:cNvPr id="28" name="Google Shape;100;p25">
                <a:extLst>
                  <a:ext uri="{FF2B5EF4-FFF2-40B4-BE49-F238E27FC236}">
                    <a16:creationId xmlns:a16="http://schemas.microsoft.com/office/drawing/2014/main" id="{DABA8813-2F7E-19A2-5ED9-773162D48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8640" y="1464219"/>
                <a:ext cx="3206789" cy="5739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2BECAE15-0651-CF1A-198B-30131DD750C3}"/>
              </a:ext>
            </a:extLst>
          </p:cNvPr>
          <p:cNvCxnSpPr/>
          <p:nvPr/>
        </p:nvCxnSpPr>
        <p:spPr>
          <a:xfrm flipH="1">
            <a:off x="8008472" y="4198434"/>
            <a:ext cx="561240" cy="6690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BBF374B-2D7D-EFAC-F185-9AF3CDADE8CD}"/>
              </a:ext>
            </a:extLst>
          </p:cNvPr>
          <p:cNvCxnSpPr/>
          <p:nvPr/>
        </p:nvCxnSpPr>
        <p:spPr>
          <a:xfrm flipH="1">
            <a:off x="8090209" y="4244804"/>
            <a:ext cx="561240" cy="6690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966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5B88ED36-BC83-20A5-EF8C-835ADF961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8967EE4-0D79-7458-29EA-9BDF4353B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206" y="1268264"/>
            <a:ext cx="5329588" cy="271830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0E8EDD8-3189-5649-6240-EF152DA659F3}"/>
              </a:ext>
            </a:extLst>
          </p:cNvPr>
          <p:cNvSpPr/>
          <p:nvPr/>
        </p:nvSpPr>
        <p:spPr>
          <a:xfrm>
            <a:off x="129639" y="86742"/>
            <a:ext cx="8884721" cy="42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sx="99000" sy="99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D5A1A-A676-DD22-5C50-F6AD3C2BA980}"/>
              </a:ext>
            </a:extLst>
          </p:cNvPr>
          <p:cNvSpPr txBox="1"/>
          <p:nvPr/>
        </p:nvSpPr>
        <p:spPr>
          <a:xfrm>
            <a:off x="4475430" y="16929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자율 지능 시스템 연구실 </a:t>
            </a:r>
            <a:endParaRPr lang="ko-KR" altLang="en-US" sz="1050" dirty="0">
              <a:solidFill>
                <a:srgbClr val="19264B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EFA434C-59F5-5BF8-2FD6-760B5D15C5CB}"/>
              </a:ext>
            </a:extLst>
          </p:cNvPr>
          <p:cNvGrpSpPr/>
          <p:nvPr/>
        </p:nvGrpSpPr>
        <p:grpSpPr>
          <a:xfrm>
            <a:off x="143033" y="30805"/>
            <a:ext cx="3247867" cy="540069"/>
            <a:chOff x="143033" y="30805"/>
            <a:chExt cx="3247867" cy="540069"/>
          </a:xfrm>
        </p:grpSpPr>
        <p:cxnSp>
          <p:nvCxnSpPr>
            <p:cNvPr id="14" name="Google Shape;226;p33">
              <a:extLst>
                <a:ext uri="{FF2B5EF4-FFF2-40B4-BE49-F238E27FC236}">
                  <a16:creationId xmlns:a16="http://schemas.microsoft.com/office/drawing/2014/main" id="{BF022954-1456-6F2C-C4AE-6546EE4EFD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97" y="469131"/>
              <a:ext cx="3201403" cy="0"/>
            </a:xfrm>
            <a:prstGeom prst="straightConnector1">
              <a:avLst/>
            </a:prstGeom>
            <a:noFill/>
            <a:ln w="12700" cap="flat" cmpd="sng">
              <a:solidFill>
                <a:srgbClr val="1926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996E004-D76B-4F92-5877-271A17979C48}"/>
                </a:ext>
              </a:extLst>
            </p:cNvPr>
            <p:cNvGrpSpPr/>
            <p:nvPr/>
          </p:nvGrpSpPr>
          <p:grpSpPr>
            <a:xfrm>
              <a:off x="143033" y="30805"/>
              <a:ext cx="424132" cy="538579"/>
              <a:chOff x="143033" y="30805"/>
              <a:chExt cx="424132" cy="538579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E5F93FCD-2630-F682-4D78-636E8CDD5EB7}"/>
                  </a:ext>
                </a:extLst>
              </p:cNvPr>
              <p:cNvSpPr/>
              <p:nvPr/>
            </p:nvSpPr>
            <p:spPr>
              <a:xfrm>
                <a:off x="189497" y="128016"/>
                <a:ext cx="331204" cy="344159"/>
              </a:xfrm>
              <a:prstGeom prst="rect">
                <a:avLst/>
              </a:prstGeom>
              <a:solidFill>
                <a:srgbClr val="1926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Google Shape;100;p25">
                <a:extLst>
                  <a:ext uri="{FF2B5EF4-FFF2-40B4-BE49-F238E27FC236}">
                    <a16:creationId xmlns:a16="http://schemas.microsoft.com/office/drawing/2014/main" id="{59A753B1-94C0-BC3B-46BC-3D57B3B0C3BB}"/>
                  </a:ext>
                </a:extLst>
              </p:cNvPr>
              <p:cNvSpPr txBox="1"/>
              <p:nvPr/>
            </p:nvSpPr>
            <p:spPr>
              <a:xfrm>
                <a:off x="143033" y="30805"/>
                <a:ext cx="424132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en-US" altLang="ko-KR" sz="2000" b="1" i="0" u="none" strike="noStrike" cap="none" dirty="0">
                    <a:solidFill>
                      <a:schemeClr val="bg1"/>
                    </a:solidFill>
                    <a:latin typeface="넥슨Lv1고딕 Low OTF Bold" panose="00000800000000000000" pitchFamily="50" charset="-127"/>
                    <a:ea typeface="넥슨Lv1고딕 Low OTF Bold" panose="00000800000000000000" pitchFamily="50" charset="-127"/>
                    <a:sym typeface="Arial"/>
                  </a:rPr>
                  <a:t>3</a:t>
                </a:r>
              </a:p>
            </p:txBody>
          </p:sp>
        </p:grpSp>
        <p:sp>
          <p:nvSpPr>
            <p:cNvPr id="100" name="Google Shape;100;p25">
              <a:extLst>
                <a:ext uri="{FF2B5EF4-FFF2-40B4-BE49-F238E27FC236}">
                  <a16:creationId xmlns:a16="http://schemas.microsoft.com/office/drawing/2014/main" id="{71CC5529-7A25-3BEF-DFD8-7343E1D5DF54}"/>
                </a:ext>
              </a:extLst>
            </p:cNvPr>
            <p:cNvSpPr txBox="1"/>
            <p:nvPr/>
          </p:nvSpPr>
          <p:spPr>
            <a:xfrm>
              <a:off x="501651" y="67690"/>
              <a:ext cx="2889249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ko-KR" altLang="en-US" sz="1800" b="1" i="0" u="none" strike="noStrike" cap="none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  <a:sym typeface="Arial"/>
                </a:rPr>
                <a:t>연구내용</a:t>
              </a:r>
              <a:endParaRPr lang="en-US" altLang="ko-KR" sz="18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endParaRPr>
            </a:p>
          </p:txBody>
        </p:sp>
      </p:grpSp>
      <p:sp>
        <p:nvSpPr>
          <p:cNvPr id="35" name="슬라이드 번호 개체 틀 34">
            <a:extLst>
              <a:ext uri="{FF2B5EF4-FFF2-40B4-BE49-F238E27FC236}">
                <a16:creationId xmlns:a16="http://schemas.microsoft.com/office/drawing/2014/main" id="{BF77063F-EC79-9AF0-2CD9-AF173561C6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15</a:t>
            </a:fld>
            <a:endParaRPr lang="ko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9A0038-CC63-B60A-09E5-C0A3F536B330}"/>
              </a:ext>
            </a:extLst>
          </p:cNvPr>
          <p:cNvSpPr txBox="1"/>
          <p:nvPr/>
        </p:nvSpPr>
        <p:spPr>
          <a:xfrm>
            <a:off x="496265" y="4088309"/>
            <a:ext cx="8250543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ore-KR" sz="1000" dirty="0">
              <a:solidFill>
                <a:schemeClr val="tx1"/>
              </a:solidFill>
              <a:latin typeface="+mn-lt"/>
            </a:endParaRPr>
          </a:p>
          <a:p>
            <a:r>
              <a:rPr lang="en-US" altLang="ko-KR" sz="1000" b="0" i="0" dirty="0">
                <a:solidFill>
                  <a:srgbClr val="333333"/>
                </a:solidFill>
                <a:effectLst/>
                <a:latin typeface="+mn-lt"/>
              </a:rPr>
              <a:t>[</a:t>
            </a:r>
            <a:r>
              <a:rPr lang="en-US" altLang="ko-KR" sz="1000" dirty="0">
                <a:solidFill>
                  <a:srgbClr val="333333"/>
                </a:solidFill>
                <a:latin typeface="+mn-lt"/>
              </a:rPr>
              <a:t>IACGBOM] </a:t>
            </a:r>
            <a:r>
              <a:rPr lang="en" altLang="ko-Kore-KR" sz="1000" b="0" i="0" dirty="0">
                <a:solidFill>
                  <a:srgbClr val="333333"/>
                </a:solidFill>
                <a:effectLst/>
                <a:latin typeface="+mn-lt"/>
              </a:rPr>
              <a:t>H. -G. Kim, J. -Y. Lee and H. J. Kim, "Look Angle Constrained Impact Angle Control Guidance Law for Homing Missiles With Bearings-Only Measurements," in </a:t>
            </a:r>
            <a:r>
              <a:rPr lang="en" altLang="ko-Kore-KR" sz="1000" b="0" i="1" dirty="0">
                <a:solidFill>
                  <a:srgbClr val="333333"/>
                </a:solidFill>
                <a:effectLst/>
                <a:latin typeface="+mn-lt"/>
              </a:rPr>
              <a:t>IEEE Transactions on Aerospace and Electronic Systems</a:t>
            </a:r>
            <a:r>
              <a:rPr lang="en" altLang="ko-Kore-KR" sz="1000" b="0" i="0" dirty="0">
                <a:solidFill>
                  <a:srgbClr val="333333"/>
                </a:solidFill>
                <a:effectLst/>
                <a:latin typeface="+mn-lt"/>
              </a:rPr>
              <a:t>, vol. 54, no. 6, pp. 3096-3107, Dec. 2018, </a:t>
            </a:r>
            <a:r>
              <a:rPr lang="en" altLang="ko-Kore-KR" sz="1000" b="0" i="0" dirty="0" err="1">
                <a:solidFill>
                  <a:srgbClr val="333333"/>
                </a:solidFill>
                <a:effectLst/>
                <a:latin typeface="+mn-lt"/>
              </a:rPr>
              <a:t>doi</a:t>
            </a:r>
            <a:r>
              <a:rPr lang="en" altLang="ko-Kore-KR" sz="1000" b="0" i="0" dirty="0">
                <a:solidFill>
                  <a:srgbClr val="333333"/>
                </a:solidFill>
                <a:effectLst/>
                <a:latin typeface="+mn-lt"/>
              </a:rPr>
              <a:t>: 10.1109/TAES.2018.2843600.</a:t>
            </a:r>
          </a:p>
          <a:p>
            <a:endParaRPr kumimoji="1" lang="en-US" altLang="ko-Kore-KR" sz="3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F4AF0F-04C6-3C93-2E91-A030A67126DD}"/>
              </a:ext>
            </a:extLst>
          </p:cNvPr>
          <p:cNvSpPr txBox="1"/>
          <p:nvPr/>
        </p:nvSpPr>
        <p:spPr>
          <a:xfrm>
            <a:off x="1907206" y="1013589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800" dirty="0"/>
              <a:t>[IACGBOM]</a:t>
            </a:r>
            <a:endParaRPr kumimoji="1" lang="ko-Kore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424498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5F5CB216-844B-A445-642D-4D25A8F5A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9973723-45E1-3E34-BEFD-7D20597221D7}"/>
              </a:ext>
            </a:extLst>
          </p:cNvPr>
          <p:cNvSpPr/>
          <p:nvPr/>
        </p:nvSpPr>
        <p:spPr>
          <a:xfrm>
            <a:off x="129639" y="86742"/>
            <a:ext cx="8884721" cy="42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sx="99000" sy="99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704C9D-48F9-BE40-86A3-9B7451AA4683}"/>
              </a:ext>
            </a:extLst>
          </p:cNvPr>
          <p:cNvSpPr txBox="1"/>
          <p:nvPr/>
        </p:nvSpPr>
        <p:spPr>
          <a:xfrm>
            <a:off x="4475430" y="16929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자율 지능 시스템 연구실 </a:t>
            </a:r>
            <a:endParaRPr lang="ko-KR" altLang="en-US" sz="1050" dirty="0">
              <a:solidFill>
                <a:srgbClr val="19264B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5261439-4695-40AF-335B-C80B726689EB}"/>
              </a:ext>
            </a:extLst>
          </p:cNvPr>
          <p:cNvGrpSpPr/>
          <p:nvPr/>
        </p:nvGrpSpPr>
        <p:grpSpPr>
          <a:xfrm>
            <a:off x="143033" y="30805"/>
            <a:ext cx="3247867" cy="540069"/>
            <a:chOff x="143033" y="30805"/>
            <a:chExt cx="3247867" cy="540069"/>
          </a:xfrm>
        </p:grpSpPr>
        <p:cxnSp>
          <p:nvCxnSpPr>
            <p:cNvPr id="14" name="Google Shape;226;p33">
              <a:extLst>
                <a:ext uri="{FF2B5EF4-FFF2-40B4-BE49-F238E27FC236}">
                  <a16:creationId xmlns:a16="http://schemas.microsoft.com/office/drawing/2014/main" id="{E82185C4-D8FB-069D-260D-A78905716A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97" y="469131"/>
              <a:ext cx="3201403" cy="0"/>
            </a:xfrm>
            <a:prstGeom prst="straightConnector1">
              <a:avLst/>
            </a:prstGeom>
            <a:noFill/>
            <a:ln w="12700" cap="flat" cmpd="sng">
              <a:solidFill>
                <a:srgbClr val="1926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98ED340-790D-7A93-629B-D34A90449814}"/>
                </a:ext>
              </a:extLst>
            </p:cNvPr>
            <p:cNvGrpSpPr/>
            <p:nvPr/>
          </p:nvGrpSpPr>
          <p:grpSpPr>
            <a:xfrm>
              <a:off x="143033" y="30805"/>
              <a:ext cx="424132" cy="538579"/>
              <a:chOff x="143033" y="30805"/>
              <a:chExt cx="424132" cy="538579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30BCE32F-F2D2-E43E-AC6A-B5E40D996755}"/>
                  </a:ext>
                </a:extLst>
              </p:cNvPr>
              <p:cNvSpPr/>
              <p:nvPr/>
            </p:nvSpPr>
            <p:spPr>
              <a:xfrm>
                <a:off x="189497" y="128016"/>
                <a:ext cx="331204" cy="344159"/>
              </a:xfrm>
              <a:prstGeom prst="rect">
                <a:avLst/>
              </a:prstGeom>
              <a:solidFill>
                <a:srgbClr val="1926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Google Shape;100;p25">
                <a:extLst>
                  <a:ext uri="{FF2B5EF4-FFF2-40B4-BE49-F238E27FC236}">
                    <a16:creationId xmlns:a16="http://schemas.microsoft.com/office/drawing/2014/main" id="{FD459E53-556B-5908-E23F-3112CD325EFB}"/>
                  </a:ext>
                </a:extLst>
              </p:cNvPr>
              <p:cNvSpPr txBox="1"/>
              <p:nvPr/>
            </p:nvSpPr>
            <p:spPr>
              <a:xfrm>
                <a:off x="143033" y="30805"/>
                <a:ext cx="424132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en-US" altLang="ko-KR" sz="2000" b="1" i="0" u="none" strike="noStrike" cap="none" dirty="0">
                    <a:solidFill>
                      <a:schemeClr val="bg1"/>
                    </a:solidFill>
                    <a:latin typeface="넥슨Lv1고딕 Low OTF Bold" panose="00000800000000000000" pitchFamily="50" charset="-127"/>
                    <a:ea typeface="넥슨Lv1고딕 Low OTF Bold" panose="00000800000000000000" pitchFamily="50" charset="-127"/>
                    <a:sym typeface="Arial"/>
                  </a:rPr>
                  <a:t>3</a:t>
                </a:r>
              </a:p>
            </p:txBody>
          </p:sp>
        </p:grpSp>
        <p:sp>
          <p:nvSpPr>
            <p:cNvPr id="100" name="Google Shape;100;p25">
              <a:extLst>
                <a:ext uri="{FF2B5EF4-FFF2-40B4-BE49-F238E27FC236}">
                  <a16:creationId xmlns:a16="http://schemas.microsoft.com/office/drawing/2014/main" id="{5B58F9BF-0FA4-201C-A0FF-E1FDB55B4F10}"/>
                </a:ext>
              </a:extLst>
            </p:cNvPr>
            <p:cNvSpPr txBox="1"/>
            <p:nvPr/>
          </p:nvSpPr>
          <p:spPr>
            <a:xfrm>
              <a:off x="501651" y="67690"/>
              <a:ext cx="2889249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ko-KR" altLang="en-US" sz="1800" b="1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연구내용</a:t>
              </a:r>
              <a:endParaRPr lang="en-US" altLang="ko-KR" sz="18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endParaRPr>
            </a:p>
          </p:txBody>
        </p:sp>
      </p:grpSp>
      <p:sp>
        <p:nvSpPr>
          <p:cNvPr id="35" name="슬라이드 번호 개체 틀 34">
            <a:extLst>
              <a:ext uri="{FF2B5EF4-FFF2-40B4-BE49-F238E27FC236}">
                <a16:creationId xmlns:a16="http://schemas.microsoft.com/office/drawing/2014/main" id="{870EA8C5-D3CC-0E86-7EF0-662C4A3483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16</a:t>
            </a:fld>
            <a:endParaRPr lang="ko" altLang="en-US"/>
          </a:p>
        </p:txBody>
      </p:sp>
      <p:sp>
        <p:nvSpPr>
          <p:cNvPr id="8" name="Google Shape;100;p25">
            <a:extLst>
              <a:ext uri="{FF2B5EF4-FFF2-40B4-BE49-F238E27FC236}">
                <a16:creationId xmlns:a16="http://schemas.microsoft.com/office/drawing/2014/main" id="{158AEECF-4C75-DA96-1227-FEEF125A7916}"/>
              </a:ext>
            </a:extLst>
          </p:cNvPr>
          <p:cNvSpPr txBox="1"/>
          <p:nvPr/>
        </p:nvSpPr>
        <p:spPr>
          <a:xfrm>
            <a:off x="146160" y="498844"/>
            <a:ext cx="6065069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[IACGBOM Brief Review] : </a:t>
            </a:r>
            <a:r>
              <a:rPr lang="en-US" altLang="ko-KR" b="1" i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Only focused for implementation!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3652DFB-6B24-3E6F-2224-56BBFDF018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176"/>
          <a:stretch/>
        </p:blipFill>
        <p:spPr>
          <a:xfrm>
            <a:off x="344383" y="1172865"/>
            <a:ext cx="1371600" cy="3097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292C1A2-0CC8-8F6A-2971-F391F2BC66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176" r="32639"/>
          <a:stretch/>
        </p:blipFill>
        <p:spPr>
          <a:xfrm>
            <a:off x="344383" y="1503158"/>
            <a:ext cx="923925" cy="309760"/>
          </a:xfrm>
          <a:prstGeom prst="rect">
            <a:avLst/>
          </a:prstGeom>
        </p:spPr>
      </p:pic>
      <p:sp>
        <p:nvSpPr>
          <p:cNvPr id="16" name="Google Shape;100;p25">
            <a:extLst>
              <a:ext uri="{FF2B5EF4-FFF2-40B4-BE49-F238E27FC236}">
                <a16:creationId xmlns:a16="http://schemas.microsoft.com/office/drawing/2014/main" id="{A85FA9F1-716A-D7B5-DCFB-36CD4C9D54E0}"/>
              </a:ext>
            </a:extLst>
          </p:cNvPr>
          <p:cNvSpPr txBox="1"/>
          <p:nvPr/>
        </p:nvSpPr>
        <p:spPr>
          <a:xfrm>
            <a:off x="267784" y="768798"/>
            <a:ext cx="1761967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&lt;Error Variables&gt;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100;p25">
                <a:extLst>
                  <a:ext uri="{FF2B5EF4-FFF2-40B4-BE49-F238E27FC236}">
                    <a16:creationId xmlns:a16="http://schemas.microsoft.com/office/drawing/2014/main" id="{0A87AF23-D9FB-0012-1FDA-045467A2CFDB}"/>
                  </a:ext>
                </a:extLst>
              </p:cNvPr>
              <p:cNvSpPr txBox="1"/>
              <p:nvPr/>
            </p:nvSpPr>
            <p:spPr>
              <a:xfrm>
                <a:off x="1715983" y="1119079"/>
                <a:ext cx="2498168" cy="7270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𝒆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</m:t>
                        </m:r>
                      </m:sub>
                    </m:sSub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→</m:t>
                    </m:r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𝟎</m:t>
                    </m:r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r>
                      <a:rPr lang="en-US" altLang="ko-KR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𝐚𝐬</m:t>
                    </m:r>
                    <m:r>
                      <a:rPr lang="en-US" altLang="ko-KR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    </m:t>
                    </m:r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𝛌</m:t>
                    </m:r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→</m:t>
                    </m:r>
                    <m:sSub>
                      <m:sSubPr>
                        <m:ctrlP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𝜸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𝒅</m:t>
                        </m:r>
                      </m:sub>
                    </m:sSub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𝒕</m:t>
                    </m:r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→</m:t>
                    </m:r>
                    <m:sSub>
                      <m:sSubPr>
                        <m:ctrlP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𝒕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𝒇</m:t>
                        </m:r>
                      </m:sub>
                    </m:sSub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endParaRPr lang="en-US" altLang="ko-KR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𝒆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𝟐</m:t>
                        </m:r>
                      </m:sub>
                    </m:sSub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→</m:t>
                    </m:r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𝟎</m:t>
                    </m:r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r>
                      <a:rPr lang="en-US" altLang="ko-KR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𝐚𝐬</m:t>
                    </m:r>
                    <m:r>
                      <a:rPr lang="en-US" altLang="ko-KR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  </m:t>
                    </m:r>
                    <m:sSub>
                      <m:sSubPr>
                        <m:ctrlP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𝑴</m:t>
                        </m:r>
                      </m:sub>
                    </m:sSub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→</m:t>
                    </m:r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𝟎</m:t>
                    </m:r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  (</m:t>
                    </m:r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𝒕</m:t>
                    </m:r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→</m:t>
                    </m:r>
                    <m:sSub>
                      <m:sSubPr>
                        <m:ctrlP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𝒕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𝒇</m:t>
                        </m:r>
                      </m:sub>
                    </m:sSub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endParaRPr lang="en-US" altLang="ko-KR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8" name="Google Shape;100;p25">
                <a:extLst>
                  <a:ext uri="{FF2B5EF4-FFF2-40B4-BE49-F238E27FC236}">
                    <a16:creationId xmlns:a16="http://schemas.microsoft.com/office/drawing/2014/main" id="{0A87AF23-D9FB-0012-1FDA-045467A2C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983" y="1119079"/>
                <a:ext cx="2498168" cy="727092"/>
              </a:xfrm>
              <a:prstGeom prst="rect">
                <a:avLst/>
              </a:prstGeom>
              <a:blipFill>
                <a:blip r:embed="rId4"/>
                <a:stretch>
                  <a:fillRect l="-5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Google Shape;100;p25">
            <a:extLst>
              <a:ext uri="{FF2B5EF4-FFF2-40B4-BE49-F238E27FC236}">
                <a16:creationId xmlns:a16="http://schemas.microsoft.com/office/drawing/2014/main" id="{45A35F57-4FFF-E0D2-EE26-C245568D59C8}"/>
              </a:ext>
            </a:extLst>
          </p:cNvPr>
          <p:cNvSpPr txBox="1"/>
          <p:nvPr/>
        </p:nvSpPr>
        <p:spPr>
          <a:xfrm>
            <a:off x="267784" y="1797995"/>
            <a:ext cx="1761967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&lt;Surface Variable&gt;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20AA23B-97E2-E125-B5B7-9335E7336A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112" y="2198949"/>
            <a:ext cx="2597149" cy="34267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DA52FC6-7D15-EE95-BE39-F0244616E5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9047" y="2198949"/>
            <a:ext cx="1750883" cy="462696"/>
          </a:xfrm>
          <a:prstGeom prst="rect">
            <a:avLst/>
          </a:prstGeom>
        </p:spPr>
      </p:pic>
      <p:sp>
        <p:nvSpPr>
          <p:cNvPr id="22" name="Google Shape;100;p25">
            <a:extLst>
              <a:ext uri="{FF2B5EF4-FFF2-40B4-BE49-F238E27FC236}">
                <a16:creationId xmlns:a16="http://schemas.microsoft.com/office/drawing/2014/main" id="{5D588BFD-5594-45B5-E511-818F211003A6}"/>
              </a:ext>
            </a:extLst>
          </p:cNvPr>
          <p:cNvSpPr txBox="1"/>
          <p:nvPr/>
        </p:nvSpPr>
        <p:spPr>
          <a:xfrm>
            <a:off x="3241589" y="2163862"/>
            <a:ext cx="807458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where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BCEE20C-5D7E-B1D1-2FE6-D5B230E1D9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378" y="2631345"/>
            <a:ext cx="1086752" cy="49851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A8583EC-6329-F115-68D4-D6AE8F58E1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8497" y="2554378"/>
            <a:ext cx="2805380" cy="583175"/>
          </a:xfrm>
          <a:prstGeom prst="rect">
            <a:avLst/>
          </a:prstGeom>
        </p:spPr>
      </p:pic>
      <p:sp>
        <p:nvSpPr>
          <p:cNvPr id="25" name="Google Shape;100;p25">
            <a:extLst>
              <a:ext uri="{FF2B5EF4-FFF2-40B4-BE49-F238E27FC236}">
                <a16:creationId xmlns:a16="http://schemas.microsoft.com/office/drawing/2014/main" id="{67339E13-4ECB-5B48-BBBA-88AC155603E2}"/>
              </a:ext>
            </a:extLst>
          </p:cNvPr>
          <p:cNvSpPr txBox="1"/>
          <p:nvPr/>
        </p:nvSpPr>
        <p:spPr>
          <a:xfrm>
            <a:off x="1509122" y="2628194"/>
            <a:ext cx="807458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where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D7EB10D-FFD3-008E-9F0A-7FB60F0E6CF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45350"/>
          <a:stretch/>
        </p:blipFill>
        <p:spPr>
          <a:xfrm>
            <a:off x="4049047" y="3129855"/>
            <a:ext cx="2678690" cy="492826"/>
          </a:xfrm>
          <a:prstGeom prst="rect">
            <a:avLst/>
          </a:prstGeom>
        </p:spPr>
      </p:pic>
      <p:sp>
        <p:nvSpPr>
          <p:cNvPr id="27" name="Google Shape;100;p25">
            <a:extLst>
              <a:ext uri="{FF2B5EF4-FFF2-40B4-BE49-F238E27FC236}">
                <a16:creationId xmlns:a16="http://schemas.microsoft.com/office/drawing/2014/main" id="{EBA8F81D-E79E-53EA-849F-6A6245EE7C4E}"/>
              </a:ext>
            </a:extLst>
          </p:cNvPr>
          <p:cNvSpPr txBox="1"/>
          <p:nvPr/>
        </p:nvSpPr>
        <p:spPr>
          <a:xfrm>
            <a:off x="1509122" y="3163919"/>
            <a:ext cx="267869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and its magnitude is bounded as 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19B5ABA-4214-C6B8-B4F6-9BDA27A2BD2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921" t="56354" r="49305"/>
          <a:stretch/>
        </p:blipFill>
        <p:spPr>
          <a:xfrm>
            <a:off x="6795545" y="3229081"/>
            <a:ext cx="1092182" cy="3936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30EE751-C29F-E8AB-1865-ADB91EB75A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82740" y="3649047"/>
            <a:ext cx="2678690" cy="526709"/>
          </a:xfrm>
          <a:prstGeom prst="rect">
            <a:avLst/>
          </a:prstGeom>
        </p:spPr>
      </p:pic>
      <p:sp>
        <p:nvSpPr>
          <p:cNvPr id="30" name="Google Shape;100;p25">
            <a:extLst>
              <a:ext uri="{FF2B5EF4-FFF2-40B4-BE49-F238E27FC236}">
                <a16:creationId xmlns:a16="http://schemas.microsoft.com/office/drawing/2014/main" id="{563C56A6-46AC-58E8-4838-9ABE37B5F35C}"/>
              </a:ext>
            </a:extLst>
          </p:cNvPr>
          <p:cNvSpPr txBox="1"/>
          <p:nvPr/>
        </p:nvSpPr>
        <p:spPr>
          <a:xfrm>
            <a:off x="3406693" y="3675735"/>
            <a:ext cx="807458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where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Google Shape;100;p25">
                <a:extLst>
                  <a:ext uri="{FF2B5EF4-FFF2-40B4-BE49-F238E27FC236}">
                    <a16:creationId xmlns:a16="http://schemas.microsoft.com/office/drawing/2014/main" id="{DF4599E7-9354-93B1-ADAA-D6FBD4F6B9B5}"/>
                  </a:ext>
                </a:extLst>
              </p:cNvPr>
              <p:cNvSpPr txBox="1"/>
              <p:nvPr/>
            </p:nvSpPr>
            <p:spPr>
              <a:xfrm>
                <a:off x="329380" y="4098885"/>
                <a:ext cx="3493170" cy="4418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In order to satisfy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𝑺</m:t>
                        </m:r>
                      </m:e>
                    </m:acc>
                  </m:oMath>
                </a14:m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being 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𝒂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𝑴</m:t>
                        </m:r>
                      </m:sub>
                    </m:sSub>
                  </m:oMath>
                </a14:m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becomes</a:t>
                </a:r>
              </a:p>
            </p:txBody>
          </p:sp>
        </mc:Choice>
        <mc:Fallback xmlns="">
          <p:sp>
            <p:nvSpPr>
              <p:cNvPr id="31" name="Google Shape;100;p25">
                <a:extLst>
                  <a:ext uri="{FF2B5EF4-FFF2-40B4-BE49-F238E27FC236}">
                    <a16:creationId xmlns:a16="http://schemas.microsoft.com/office/drawing/2014/main" id="{DF4599E7-9354-93B1-ADAA-D6FBD4F6B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380" y="4098885"/>
                <a:ext cx="3493170" cy="441822"/>
              </a:xfrm>
              <a:prstGeom prst="rect">
                <a:avLst/>
              </a:prstGeom>
              <a:blipFill>
                <a:blip r:embed="rId11"/>
                <a:stretch>
                  <a:fillRect l="-3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그림 31">
            <a:extLst>
              <a:ext uri="{FF2B5EF4-FFF2-40B4-BE49-F238E27FC236}">
                <a16:creationId xmlns:a16="http://schemas.microsoft.com/office/drawing/2014/main" id="{1CB8DC22-F517-AE4C-F5C8-BDF86E66226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8767" y="4538683"/>
            <a:ext cx="2933973" cy="507249"/>
          </a:xfrm>
          <a:prstGeom prst="rect">
            <a:avLst/>
          </a:prstGeom>
        </p:spPr>
      </p:pic>
      <p:sp>
        <p:nvSpPr>
          <p:cNvPr id="33" name="Google Shape;100;p25">
            <a:extLst>
              <a:ext uri="{FF2B5EF4-FFF2-40B4-BE49-F238E27FC236}">
                <a16:creationId xmlns:a16="http://schemas.microsoft.com/office/drawing/2014/main" id="{F0C32E7D-A14F-1C9C-BAC0-4BC508FACB41}"/>
              </a:ext>
            </a:extLst>
          </p:cNvPr>
          <p:cNvSpPr txBox="1"/>
          <p:nvPr/>
        </p:nvSpPr>
        <p:spPr>
          <a:xfrm>
            <a:off x="6819396" y="533403"/>
            <a:ext cx="2210303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&lt;User chosen parameters&gt;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C2B98A7E-C0DE-58C3-1426-7B859A98263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43650"/>
          <a:stretch/>
        </p:blipFill>
        <p:spPr>
          <a:xfrm>
            <a:off x="7160341" y="888465"/>
            <a:ext cx="1454772" cy="33168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40A0CEA-282D-BB98-E50F-17CE9D2B08C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57792" r="64566"/>
          <a:stretch/>
        </p:blipFill>
        <p:spPr>
          <a:xfrm>
            <a:off x="7536289" y="1252332"/>
            <a:ext cx="499676" cy="2408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Google Shape;100;p25">
                <a:extLst>
                  <a:ext uri="{FF2B5EF4-FFF2-40B4-BE49-F238E27FC236}">
                    <a16:creationId xmlns:a16="http://schemas.microsoft.com/office/drawing/2014/main" id="{83C0AEE7-E4F2-10F2-4491-CBF87516BA73}"/>
                  </a:ext>
                </a:extLst>
              </p:cNvPr>
              <p:cNvSpPr txBox="1"/>
              <p:nvPr/>
            </p:nvSpPr>
            <p:spPr>
              <a:xfrm>
                <a:off x="4326403" y="4450721"/>
                <a:ext cx="4288710" cy="5553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where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sgn</m:t>
                        </m:r>
                        <m:d>
                          <m:dPr>
                            <m:ctrlPr>
                              <a:rPr lang="en-US" altLang="ko-KR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aS</m:t>
                            </m:r>
                          </m:e>
                        </m:d>
                        <m:r>
                          <a:rPr lang="en-US" altLang="ko-KR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altLang="ko-KR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dPr>
                          <m:e>
                            <m:r>
                              <a:rPr lang="en-US" altLang="ko-KR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𝒂𝑺</m:t>
                            </m:r>
                          </m:e>
                        </m:d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=</m:t>
                        </m:r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𝟐</m:t>
                        </m:r>
                        <m:d>
                          <m:dPr>
                            <m:ctrlPr>
                              <a:rPr lang="en-US" altLang="ko-KR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넥슨Lv1고딕 Low OTF" panose="00000500000000000000" pitchFamily="50" charset="-127"/>
                                    <a:sym typeface="Wingdings" pitchFamily="2" charset="2"/>
                                  </a:rPr>
                                </m:ctrlPr>
                              </m:fPr>
                              <m:num>
                                <m:r>
                                  <a:rPr lang="en-US" altLang="ko-KR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넥슨Lv1고딕 Low OTF" panose="00000500000000000000" pitchFamily="50" charset="-127"/>
                                    <a:sym typeface="Wingdings" pitchFamily="2" charset="2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altLang="ko-KR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넥슨Lv1고딕 Low OTF" panose="00000500000000000000" pitchFamily="50" charset="-127"/>
                                    <a:sym typeface="Wingdings" pitchFamily="2" charset="2"/>
                                  </a:rPr>
                                  <m:t>𝟏</m:t>
                                </m:r>
                                <m:r>
                                  <a:rPr lang="en-US" altLang="ko-KR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넥슨Lv1고딕 Low OTF" panose="00000500000000000000" pitchFamily="50" charset="-127"/>
                                    <a:sym typeface="Wingdings" pitchFamily="2" charset="2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ko-KR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넥슨Lv1고딕 Low OTF" panose="00000500000000000000" pitchFamily="50" charset="-127"/>
                                        <a:sym typeface="Wingdings" pitchFamily="2" charset="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넥슨Lv1고딕 Low OTF" panose="00000500000000000000" pitchFamily="50" charset="-127"/>
                                        <a:sym typeface="Wingdings" pitchFamily="2" charset="2"/>
                                      </a:rPr>
                                      <m:t>𝒆</m:t>
                                    </m:r>
                                  </m:e>
                                  <m:sup>
                                    <m:r>
                                      <a:rPr lang="en-US" altLang="ko-KR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넥슨Lv1고딕 Low OTF" panose="00000500000000000000" pitchFamily="50" charset="-127"/>
                                        <a:sym typeface="Wingdings" pitchFamily="2" charset="2"/>
                                      </a:rPr>
                                      <m:t>−</m:t>
                                    </m:r>
                                    <m:r>
                                      <a:rPr lang="en-US" altLang="ko-KR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넥슨Lv1고딕 Low OTF" panose="00000500000000000000" pitchFamily="50" charset="-127"/>
                                        <a:sym typeface="Wingdings" pitchFamily="2" charset="2"/>
                                      </a:rPr>
                                      <m:t>𝟐</m:t>
                                    </m:r>
                                    <m:r>
                                      <a:rPr lang="en-US" altLang="ko-KR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넥슨Lv1고딕 Low OTF" panose="00000500000000000000" pitchFamily="50" charset="-127"/>
                                        <a:sym typeface="Wingdings" pitchFamily="2" charset="2"/>
                                      </a:rPr>
                                      <m:t>𝒂𝑺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altLang="ko-KR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ko-KR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넥슨Lv1고딕 Low OTF" panose="00000500000000000000" pitchFamily="50" charset="-127"/>
                                    <a:sym typeface="Wingdings" pitchFamily="2" charset="2"/>
                                  </a:rPr>
                                </m:ctrlPr>
                              </m:fPr>
                              <m:num>
                                <m:r>
                                  <a:rPr lang="en-US" altLang="ko-KR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넥슨Lv1고딕 Low OTF" panose="00000500000000000000" pitchFamily="50" charset="-127"/>
                                    <a:sym typeface="Wingdings" pitchFamily="2" charset="2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altLang="ko-KR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넥슨Lv1고딕 Low OTF" panose="00000500000000000000" pitchFamily="50" charset="-127"/>
                                    <a:sym typeface="Wingdings" pitchFamily="2" charset="2"/>
                                  </a:rPr>
                                  <m:t>𝟐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, </m:t>
                    </m:r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𝒂</m:t>
                    </m:r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=</m:t>
                    </m:r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𝟏𝟎</m:t>
                    </m:r>
                  </m:oMath>
                </a14:m>
                <a:endParaRPr lang="en-US" altLang="ko-KR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7" name="Google Shape;100;p25">
                <a:extLst>
                  <a:ext uri="{FF2B5EF4-FFF2-40B4-BE49-F238E27FC236}">
                    <a16:creationId xmlns:a16="http://schemas.microsoft.com/office/drawing/2014/main" id="{83C0AEE7-E4F2-10F2-4491-CBF87516B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403" y="4450721"/>
                <a:ext cx="4288710" cy="555378"/>
              </a:xfrm>
              <a:prstGeom prst="rect">
                <a:avLst/>
              </a:prstGeom>
              <a:blipFill>
                <a:blip r:embed="rId14"/>
                <a:stretch>
                  <a:fillRect l="-2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Google Shape;100;p25">
            <a:extLst>
              <a:ext uri="{FF2B5EF4-FFF2-40B4-BE49-F238E27FC236}">
                <a16:creationId xmlns:a16="http://schemas.microsoft.com/office/drawing/2014/main" id="{42B53981-9CA6-FE67-B77B-AA2F961C6D8B}"/>
              </a:ext>
            </a:extLst>
          </p:cNvPr>
          <p:cNvSpPr txBox="1"/>
          <p:nvPr/>
        </p:nvSpPr>
        <p:spPr>
          <a:xfrm>
            <a:off x="329380" y="3853336"/>
            <a:ext cx="1761967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&lt;Guidance Law&gt;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8AADBD2-8636-EA79-8778-DD8A5F121DB6}"/>
              </a:ext>
            </a:extLst>
          </p:cNvPr>
          <p:cNvCxnSpPr/>
          <p:nvPr/>
        </p:nvCxnSpPr>
        <p:spPr>
          <a:xfrm flipV="1">
            <a:off x="7975600" y="4269257"/>
            <a:ext cx="0" cy="362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Google Shape;100;p25">
            <a:extLst>
              <a:ext uri="{FF2B5EF4-FFF2-40B4-BE49-F238E27FC236}">
                <a16:creationId xmlns:a16="http://schemas.microsoft.com/office/drawing/2014/main" id="{8DAB93F9-5917-74B9-9C04-B492DD9E4613}"/>
              </a:ext>
            </a:extLst>
          </p:cNvPr>
          <p:cNvSpPr txBox="1"/>
          <p:nvPr/>
        </p:nvSpPr>
        <p:spPr>
          <a:xfrm>
            <a:off x="7439078" y="3880843"/>
            <a:ext cx="1193773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Set as 0.01</a:t>
            </a:r>
          </a:p>
        </p:txBody>
      </p:sp>
    </p:spTree>
    <p:extLst>
      <p:ext uri="{BB962C8B-B14F-4D97-AF65-F5344CB8AC3E}">
        <p14:creationId xmlns:p14="http://schemas.microsoft.com/office/powerpoint/2010/main" val="2165884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A2592E9D-8DE4-9304-7289-24059AED8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BA4056-AC0A-8C47-8B2A-96D37F1833D7}"/>
              </a:ext>
            </a:extLst>
          </p:cNvPr>
          <p:cNvSpPr/>
          <p:nvPr/>
        </p:nvSpPr>
        <p:spPr>
          <a:xfrm>
            <a:off x="129639" y="86742"/>
            <a:ext cx="8884721" cy="42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sx="99000" sy="99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6FC3AD-D6C3-6653-1C3C-A5B898C7C2F0}"/>
              </a:ext>
            </a:extLst>
          </p:cNvPr>
          <p:cNvSpPr txBox="1"/>
          <p:nvPr/>
        </p:nvSpPr>
        <p:spPr>
          <a:xfrm>
            <a:off x="4475430" y="16929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자율 지능 시스템 연구실 </a:t>
            </a:r>
            <a:endParaRPr lang="ko-KR" altLang="en-US" sz="1050" dirty="0">
              <a:solidFill>
                <a:srgbClr val="19264B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FBB4639-C989-D2EC-880A-E12D668FF439}"/>
              </a:ext>
            </a:extLst>
          </p:cNvPr>
          <p:cNvGrpSpPr/>
          <p:nvPr/>
        </p:nvGrpSpPr>
        <p:grpSpPr>
          <a:xfrm>
            <a:off x="143033" y="30805"/>
            <a:ext cx="3247867" cy="540069"/>
            <a:chOff x="143033" y="30805"/>
            <a:chExt cx="3247867" cy="540069"/>
          </a:xfrm>
        </p:grpSpPr>
        <p:cxnSp>
          <p:nvCxnSpPr>
            <p:cNvPr id="14" name="Google Shape;226;p33">
              <a:extLst>
                <a:ext uri="{FF2B5EF4-FFF2-40B4-BE49-F238E27FC236}">
                  <a16:creationId xmlns:a16="http://schemas.microsoft.com/office/drawing/2014/main" id="{8E7C0902-6F98-0EEE-59E2-1E8E5275D3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97" y="469131"/>
              <a:ext cx="3201403" cy="0"/>
            </a:xfrm>
            <a:prstGeom prst="straightConnector1">
              <a:avLst/>
            </a:prstGeom>
            <a:noFill/>
            <a:ln w="12700" cap="flat" cmpd="sng">
              <a:solidFill>
                <a:srgbClr val="1926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CA7DCCF-6DD6-E09A-972C-FAF25C1A4D6C}"/>
                </a:ext>
              </a:extLst>
            </p:cNvPr>
            <p:cNvGrpSpPr/>
            <p:nvPr/>
          </p:nvGrpSpPr>
          <p:grpSpPr>
            <a:xfrm>
              <a:off x="143033" y="30805"/>
              <a:ext cx="424132" cy="538579"/>
              <a:chOff x="143033" y="30805"/>
              <a:chExt cx="424132" cy="538579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83F26D97-BD73-CC64-C77E-7E57FA0F891F}"/>
                  </a:ext>
                </a:extLst>
              </p:cNvPr>
              <p:cNvSpPr/>
              <p:nvPr/>
            </p:nvSpPr>
            <p:spPr>
              <a:xfrm>
                <a:off x="189497" y="128016"/>
                <a:ext cx="331204" cy="344159"/>
              </a:xfrm>
              <a:prstGeom prst="rect">
                <a:avLst/>
              </a:prstGeom>
              <a:solidFill>
                <a:srgbClr val="1926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Google Shape;100;p25">
                <a:extLst>
                  <a:ext uri="{FF2B5EF4-FFF2-40B4-BE49-F238E27FC236}">
                    <a16:creationId xmlns:a16="http://schemas.microsoft.com/office/drawing/2014/main" id="{7A4851AF-7DDF-DCA4-6BA1-6AD0F333D62D}"/>
                  </a:ext>
                </a:extLst>
              </p:cNvPr>
              <p:cNvSpPr txBox="1"/>
              <p:nvPr/>
            </p:nvSpPr>
            <p:spPr>
              <a:xfrm>
                <a:off x="143033" y="30805"/>
                <a:ext cx="424132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en-US" altLang="ko-KR" sz="2000" b="1" i="0" u="none" strike="noStrike" cap="none" dirty="0">
                    <a:solidFill>
                      <a:schemeClr val="bg1"/>
                    </a:solidFill>
                    <a:latin typeface="넥슨Lv1고딕 Low OTF Bold" panose="00000800000000000000" pitchFamily="50" charset="-127"/>
                    <a:ea typeface="넥슨Lv1고딕 Low OTF Bold" panose="00000800000000000000" pitchFamily="50" charset="-127"/>
                    <a:sym typeface="Arial"/>
                  </a:rPr>
                  <a:t>3</a:t>
                </a:r>
              </a:p>
            </p:txBody>
          </p:sp>
        </p:grpSp>
        <p:sp>
          <p:nvSpPr>
            <p:cNvPr id="100" name="Google Shape;100;p25">
              <a:extLst>
                <a:ext uri="{FF2B5EF4-FFF2-40B4-BE49-F238E27FC236}">
                  <a16:creationId xmlns:a16="http://schemas.microsoft.com/office/drawing/2014/main" id="{BA1E8BAE-E45A-D233-915C-C4CE1AFDC62A}"/>
                </a:ext>
              </a:extLst>
            </p:cNvPr>
            <p:cNvSpPr txBox="1"/>
            <p:nvPr/>
          </p:nvSpPr>
          <p:spPr>
            <a:xfrm>
              <a:off x="501651" y="67690"/>
              <a:ext cx="2889249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ko-KR" altLang="en-US" sz="1800" b="1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연구내용</a:t>
              </a:r>
              <a:endParaRPr lang="en-US" altLang="ko-KR" sz="18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endParaRPr>
            </a:p>
          </p:txBody>
        </p:sp>
      </p:grpSp>
      <p:sp>
        <p:nvSpPr>
          <p:cNvPr id="35" name="슬라이드 번호 개체 틀 34">
            <a:extLst>
              <a:ext uri="{FF2B5EF4-FFF2-40B4-BE49-F238E27FC236}">
                <a16:creationId xmlns:a16="http://schemas.microsoft.com/office/drawing/2014/main" id="{518C1DE6-FB1D-3F24-FE2D-B07C09EA7B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17</a:t>
            </a:fld>
            <a:endParaRPr lang="ko" altLang="en-US"/>
          </a:p>
        </p:txBody>
      </p:sp>
      <p:sp>
        <p:nvSpPr>
          <p:cNvPr id="33" name="Google Shape;100;p25">
            <a:extLst>
              <a:ext uri="{FF2B5EF4-FFF2-40B4-BE49-F238E27FC236}">
                <a16:creationId xmlns:a16="http://schemas.microsoft.com/office/drawing/2014/main" id="{05DCD3F1-B8E6-EDC1-2F70-7D3787A29AC9}"/>
              </a:ext>
            </a:extLst>
          </p:cNvPr>
          <p:cNvSpPr txBox="1"/>
          <p:nvPr/>
        </p:nvSpPr>
        <p:spPr>
          <a:xfrm>
            <a:off x="6819396" y="533403"/>
            <a:ext cx="2210303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&lt;User chosen parameters&gt;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25A45119-AB60-894D-0CB7-563E6C4C25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650"/>
          <a:stretch/>
        </p:blipFill>
        <p:spPr>
          <a:xfrm>
            <a:off x="7160341" y="888465"/>
            <a:ext cx="1454772" cy="33168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5F090F9E-ABA3-95D0-087A-8ED355B551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792" r="64566"/>
          <a:stretch/>
        </p:blipFill>
        <p:spPr>
          <a:xfrm>
            <a:off x="7536289" y="1252332"/>
            <a:ext cx="499676" cy="24082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BC8CA52-C604-5D48-F8F0-25D7F4FB5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898" y="1275384"/>
            <a:ext cx="4513235" cy="2210157"/>
          </a:xfrm>
          <a:prstGeom prst="rect">
            <a:avLst/>
          </a:prstGeom>
        </p:spPr>
      </p:pic>
      <p:sp>
        <p:nvSpPr>
          <p:cNvPr id="6" name="Google Shape;100;p25">
            <a:extLst>
              <a:ext uri="{FF2B5EF4-FFF2-40B4-BE49-F238E27FC236}">
                <a16:creationId xmlns:a16="http://schemas.microsoft.com/office/drawing/2014/main" id="{C468AC15-5A11-8A6A-2FCA-225369B0F90D}"/>
              </a:ext>
            </a:extLst>
          </p:cNvPr>
          <p:cNvSpPr txBox="1"/>
          <p:nvPr/>
        </p:nvSpPr>
        <p:spPr>
          <a:xfrm>
            <a:off x="189497" y="819936"/>
            <a:ext cx="2210303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&lt;Simulation Setting&gt;</a:t>
            </a:r>
          </a:p>
        </p:txBody>
      </p:sp>
      <p:sp>
        <p:nvSpPr>
          <p:cNvPr id="7" name="오른쪽 중괄호[R] 6">
            <a:extLst>
              <a:ext uri="{FF2B5EF4-FFF2-40B4-BE49-F238E27FC236}">
                <a16:creationId xmlns:a16="http://schemas.microsoft.com/office/drawing/2014/main" id="{5489D9F3-9056-D67B-D1DC-9F84FB070469}"/>
              </a:ext>
            </a:extLst>
          </p:cNvPr>
          <p:cNvSpPr/>
          <p:nvPr/>
        </p:nvSpPr>
        <p:spPr>
          <a:xfrm>
            <a:off x="5147733" y="2802467"/>
            <a:ext cx="143934" cy="389466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E921603-6307-21C5-D1B6-50184748E90B}"/>
              </a:ext>
            </a:extLst>
          </p:cNvPr>
          <p:cNvCxnSpPr/>
          <p:nvPr/>
        </p:nvCxnSpPr>
        <p:spPr>
          <a:xfrm>
            <a:off x="5291667" y="2997199"/>
            <a:ext cx="4233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0248E0E6-BB83-6D9B-7D8E-323E7E963E07}"/>
              </a:ext>
            </a:extLst>
          </p:cNvPr>
          <p:cNvCxnSpPr>
            <a:cxnSpLocks/>
          </p:cNvCxnSpPr>
          <p:nvPr/>
        </p:nvCxnSpPr>
        <p:spPr>
          <a:xfrm>
            <a:off x="5203825" y="2670174"/>
            <a:ext cx="511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Google Shape;100;p25">
            <a:extLst>
              <a:ext uri="{FF2B5EF4-FFF2-40B4-BE49-F238E27FC236}">
                <a16:creationId xmlns:a16="http://schemas.microsoft.com/office/drawing/2014/main" id="{A651086F-FA5B-FDC2-8F19-3632C2EC8962}"/>
              </a:ext>
            </a:extLst>
          </p:cNvPr>
          <p:cNvSpPr txBox="1"/>
          <p:nvPr/>
        </p:nvSpPr>
        <p:spPr>
          <a:xfrm>
            <a:off x="5714244" y="2781001"/>
            <a:ext cx="2210303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User chosen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100;p25">
                <a:extLst>
                  <a:ext uri="{FF2B5EF4-FFF2-40B4-BE49-F238E27FC236}">
                    <a16:creationId xmlns:a16="http://schemas.microsoft.com/office/drawing/2014/main" id="{EB397EC9-A9D2-D17E-9D64-36FF7F1C6ED2}"/>
                  </a:ext>
                </a:extLst>
              </p:cNvPr>
              <p:cNvSpPr txBox="1"/>
              <p:nvPr/>
            </p:nvSpPr>
            <p:spPr>
              <a:xfrm>
                <a:off x="5714243" y="2467629"/>
                <a:ext cx="2437297" cy="4323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𝒌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b="1" dirty="0">
                    <a:solidFill>
                      <a:srgbClr val="C0000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plays the role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𝒅</m:t>
                        </m:r>
                      </m:sub>
                    </m:sSub>
                    <m:r>
                      <a:rPr lang="en-US" altLang="ko-KR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.</m:t>
                    </m:r>
                  </m:oMath>
                </a14:m>
                <a:endParaRPr lang="en-US" altLang="ko-KR" b="1" dirty="0">
                  <a:solidFill>
                    <a:srgbClr val="C0000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42" name="Google Shape;100;p25">
                <a:extLst>
                  <a:ext uri="{FF2B5EF4-FFF2-40B4-BE49-F238E27FC236}">
                    <a16:creationId xmlns:a16="http://schemas.microsoft.com/office/drawing/2014/main" id="{EB397EC9-A9D2-D17E-9D64-36FF7F1C6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243" y="2467629"/>
                <a:ext cx="2437297" cy="4323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oogle Shape;100;p25">
            <a:extLst>
              <a:ext uri="{FF2B5EF4-FFF2-40B4-BE49-F238E27FC236}">
                <a16:creationId xmlns:a16="http://schemas.microsoft.com/office/drawing/2014/main" id="{EB8D26F5-F4D7-81EA-10D9-F9CDFC880E5B}"/>
              </a:ext>
            </a:extLst>
          </p:cNvPr>
          <p:cNvSpPr txBox="1"/>
          <p:nvPr/>
        </p:nvSpPr>
        <p:spPr>
          <a:xfrm>
            <a:off x="5714243" y="1846365"/>
            <a:ext cx="2210303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Initial M&amp;T geometry</a:t>
            </a:r>
          </a:p>
        </p:txBody>
      </p:sp>
      <p:sp>
        <p:nvSpPr>
          <p:cNvPr id="13" name="오른쪽 중괄호[R] 12">
            <a:extLst>
              <a:ext uri="{FF2B5EF4-FFF2-40B4-BE49-F238E27FC236}">
                <a16:creationId xmlns:a16="http://schemas.microsoft.com/office/drawing/2014/main" id="{9BD7DFA9-E7A6-3484-8A17-21E4C0A6FC6A}"/>
              </a:ext>
            </a:extLst>
          </p:cNvPr>
          <p:cNvSpPr/>
          <p:nvPr/>
        </p:nvSpPr>
        <p:spPr>
          <a:xfrm>
            <a:off x="5146975" y="1867832"/>
            <a:ext cx="143934" cy="389462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965C87B-8F5E-C1A5-003A-C3BC3394B764}"/>
              </a:ext>
            </a:extLst>
          </p:cNvPr>
          <p:cNvCxnSpPr/>
          <p:nvPr/>
        </p:nvCxnSpPr>
        <p:spPr>
          <a:xfrm>
            <a:off x="5290909" y="2063269"/>
            <a:ext cx="4233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Google Shape;100;p25">
            <a:extLst>
              <a:ext uri="{FF2B5EF4-FFF2-40B4-BE49-F238E27FC236}">
                <a16:creationId xmlns:a16="http://schemas.microsoft.com/office/drawing/2014/main" id="{6F482B28-7FAC-5D33-50D9-4DD547E41B2A}"/>
              </a:ext>
            </a:extLst>
          </p:cNvPr>
          <p:cNvSpPr txBox="1"/>
          <p:nvPr/>
        </p:nvSpPr>
        <p:spPr>
          <a:xfrm>
            <a:off x="146160" y="498844"/>
            <a:ext cx="6065069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[IACGBOM Brief Review] : </a:t>
            </a:r>
            <a:r>
              <a:rPr lang="en-US" altLang="ko-KR" b="1" i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Only focused for implementation!</a:t>
            </a:r>
          </a:p>
        </p:txBody>
      </p:sp>
    </p:spTree>
    <p:extLst>
      <p:ext uri="{BB962C8B-B14F-4D97-AF65-F5344CB8AC3E}">
        <p14:creationId xmlns:p14="http://schemas.microsoft.com/office/powerpoint/2010/main" val="3743625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15BF76A7-FD22-237E-5A6E-3F2FFCA48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E05A56A-4374-8A64-66AD-FA30F045A224}"/>
              </a:ext>
            </a:extLst>
          </p:cNvPr>
          <p:cNvSpPr/>
          <p:nvPr/>
        </p:nvSpPr>
        <p:spPr>
          <a:xfrm>
            <a:off x="129639" y="86742"/>
            <a:ext cx="8884721" cy="42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sx="99000" sy="99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15C24B-0CA4-DFDE-B86F-DD928230148E}"/>
              </a:ext>
            </a:extLst>
          </p:cNvPr>
          <p:cNvSpPr txBox="1"/>
          <p:nvPr/>
        </p:nvSpPr>
        <p:spPr>
          <a:xfrm>
            <a:off x="4475430" y="16929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자율 지능 시스템 연구실 </a:t>
            </a:r>
            <a:endParaRPr lang="ko-KR" altLang="en-US" sz="1050" dirty="0">
              <a:solidFill>
                <a:srgbClr val="19264B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64D969-FCA7-A451-2764-E15568741AF2}"/>
              </a:ext>
            </a:extLst>
          </p:cNvPr>
          <p:cNvGrpSpPr/>
          <p:nvPr/>
        </p:nvGrpSpPr>
        <p:grpSpPr>
          <a:xfrm>
            <a:off x="143033" y="30805"/>
            <a:ext cx="3247867" cy="540069"/>
            <a:chOff x="143033" y="30805"/>
            <a:chExt cx="3247867" cy="540069"/>
          </a:xfrm>
        </p:grpSpPr>
        <p:cxnSp>
          <p:nvCxnSpPr>
            <p:cNvPr id="14" name="Google Shape;226;p33">
              <a:extLst>
                <a:ext uri="{FF2B5EF4-FFF2-40B4-BE49-F238E27FC236}">
                  <a16:creationId xmlns:a16="http://schemas.microsoft.com/office/drawing/2014/main" id="{B672EC66-E959-EF75-F804-77ACE52424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97" y="469131"/>
              <a:ext cx="3201403" cy="0"/>
            </a:xfrm>
            <a:prstGeom prst="straightConnector1">
              <a:avLst/>
            </a:prstGeom>
            <a:noFill/>
            <a:ln w="12700" cap="flat" cmpd="sng">
              <a:solidFill>
                <a:srgbClr val="1926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61458DA-1D3A-5718-43FD-3E597C979A92}"/>
                </a:ext>
              </a:extLst>
            </p:cNvPr>
            <p:cNvGrpSpPr/>
            <p:nvPr/>
          </p:nvGrpSpPr>
          <p:grpSpPr>
            <a:xfrm>
              <a:off x="143033" y="30805"/>
              <a:ext cx="424132" cy="538579"/>
              <a:chOff x="143033" y="30805"/>
              <a:chExt cx="424132" cy="538579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A657396C-CD89-7677-2494-FECE12F6C791}"/>
                  </a:ext>
                </a:extLst>
              </p:cNvPr>
              <p:cNvSpPr/>
              <p:nvPr/>
            </p:nvSpPr>
            <p:spPr>
              <a:xfrm>
                <a:off x="189497" y="128016"/>
                <a:ext cx="331204" cy="344159"/>
              </a:xfrm>
              <a:prstGeom prst="rect">
                <a:avLst/>
              </a:prstGeom>
              <a:solidFill>
                <a:srgbClr val="1926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Google Shape;100;p25">
                <a:extLst>
                  <a:ext uri="{FF2B5EF4-FFF2-40B4-BE49-F238E27FC236}">
                    <a16:creationId xmlns:a16="http://schemas.microsoft.com/office/drawing/2014/main" id="{5BA821AF-FC8B-1618-A56A-5404BC200A93}"/>
                  </a:ext>
                </a:extLst>
              </p:cNvPr>
              <p:cNvSpPr txBox="1"/>
              <p:nvPr/>
            </p:nvSpPr>
            <p:spPr>
              <a:xfrm>
                <a:off x="143033" y="30805"/>
                <a:ext cx="424132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en-US" altLang="ko-KR" sz="2000" b="1" i="0" u="none" strike="noStrike" cap="none" dirty="0">
                    <a:solidFill>
                      <a:schemeClr val="bg1"/>
                    </a:solidFill>
                    <a:latin typeface="넥슨Lv1고딕 Low OTF Bold" panose="00000800000000000000" pitchFamily="50" charset="-127"/>
                    <a:ea typeface="넥슨Lv1고딕 Low OTF Bold" panose="00000800000000000000" pitchFamily="50" charset="-127"/>
                    <a:sym typeface="Arial"/>
                  </a:rPr>
                  <a:t>3</a:t>
                </a:r>
              </a:p>
            </p:txBody>
          </p:sp>
        </p:grpSp>
        <p:sp>
          <p:nvSpPr>
            <p:cNvPr id="100" name="Google Shape;100;p25">
              <a:extLst>
                <a:ext uri="{FF2B5EF4-FFF2-40B4-BE49-F238E27FC236}">
                  <a16:creationId xmlns:a16="http://schemas.microsoft.com/office/drawing/2014/main" id="{E32A45D7-6655-1249-97C9-774B17C8D8A6}"/>
                </a:ext>
              </a:extLst>
            </p:cNvPr>
            <p:cNvSpPr txBox="1"/>
            <p:nvPr/>
          </p:nvSpPr>
          <p:spPr>
            <a:xfrm>
              <a:off x="501651" y="67690"/>
              <a:ext cx="2889249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ko-KR" altLang="en-US" sz="1800" b="1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연구내용</a:t>
              </a:r>
              <a:endParaRPr lang="en-US" altLang="ko-KR" sz="18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endParaRPr>
            </a:p>
          </p:txBody>
        </p:sp>
      </p:grpSp>
      <p:sp>
        <p:nvSpPr>
          <p:cNvPr id="35" name="슬라이드 번호 개체 틀 34">
            <a:extLst>
              <a:ext uri="{FF2B5EF4-FFF2-40B4-BE49-F238E27FC236}">
                <a16:creationId xmlns:a16="http://schemas.microsoft.com/office/drawing/2014/main" id="{2AA2F0DF-65D9-F427-B403-0CFB3DAD65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18</a:t>
            </a:fld>
            <a:endParaRPr lang="ko" altLang="en-US"/>
          </a:p>
        </p:txBody>
      </p:sp>
      <p:sp>
        <p:nvSpPr>
          <p:cNvPr id="6" name="Google Shape;100;p25">
            <a:extLst>
              <a:ext uri="{FF2B5EF4-FFF2-40B4-BE49-F238E27FC236}">
                <a16:creationId xmlns:a16="http://schemas.microsoft.com/office/drawing/2014/main" id="{45BFAB11-56B5-1F5E-E488-1301D697B9FB}"/>
              </a:ext>
            </a:extLst>
          </p:cNvPr>
          <p:cNvSpPr txBox="1"/>
          <p:nvPr/>
        </p:nvSpPr>
        <p:spPr>
          <a:xfrm>
            <a:off x="189497" y="744754"/>
            <a:ext cx="185097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&lt;Results Comparison&gt;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F2C2221-01B4-F024-D695-AB4F039361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271"/>
          <a:stretch/>
        </p:blipFill>
        <p:spPr>
          <a:xfrm>
            <a:off x="189497" y="1313573"/>
            <a:ext cx="2955966" cy="233947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8B77066-944E-8FE8-06F5-44604CB612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456"/>
          <a:stretch/>
        </p:blipFill>
        <p:spPr>
          <a:xfrm>
            <a:off x="3272899" y="1313573"/>
            <a:ext cx="2485062" cy="22602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11716A-1C67-867D-E155-BD5321C85E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555"/>
          <a:stretch/>
        </p:blipFill>
        <p:spPr>
          <a:xfrm>
            <a:off x="5871102" y="1324083"/>
            <a:ext cx="2955966" cy="23124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100;p25">
                <a:extLst>
                  <a:ext uri="{FF2B5EF4-FFF2-40B4-BE49-F238E27FC236}">
                    <a16:creationId xmlns:a16="http://schemas.microsoft.com/office/drawing/2014/main" id="{81AE33F5-6976-8171-A815-14DB1E75EF15}"/>
                  </a:ext>
                </a:extLst>
              </p:cNvPr>
              <p:cNvSpPr txBox="1"/>
              <p:nvPr/>
            </p:nvSpPr>
            <p:spPr>
              <a:xfrm>
                <a:off x="244531" y="3604244"/>
                <a:ext cx="3146369" cy="3704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Fig. [IACGBOM] Flight trajectories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SupPr>
                      <m:e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𝑴</m:t>
                        </m:r>
                      </m:sub>
                      <m:sup>
                        <m:r>
                          <a:rPr lang="en-US" altLang="ko-KR" sz="105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𝐦𝐚𝐱</m:t>
                        </m:r>
                      </m:sup>
                    </m:sSubSup>
                    <m:r>
                      <a:rPr lang="en-US" altLang="ko-KR" sz="105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=</m:t>
                    </m:r>
                    <m:r>
                      <a:rPr lang="en-US" altLang="ko-KR" sz="105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𝟒𝟓</m:t>
                    </m:r>
                    <m:r>
                      <a:rPr lang="en-US" altLang="ko-KR" sz="105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°</m:t>
                    </m:r>
                  </m:oMath>
                </a14:m>
                <a:endParaRPr lang="en-US" altLang="ko-KR" sz="105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6" name="Google Shape;100;p25">
                <a:extLst>
                  <a:ext uri="{FF2B5EF4-FFF2-40B4-BE49-F238E27FC236}">
                    <a16:creationId xmlns:a16="http://schemas.microsoft.com/office/drawing/2014/main" id="{81AE33F5-6976-8171-A815-14DB1E75E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31" y="3604244"/>
                <a:ext cx="3146369" cy="3704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100;p25">
                <a:extLst>
                  <a:ext uri="{FF2B5EF4-FFF2-40B4-BE49-F238E27FC236}">
                    <a16:creationId xmlns:a16="http://schemas.microsoft.com/office/drawing/2014/main" id="{CD0EB082-4F24-C43A-20DC-7EC519A7691C}"/>
                  </a:ext>
                </a:extLst>
              </p:cNvPr>
              <p:cNvSpPr txBox="1"/>
              <p:nvPr/>
            </p:nvSpPr>
            <p:spPr>
              <a:xfrm>
                <a:off x="3420014" y="3589528"/>
                <a:ext cx="2421974" cy="3704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Fig. Flight trajectory with </a:t>
                </a:r>
                <a14:m>
                  <m:oMath xmlns:m="http://schemas.openxmlformats.org/officeDocument/2006/math">
                    <m:r>
                      <a:rPr lang="en-US" altLang="ko-KR" sz="105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=</m:t>
                    </m:r>
                    <m:sSub>
                      <m:sSubPr>
                        <m:ctrlP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𝜸</m:t>
                        </m:r>
                      </m:e>
                      <m:sub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𝒅</m:t>
                        </m:r>
                      </m:sub>
                    </m:sSub>
                    <m:r>
                      <a:rPr lang="en-US" altLang="ko-KR" sz="105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=−</m:t>
                    </m:r>
                    <m:r>
                      <a:rPr lang="en-US" altLang="ko-KR" sz="105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𝟔𝟎</m:t>
                    </m:r>
                    <m:r>
                      <a:rPr lang="en-US" altLang="ko-KR" sz="105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°</m:t>
                    </m:r>
                  </m:oMath>
                </a14:m>
                <a:endParaRPr lang="en-US" altLang="ko-KR" sz="105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8" name="Google Shape;100;p25">
                <a:extLst>
                  <a:ext uri="{FF2B5EF4-FFF2-40B4-BE49-F238E27FC236}">
                    <a16:creationId xmlns:a16="http://schemas.microsoft.com/office/drawing/2014/main" id="{CD0EB082-4F24-C43A-20DC-7EC519A76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014" y="3589528"/>
                <a:ext cx="2421974" cy="3704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100;p25">
                <a:extLst>
                  <a:ext uri="{FF2B5EF4-FFF2-40B4-BE49-F238E27FC236}">
                    <a16:creationId xmlns:a16="http://schemas.microsoft.com/office/drawing/2014/main" id="{66AF55AD-23F5-BAAA-58B3-B08E3C179B55}"/>
                  </a:ext>
                </a:extLst>
              </p:cNvPr>
              <p:cNvSpPr txBox="1"/>
              <p:nvPr/>
            </p:nvSpPr>
            <p:spPr>
              <a:xfrm>
                <a:off x="6172173" y="3573790"/>
                <a:ext cx="2574635" cy="3704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Fig. Flight trajectory with </a:t>
                </a:r>
                <a14:m>
                  <m:oMath xmlns:m="http://schemas.openxmlformats.org/officeDocument/2006/math">
                    <m:r>
                      <a:rPr lang="en-US" altLang="ko-KR" sz="105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=</m:t>
                    </m:r>
                    <m:sSub>
                      <m:sSubPr>
                        <m:ctrlP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𝜸</m:t>
                        </m:r>
                      </m:e>
                      <m:sub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𝒅</m:t>
                        </m:r>
                      </m:sub>
                    </m:sSub>
                    <m:r>
                      <a:rPr lang="en-US" altLang="ko-KR" sz="105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=−</m:t>
                    </m:r>
                    <m:r>
                      <a:rPr lang="en-US" altLang="ko-KR" sz="105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𝟏𝟐𝟎</m:t>
                    </m:r>
                    <m:r>
                      <a:rPr lang="en-US" altLang="ko-KR" sz="105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°</m:t>
                    </m:r>
                  </m:oMath>
                </a14:m>
                <a:endParaRPr lang="en-US" altLang="ko-KR" sz="105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9" name="Google Shape;100;p25">
                <a:extLst>
                  <a:ext uri="{FF2B5EF4-FFF2-40B4-BE49-F238E27FC236}">
                    <a16:creationId xmlns:a16="http://schemas.microsoft.com/office/drawing/2014/main" id="{66AF55AD-23F5-BAAA-58B3-B08E3C179B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173" y="3573790"/>
                <a:ext cx="2574635" cy="37045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100;p25">
                <a:extLst>
                  <a:ext uri="{FF2B5EF4-FFF2-40B4-BE49-F238E27FC236}">
                    <a16:creationId xmlns:a16="http://schemas.microsoft.com/office/drawing/2014/main" id="{C4AAC342-14B6-6BAD-C094-AA27D4D51CD1}"/>
                  </a:ext>
                </a:extLst>
              </p:cNvPr>
              <p:cNvSpPr txBox="1"/>
              <p:nvPr/>
            </p:nvSpPr>
            <p:spPr>
              <a:xfrm>
                <a:off x="490187" y="3827885"/>
                <a:ext cx="2655056" cy="4677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600" b="1" i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Look into the </a:t>
                </a:r>
                <a14:m>
                  <m:oMath xmlns:m="http://schemas.openxmlformats.org/officeDocument/2006/math">
                    <m:r>
                      <a:rPr lang="en-US" altLang="ko-KR" sz="16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𝛁</m:t>
                    </m:r>
                    <m:r>
                      <a:rPr lang="en-US" altLang="ko-KR" sz="16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r>
                      <a:rPr lang="en-US" altLang="ko-KR" sz="16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&amp; </m:t>
                    </m:r>
                    <m:r>
                      <a:rPr lang="en-US" altLang="ko-KR" sz="16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𝐎</m:t>
                    </m:r>
                  </m:oMath>
                </a14:m>
                <a:r>
                  <a:rPr lang="en-US" altLang="ko-KR" sz="1600" b="1" i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results.</a:t>
                </a:r>
              </a:p>
            </p:txBody>
          </p:sp>
        </mc:Choice>
        <mc:Fallback xmlns="">
          <p:sp>
            <p:nvSpPr>
              <p:cNvPr id="20" name="Google Shape;100;p25">
                <a:extLst>
                  <a:ext uri="{FF2B5EF4-FFF2-40B4-BE49-F238E27FC236}">
                    <a16:creationId xmlns:a16="http://schemas.microsoft.com/office/drawing/2014/main" id="{C4AAC342-14B6-6BAD-C094-AA27D4D51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187" y="3827885"/>
                <a:ext cx="2655056" cy="467790"/>
              </a:xfrm>
              <a:prstGeom prst="rect">
                <a:avLst/>
              </a:prstGeom>
              <a:blipFill>
                <a:blip r:embed="rId9"/>
                <a:stretch>
                  <a:fillRect l="-952" b="-26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Google Shape;100;p25">
            <a:extLst>
              <a:ext uri="{FF2B5EF4-FFF2-40B4-BE49-F238E27FC236}">
                <a16:creationId xmlns:a16="http://schemas.microsoft.com/office/drawing/2014/main" id="{40B01142-9AD4-E44A-D311-F2B700F4C998}"/>
              </a:ext>
            </a:extLst>
          </p:cNvPr>
          <p:cNvSpPr txBox="1"/>
          <p:nvPr/>
        </p:nvSpPr>
        <p:spPr>
          <a:xfrm>
            <a:off x="146160" y="498844"/>
            <a:ext cx="6065069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[IACGBOM Brief Review] : </a:t>
            </a:r>
            <a:r>
              <a:rPr lang="en-US" altLang="ko-KR" b="1" i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Only focused for implementation!</a:t>
            </a:r>
          </a:p>
        </p:txBody>
      </p:sp>
    </p:spTree>
    <p:extLst>
      <p:ext uri="{BB962C8B-B14F-4D97-AF65-F5344CB8AC3E}">
        <p14:creationId xmlns:p14="http://schemas.microsoft.com/office/powerpoint/2010/main" val="495726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641F359E-7C8C-0CB4-C3F3-DF6D8F52A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4B878C8-8448-22DD-0335-EDF2BAB6886F}"/>
              </a:ext>
            </a:extLst>
          </p:cNvPr>
          <p:cNvSpPr/>
          <p:nvPr/>
        </p:nvSpPr>
        <p:spPr>
          <a:xfrm>
            <a:off x="129639" y="86742"/>
            <a:ext cx="8884721" cy="42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sx="99000" sy="99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1D1404-B527-56B5-3801-B8E8520DC3FB}"/>
              </a:ext>
            </a:extLst>
          </p:cNvPr>
          <p:cNvSpPr txBox="1"/>
          <p:nvPr/>
        </p:nvSpPr>
        <p:spPr>
          <a:xfrm>
            <a:off x="4475430" y="16929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자율 지능 시스템 연구실 </a:t>
            </a:r>
            <a:endParaRPr lang="ko-KR" altLang="en-US" sz="1050" dirty="0">
              <a:solidFill>
                <a:srgbClr val="19264B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425F88F-FB7A-DB69-6ABF-79CE9D9406D3}"/>
              </a:ext>
            </a:extLst>
          </p:cNvPr>
          <p:cNvGrpSpPr/>
          <p:nvPr/>
        </p:nvGrpSpPr>
        <p:grpSpPr>
          <a:xfrm>
            <a:off x="143033" y="30805"/>
            <a:ext cx="3247867" cy="540069"/>
            <a:chOff x="143033" y="30805"/>
            <a:chExt cx="3247867" cy="540069"/>
          </a:xfrm>
        </p:grpSpPr>
        <p:cxnSp>
          <p:nvCxnSpPr>
            <p:cNvPr id="14" name="Google Shape;226;p33">
              <a:extLst>
                <a:ext uri="{FF2B5EF4-FFF2-40B4-BE49-F238E27FC236}">
                  <a16:creationId xmlns:a16="http://schemas.microsoft.com/office/drawing/2014/main" id="{ABB47461-0C05-9AB5-C675-5E74BE08F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97" y="469131"/>
              <a:ext cx="3201403" cy="0"/>
            </a:xfrm>
            <a:prstGeom prst="straightConnector1">
              <a:avLst/>
            </a:prstGeom>
            <a:noFill/>
            <a:ln w="12700" cap="flat" cmpd="sng">
              <a:solidFill>
                <a:srgbClr val="1926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ECFF67E-F27A-862C-637C-EF820435DABB}"/>
                </a:ext>
              </a:extLst>
            </p:cNvPr>
            <p:cNvGrpSpPr/>
            <p:nvPr/>
          </p:nvGrpSpPr>
          <p:grpSpPr>
            <a:xfrm>
              <a:off x="143033" y="30805"/>
              <a:ext cx="424132" cy="538579"/>
              <a:chOff x="143033" y="30805"/>
              <a:chExt cx="424132" cy="538579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79DF481F-9804-4975-151F-882F0CA79017}"/>
                  </a:ext>
                </a:extLst>
              </p:cNvPr>
              <p:cNvSpPr/>
              <p:nvPr/>
            </p:nvSpPr>
            <p:spPr>
              <a:xfrm>
                <a:off x="189497" y="128016"/>
                <a:ext cx="331204" cy="344159"/>
              </a:xfrm>
              <a:prstGeom prst="rect">
                <a:avLst/>
              </a:prstGeom>
              <a:solidFill>
                <a:srgbClr val="1926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Google Shape;100;p25">
                <a:extLst>
                  <a:ext uri="{FF2B5EF4-FFF2-40B4-BE49-F238E27FC236}">
                    <a16:creationId xmlns:a16="http://schemas.microsoft.com/office/drawing/2014/main" id="{95BD4171-FB37-DC58-32CB-E2A201E3836B}"/>
                  </a:ext>
                </a:extLst>
              </p:cNvPr>
              <p:cNvSpPr txBox="1"/>
              <p:nvPr/>
            </p:nvSpPr>
            <p:spPr>
              <a:xfrm>
                <a:off x="143033" y="30805"/>
                <a:ext cx="424132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en-US" altLang="ko-KR" sz="2000" b="1" i="0" u="none" strike="noStrike" cap="none" dirty="0">
                    <a:solidFill>
                      <a:schemeClr val="bg1"/>
                    </a:solidFill>
                    <a:latin typeface="넥슨Lv1고딕 Low OTF Bold" panose="00000800000000000000" pitchFamily="50" charset="-127"/>
                    <a:ea typeface="넥슨Lv1고딕 Low OTF Bold" panose="00000800000000000000" pitchFamily="50" charset="-127"/>
                    <a:sym typeface="Arial"/>
                  </a:rPr>
                  <a:t>3</a:t>
                </a:r>
              </a:p>
            </p:txBody>
          </p:sp>
        </p:grpSp>
        <p:sp>
          <p:nvSpPr>
            <p:cNvPr id="100" name="Google Shape;100;p25">
              <a:extLst>
                <a:ext uri="{FF2B5EF4-FFF2-40B4-BE49-F238E27FC236}">
                  <a16:creationId xmlns:a16="http://schemas.microsoft.com/office/drawing/2014/main" id="{B6CF900C-EA34-BDEF-0C3A-25E80FABFEBE}"/>
                </a:ext>
              </a:extLst>
            </p:cNvPr>
            <p:cNvSpPr txBox="1"/>
            <p:nvPr/>
          </p:nvSpPr>
          <p:spPr>
            <a:xfrm>
              <a:off x="501651" y="67690"/>
              <a:ext cx="2889249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ko-KR" altLang="en-US" sz="1800" b="1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연구내용</a:t>
              </a:r>
              <a:endParaRPr lang="en-US" altLang="ko-KR" sz="18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endParaRPr>
            </a:p>
          </p:txBody>
        </p:sp>
      </p:grpSp>
      <p:sp>
        <p:nvSpPr>
          <p:cNvPr id="35" name="슬라이드 번호 개체 틀 34">
            <a:extLst>
              <a:ext uri="{FF2B5EF4-FFF2-40B4-BE49-F238E27FC236}">
                <a16:creationId xmlns:a16="http://schemas.microsoft.com/office/drawing/2014/main" id="{F3D835D0-CD8C-4642-0C11-EAE5CEEBA3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19</a:t>
            </a:fld>
            <a:endParaRPr lang="ko" altLang="en-US"/>
          </a:p>
        </p:txBody>
      </p:sp>
      <p:sp>
        <p:nvSpPr>
          <p:cNvPr id="6" name="Google Shape;100;p25">
            <a:extLst>
              <a:ext uri="{FF2B5EF4-FFF2-40B4-BE49-F238E27FC236}">
                <a16:creationId xmlns:a16="http://schemas.microsoft.com/office/drawing/2014/main" id="{9C2CCBB5-0D33-E682-8D81-28BEFACC1657}"/>
              </a:ext>
            </a:extLst>
          </p:cNvPr>
          <p:cNvSpPr txBox="1"/>
          <p:nvPr/>
        </p:nvSpPr>
        <p:spPr>
          <a:xfrm>
            <a:off x="189497" y="744754"/>
            <a:ext cx="185097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&lt;Results Comparison&gt;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100;p25">
                <a:extLst>
                  <a:ext uri="{FF2B5EF4-FFF2-40B4-BE49-F238E27FC236}">
                    <a16:creationId xmlns:a16="http://schemas.microsoft.com/office/drawing/2014/main" id="{EA8CB054-4D68-5E29-FAF8-4C5C5724D177}"/>
                  </a:ext>
                </a:extLst>
              </p:cNvPr>
              <p:cNvSpPr txBox="1"/>
              <p:nvPr/>
            </p:nvSpPr>
            <p:spPr>
              <a:xfrm>
                <a:off x="105944" y="3545006"/>
                <a:ext cx="3146369" cy="3704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>
                  <a:lnSpc>
                    <a:spcPct val="115000"/>
                  </a:lnSpc>
                  <a:buSzPts val="2500"/>
                </a:pPr>
                <a:r>
                  <a: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Fig. [IACGBOM]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5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05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𝜸</m:t>
                        </m:r>
                      </m:e>
                      <m:sub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𝑴</m:t>
                        </m:r>
                      </m:sub>
                    </m:sSub>
                    <m:r>
                      <a:rPr lang="en-US" altLang="ko-KR" sz="105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 </m:t>
                    </m:r>
                    <m:r>
                      <a:rPr lang="en-US" altLang="ko-KR" sz="105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&amp; </m:t>
                    </m:r>
                    <m:sSub>
                      <m:sSubPr>
                        <m:ctrlP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𝑴</m:t>
                        </m:r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SupPr>
                      <m:e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𝑴</m:t>
                        </m:r>
                      </m:sub>
                      <m:sup>
                        <m:r>
                          <a:rPr lang="en-US" altLang="ko-KR" sz="105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𝐦𝐚𝐱</m:t>
                        </m:r>
                      </m:sup>
                    </m:sSubSup>
                    <m:r>
                      <a:rPr lang="en-US" altLang="ko-KR" sz="105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=</m:t>
                    </m:r>
                    <m:r>
                      <a:rPr lang="en-US" altLang="ko-KR" sz="105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𝟒𝟓</m:t>
                    </m:r>
                    <m:r>
                      <a:rPr lang="en-US" altLang="ko-KR" sz="105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°</m:t>
                    </m:r>
                  </m:oMath>
                </a14:m>
                <a:endParaRPr lang="en-US" altLang="ko-KR" sz="105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6" name="Google Shape;100;p25">
                <a:extLst>
                  <a:ext uri="{FF2B5EF4-FFF2-40B4-BE49-F238E27FC236}">
                    <a16:creationId xmlns:a16="http://schemas.microsoft.com/office/drawing/2014/main" id="{EA8CB054-4D68-5E29-FAF8-4C5C5724D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44" y="3545006"/>
                <a:ext cx="3146369" cy="3704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100;p25">
                <a:extLst>
                  <a:ext uri="{FF2B5EF4-FFF2-40B4-BE49-F238E27FC236}">
                    <a16:creationId xmlns:a16="http://schemas.microsoft.com/office/drawing/2014/main" id="{A9CCCDBC-B34E-D87F-E5AE-02A6D7173101}"/>
                  </a:ext>
                </a:extLst>
              </p:cNvPr>
              <p:cNvSpPr txBox="1"/>
              <p:nvPr/>
            </p:nvSpPr>
            <p:spPr>
              <a:xfrm>
                <a:off x="3456530" y="3521887"/>
                <a:ext cx="2421974" cy="3704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Fig.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5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05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𝜸</m:t>
                        </m:r>
                      </m:e>
                      <m:sub>
                        <m:r>
                          <a:rPr lang="en-US" altLang="ko-KR" sz="105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𝑴</m:t>
                        </m:r>
                      </m:sub>
                    </m:sSub>
                    <m:r>
                      <a:rPr lang="en-US" altLang="ko-KR" sz="105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, </m:t>
                    </m:r>
                    <m:sSub>
                      <m:sSubPr>
                        <m:ctrlPr>
                          <a:rPr lang="en-US" altLang="ko-KR" sz="105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05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sz="105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𝑴</m:t>
                        </m:r>
                        <m:r>
                          <a:rPr lang="en-US" altLang="ko-KR" sz="105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 </m:t>
                        </m:r>
                      </m:sub>
                    </m:sSub>
                    <m:r>
                      <a:rPr lang="en-US" altLang="ko-KR" sz="105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&amp; </m:t>
                    </m:r>
                    <m:r>
                      <a:rPr lang="en-US" altLang="ko-KR" sz="105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𝝀</m:t>
                    </m:r>
                    <m:r>
                      <a:rPr lang="en-US" altLang="ko-KR" sz="105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with </a:t>
                </a:r>
                <a14:m>
                  <m:oMath xmlns:m="http://schemas.openxmlformats.org/officeDocument/2006/math">
                    <m:r>
                      <a:rPr lang="en-US" altLang="ko-KR" sz="105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=</m:t>
                    </m:r>
                    <m:sSub>
                      <m:sSubPr>
                        <m:ctrlP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𝜸</m:t>
                        </m:r>
                      </m:e>
                      <m:sub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𝒅</m:t>
                        </m:r>
                      </m:sub>
                    </m:sSub>
                    <m:r>
                      <a:rPr lang="en-US" altLang="ko-KR" sz="105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=−</m:t>
                    </m:r>
                    <m:r>
                      <a:rPr lang="en-US" altLang="ko-KR" sz="105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𝟔𝟎</m:t>
                    </m:r>
                    <m:r>
                      <a:rPr lang="en-US" altLang="ko-KR" sz="105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°</m:t>
                    </m:r>
                  </m:oMath>
                </a14:m>
                <a:endParaRPr lang="en-US" altLang="ko-KR" sz="105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8" name="Google Shape;100;p25">
                <a:extLst>
                  <a:ext uri="{FF2B5EF4-FFF2-40B4-BE49-F238E27FC236}">
                    <a16:creationId xmlns:a16="http://schemas.microsoft.com/office/drawing/2014/main" id="{A9CCCDBC-B34E-D87F-E5AE-02A6D7173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6530" y="3521887"/>
                <a:ext cx="2421974" cy="3704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C4F39C79-4640-24DF-26D5-30B93015FE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33" y="1257174"/>
            <a:ext cx="2989736" cy="23323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100;p25">
                <a:extLst>
                  <a:ext uri="{FF2B5EF4-FFF2-40B4-BE49-F238E27FC236}">
                    <a16:creationId xmlns:a16="http://schemas.microsoft.com/office/drawing/2014/main" id="{322D0BF4-3781-47FD-D6CD-1B4E59A122D5}"/>
                  </a:ext>
                </a:extLst>
              </p:cNvPr>
              <p:cNvSpPr txBox="1"/>
              <p:nvPr/>
            </p:nvSpPr>
            <p:spPr>
              <a:xfrm>
                <a:off x="6319265" y="3521887"/>
                <a:ext cx="2421974" cy="3704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Fig.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5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05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𝜸</m:t>
                        </m:r>
                      </m:e>
                      <m:sub>
                        <m:r>
                          <a:rPr lang="en-US" altLang="ko-KR" sz="105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𝑴</m:t>
                        </m:r>
                      </m:sub>
                    </m:sSub>
                    <m:r>
                      <a:rPr lang="en-US" altLang="ko-KR" sz="105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, </m:t>
                    </m:r>
                    <m:sSub>
                      <m:sSubPr>
                        <m:ctrlPr>
                          <a:rPr lang="en-US" altLang="ko-KR" sz="105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05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sz="105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𝑴</m:t>
                        </m:r>
                        <m:r>
                          <a:rPr lang="en-US" altLang="ko-KR" sz="105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 </m:t>
                        </m:r>
                      </m:sub>
                    </m:sSub>
                    <m:r>
                      <a:rPr lang="en-US" altLang="ko-KR" sz="105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&amp; </m:t>
                    </m:r>
                    <m:r>
                      <a:rPr lang="en-US" altLang="ko-KR" sz="105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𝝀</m:t>
                    </m:r>
                    <m:r>
                      <a:rPr lang="en-US" altLang="ko-KR" sz="105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with </a:t>
                </a:r>
                <a14:m>
                  <m:oMath xmlns:m="http://schemas.openxmlformats.org/officeDocument/2006/math">
                    <m:r>
                      <a:rPr lang="en-US" altLang="ko-KR" sz="105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=</m:t>
                    </m:r>
                    <m:sSub>
                      <m:sSubPr>
                        <m:ctrlP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𝜸</m:t>
                        </m:r>
                      </m:e>
                      <m:sub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𝒅</m:t>
                        </m:r>
                      </m:sub>
                    </m:sSub>
                    <m:r>
                      <a:rPr lang="en-US" altLang="ko-KR" sz="105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=−</m:t>
                    </m:r>
                    <m:r>
                      <a:rPr lang="en-US" altLang="ko-KR" sz="105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𝟏𝟐𝟎</m:t>
                    </m:r>
                    <m:r>
                      <a:rPr lang="en-US" altLang="ko-KR" sz="105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°</m:t>
                    </m:r>
                  </m:oMath>
                </a14:m>
                <a:endParaRPr lang="en-US" altLang="ko-KR" sz="105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7" name="Google Shape;100;p25">
                <a:extLst>
                  <a:ext uri="{FF2B5EF4-FFF2-40B4-BE49-F238E27FC236}">
                    <a16:creationId xmlns:a16="http://schemas.microsoft.com/office/drawing/2014/main" id="{322D0BF4-3781-47FD-D6CD-1B4E59A12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265" y="3521887"/>
                <a:ext cx="2421974" cy="3704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그림 19">
            <a:extLst>
              <a:ext uri="{FF2B5EF4-FFF2-40B4-BE49-F238E27FC236}">
                <a16:creationId xmlns:a16="http://schemas.microsoft.com/office/drawing/2014/main" id="{E5ED31B9-8F40-3133-0EA1-DF552D1C26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2769" y="1250446"/>
            <a:ext cx="2778061" cy="22714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C01F58E-098C-3B8E-D8D8-0F948201A0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3178" y="1250446"/>
            <a:ext cx="2783630" cy="2271442"/>
          </a:xfrm>
          <a:prstGeom prst="rect">
            <a:avLst/>
          </a:prstGeom>
        </p:spPr>
      </p:pic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FD4A92C5-B547-2A57-99E2-A908F9CEBBFB}"/>
              </a:ext>
            </a:extLst>
          </p:cNvPr>
          <p:cNvCxnSpPr>
            <a:cxnSpLocks/>
          </p:cNvCxnSpPr>
          <p:nvPr/>
        </p:nvCxnSpPr>
        <p:spPr>
          <a:xfrm>
            <a:off x="3252313" y="3042023"/>
            <a:ext cx="2201145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DA14C67-0AFB-FEA2-6E51-9B097668171C}"/>
              </a:ext>
            </a:extLst>
          </p:cNvPr>
          <p:cNvCxnSpPr>
            <a:cxnSpLocks/>
          </p:cNvCxnSpPr>
          <p:nvPr/>
        </p:nvCxnSpPr>
        <p:spPr>
          <a:xfrm>
            <a:off x="3132769" y="1559858"/>
            <a:ext cx="811702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100;p25">
                <a:extLst>
                  <a:ext uri="{FF2B5EF4-FFF2-40B4-BE49-F238E27FC236}">
                    <a16:creationId xmlns:a16="http://schemas.microsoft.com/office/drawing/2014/main" id="{C19A80D1-3F4C-B615-36CD-A8742A5D4932}"/>
                  </a:ext>
                </a:extLst>
              </p:cNvPr>
              <p:cNvSpPr txBox="1"/>
              <p:nvPr/>
            </p:nvSpPr>
            <p:spPr>
              <a:xfrm>
                <a:off x="5516623" y="1908239"/>
                <a:ext cx="516820" cy="3704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𝟎</m:t>
                      </m:r>
                      <m:r>
                        <a:rPr lang="en-US" altLang="ko-KR" sz="105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°</m:t>
                      </m:r>
                    </m:oMath>
                  </m:oMathPara>
                </a14:m>
                <a:endParaRPr lang="en-US" altLang="ko-KR" sz="105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28" name="Google Shape;100;p25">
                <a:extLst>
                  <a:ext uri="{FF2B5EF4-FFF2-40B4-BE49-F238E27FC236}">
                    <a16:creationId xmlns:a16="http://schemas.microsoft.com/office/drawing/2014/main" id="{C19A80D1-3F4C-B615-36CD-A8742A5D4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623" y="1908239"/>
                <a:ext cx="516820" cy="3704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Google Shape;100;p25">
                <a:extLst>
                  <a:ext uri="{FF2B5EF4-FFF2-40B4-BE49-F238E27FC236}">
                    <a16:creationId xmlns:a16="http://schemas.microsoft.com/office/drawing/2014/main" id="{DF380423-1F24-DB81-FD47-CFC8EE75A5A2}"/>
                  </a:ext>
                </a:extLst>
              </p:cNvPr>
              <p:cNvSpPr txBox="1"/>
              <p:nvPr/>
            </p:nvSpPr>
            <p:spPr>
              <a:xfrm>
                <a:off x="2959033" y="1268451"/>
                <a:ext cx="516820" cy="3704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+</m:t>
                      </m:r>
                      <m:r>
                        <a:rPr lang="en-US" altLang="ko-KR" sz="105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𝟒𝟓</m:t>
                      </m:r>
                      <m:r>
                        <a:rPr lang="en-US" altLang="ko-KR" sz="105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°</m:t>
                      </m:r>
                    </m:oMath>
                  </m:oMathPara>
                </a14:m>
                <a:endParaRPr lang="en-US" altLang="ko-KR" sz="105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29" name="Google Shape;100;p25">
                <a:extLst>
                  <a:ext uri="{FF2B5EF4-FFF2-40B4-BE49-F238E27FC236}">
                    <a16:creationId xmlns:a16="http://schemas.microsoft.com/office/drawing/2014/main" id="{DF380423-1F24-DB81-FD47-CFC8EE75A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033" y="1268451"/>
                <a:ext cx="516820" cy="3704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F5F384C-C40A-2F68-253D-2A96F351877A}"/>
              </a:ext>
            </a:extLst>
          </p:cNvPr>
          <p:cNvCxnSpPr>
            <a:cxnSpLocks/>
          </p:cNvCxnSpPr>
          <p:nvPr/>
        </p:nvCxnSpPr>
        <p:spPr>
          <a:xfrm>
            <a:off x="5939244" y="1657145"/>
            <a:ext cx="811702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Google Shape;100;p25">
                <a:extLst>
                  <a:ext uri="{FF2B5EF4-FFF2-40B4-BE49-F238E27FC236}">
                    <a16:creationId xmlns:a16="http://schemas.microsoft.com/office/drawing/2014/main" id="{25BDAC27-333E-36A4-6F2D-ED7B065A9BF8}"/>
                  </a:ext>
                </a:extLst>
              </p:cNvPr>
              <p:cNvSpPr txBox="1"/>
              <p:nvPr/>
            </p:nvSpPr>
            <p:spPr>
              <a:xfrm>
                <a:off x="5775033" y="1371481"/>
                <a:ext cx="516820" cy="3704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+</m:t>
                      </m:r>
                      <m:r>
                        <a:rPr lang="en-US" altLang="ko-KR" sz="105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𝟒𝟓</m:t>
                      </m:r>
                      <m:r>
                        <a:rPr lang="en-US" altLang="ko-KR" sz="105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°</m:t>
                      </m:r>
                    </m:oMath>
                  </m:oMathPara>
                </a14:m>
                <a:endParaRPr lang="en-US" altLang="ko-KR" sz="105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1" name="Google Shape;100;p25">
                <a:extLst>
                  <a:ext uri="{FF2B5EF4-FFF2-40B4-BE49-F238E27FC236}">
                    <a16:creationId xmlns:a16="http://schemas.microsoft.com/office/drawing/2014/main" id="{25BDAC27-333E-36A4-6F2D-ED7B065A9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033" y="1371481"/>
                <a:ext cx="516820" cy="37045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Google Shape;100;p25">
                <a:extLst>
                  <a:ext uri="{FF2B5EF4-FFF2-40B4-BE49-F238E27FC236}">
                    <a16:creationId xmlns:a16="http://schemas.microsoft.com/office/drawing/2014/main" id="{60DF3B63-1B1D-EB63-6C80-4310CD33A0C9}"/>
                  </a:ext>
                </a:extLst>
              </p:cNvPr>
              <p:cNvSpPr txBox="1"/>
              <p:nvPr/>
            </p:nvSpPr>
            <p:spPr>
              <a:xfrm>
                <a:off x="2993903" y="2772015"/>
                <a:ext cx="516820" cy="3704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−</m:t>
                      </m:r>
                      <m:r>
                        <a:rPr lang="en-US" altLang="ko-KR" sz="105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𝟔𝟎</m:t>
                      </m:r>
                      <m:r>
                        <a:rPr lang="en-US" altLang="ko-KR" sz="105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°</m:t>
                      </m:r>
                    </m:oMath>
                  </m:oMathPara>
                </a14:m>
                <a:endParaRPr lang="en-US" altLang="ko-KR" sz="105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2" name="Google Shape;100;p25">
                <a:extLst>
                  <a:ext uri="{FF2B5EF4-FFF2-40B4-BE49-F238E27FC236}">
                    <a16:creationId xmlns:a16="http://schemas.microsoft.com/office/drawing/2014/main" id="{60DF3B63-1B1D-EB63-6C80-4310CD33A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903" y="2772015"/>
                <a:ext cx="516820" cy="37045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E4309BEF-8BA7-525D-27D6-915D5503D3CC}"/>
              </a:ext>
            </a:extLst>
          </p:cNvPr>
          <p:cNvCxnSpPr>
            <a:cxnSpLocks/>
          </p:cNvCxnSpPr>
          <p:nvPr/>
        </p:nvCxnSpPr>
        <p:spPr>
          <a:xfrm>
            <a:off x="5329107" y="2189406"/>
            <a:ext cx="549397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F7176898-1024-8287-8A18-43EFB69C6D9A}"/>
              </a:ext>
            </a:extLst>
          </p:cNvPr>
          <p:cNvCxnSpPr>
            <a:cxnSpLocks/>
          </p:cNvCxnSpPr>
          <p:nvPr/>
        </p:nvCxnSpPr>
        <p:spPr>
          <a:xfrm>
            <a:off x="5963178" y="3289159"/>
            <a:ext cx="2477159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Google Shape;100;p25">
                <a:extLst>
                  <a:ext uri="{FF2B5EF4-FFF2-40B4-BE49-F238E27FC236}">
                    <a16:creationId xmlns:a16="http://schemas.microsoft.com/office/drawing/2014/main" id="{0D560E6D-1C27-2040-FEC6-91E46F71255A}"/>
                  </a:ext>
                </a:extLst>
              </p:cNvPr>
              <p:cNvSpPr txBox="1"/>
              <p:nvPr/>
            </p:nvSpPr>
            <p:spPr>
              <a:xfrm>
                <a:off x="5775033" y="3008599"/>
                <a:ext cx="516820" cy="3704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−</m:t>
                      </m:r>
                      <m:r>
                        <a:rPr lang="en-US" altLang="ko-KR" sz="105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𝟏𝟐𝟎</m:t>
                      </m:r>
                      <m:r>
                        <a:rPr lang="en-US" altLang="ko-KR" sz="105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°</m:t>
                      </m:r>
                    </m:oMath>
                  </m:oMathPara>
                </a14:m>
                <a:endParaRPr lang="en-US" altLang="ko-KR" sz="105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9" name="Google Shape;100;p25">
                <a:extLst>
                  <a:ext uri="{FF2B5EF4-FFF2-40B4-BE49-F238E27FC236}">
                    <a16:creationId xmlns:a16="http://schemas.microsoft.com/office/drawing/2014/main" id="{0D560E6D-1C27-2040-FEC6-91E46F712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033" y="3008599"/>
                <a:ext cx="516820" cy="370456"/>
              </a:xfrm>
              <a:prstGeom prst="rect">
                <a:avLst/>
              </a:prstGeom>
              <a:blipFill>
                <a:blip r:embed="rId13"/>
                <a:stretch>
                  <a:fillRect r="-23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Google Shape;100;p25">
                <a:extLst>
                  <a:ext uri="{FF2B5EF4-FFF2-40B4-BE49-F238E27FC236}">
                    <a16:creationId xmlns:a16="http://schemas.microsoft.com/office/drawing/2014/main" id="{10141E36-AB92-B7D9-C2A3-BF47525F52D8}"/>
                  </a:ext>
                </a:extLst>
              </p:cNvPr>
              <p:cNvSpPr txBox="1"/>
              <p:nvPr/>
            </p:nvSpPr>
            <p:spPr>
              <a:xfrm>
                <a:off x="8440337" y="1818950"/>
                <a:ext cx="516820" cy="3704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𝟎</m:t>
                      </m:r>
                      <m:r>
                        <a:rPr lang="en-US" altLang="ko-KR" sz="105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°</m:t>
                      </m:r>
                    </m:oMath>
                  </m:oMathPara>
                </a14:m>
                <a:endParaRPr lang="en-US" altLang="ko-KR" sz="105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40" name="Google Shape;100;p25">
                <a:extLst>
                  <a:ext uri="{FF2B5EF4-FFF2-40B4-BE49-F238E27FC236}">
                    <a16:creationId xmlns:a16="http://schemas.microsoft.com/office/drawing/2014/main" id="{10141E36-AB92-B7D9-C2A3-BF47525F5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337" y="1818950"/>
                <a:ext cx="516820" cy="37045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A83031DA-C25F-8410-7087-E856FAE75FE0}"/>
              </a:ext>
            </a:extLst>
          </p:cNvPr>
          <p:cNvCxnSpPr>
            <a:cxnSpLocks/>
          </p:cNvCxnSpPr>
          <p:nvPr/>
        </p:nvCxnSpPr>
        <p:spPr>
          <a:xfrm>
            <a:off x="8252821" y="2100117"/>
            <a:ext cx="549397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100;p25">
                <a:extLst>
                  <a:ext uri="{FF2B5EF4-FFF2-40B4-BE49-F238E27FC236}">
                    <a16:creationId xmlns:a16="http://schemas.microsoft.com/office/drawing/2014/main" id="{14C61D6C-9016-55DA-C7EB-4CD77C5894B2}"/>
                  </a:ext>
                </a:extLst>
              </p:cNvPr>
              <p:cNvSpPr txBox="1"/>
              <p:nvPr/>
            </p:nvSpPr>
            <p:spPr>
              <a:xfrm>
                <a:off x="462670" y="3790916"/>
                <a:ext cx="2655056" cy="4677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600" b="1" i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Look into the </a:t>
                </a:r>
                <a14:m>
                  <m:oMath xmlns:m="http://schemas.openxmlformats.org/officeDocument/2006/math">
                    <m:r>
                      <a:rPr lang="en-US" altLang="ko-KR" sz="16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𝛁</m:t>
                    </m:r>
                    <m:r>
                      <a:rPr lang="en-US" altLang="ko-KR" sz="16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r>
                      <a:rPr lang="en-US" altLang="ko-KR" sz="16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&amp; </m:t>
                    </m:r>
                    <m:r>
                      <a:rPr lang="en-US" altLang="ko-KR" sz="16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𝐎</m:t>
                    </m:r>
                  </m:oMath>
                </a14:m>
                <a:r>
                  <a:rPr lang="en-US" altLang="ko-KR" sz="1600" b="1" i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results.</a:t>
                </a:r>
              </a:p>
            </p:txBody>
          </p:sp>
        </mc:Choice>
        <mc:Fallback xmlns="">
          <p:sp>
            <p:nvSpPr>
              <p:cNvPr id="42" name="Google Shape;100;p25">
                <a:extLst>
                  <a:ext uri="{FF2B5EF4-FFF2-40B4-BE49-F238E27FC236}">
                    <a16:creationId xmlns:a16="http://schemas.microsoft.com/office/drawing/2014/main" id="{14C61D6C-9016-55DA-C7EB-4CD77C589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70" y="3790916"/>
                <a:ext cx="2655056" cy="467790"/>
              </a:xfrm>
              <a:prstGeom prst="rect">
                <a:avLst/>
              </a:prstGeom>
              <a:blipFill>
                <a:blip r:embed="rId15"/>
                <a:stretch>
                  <a:fillRect l="-952" b="-26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oogle Shape;100;p25">
            <a:extLst>
              <a:ext uri="{FF2B5EF4-FFF2-40B4-BE49-F238E27FC236}">
                <a16:creationId xmlns:a16="http://schemas.microsoft.com/office/drawing/2014/main" id="{63DD1E2F-B088-A1F9-371B-ACC0784B28E1}"/>
              </a:ext>
            </a:extLst>
          </p:cNvPr>
          <p:cNvSpPr txBox="1"/>
          <p:nvPr/>
        </p:nvSpPr>
        <p:spPr>
          <a:xfrm>
            <a:off x="146160" y="498844"/>
            <a:ext cx="6065069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[IACGBOM Brief Review] : </a:t>
            </a:r>
            <a:r>
              <a:rPr lang="en-US" altLang="ko-KR" b="1" i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Only focused for implementation!</a:t>
            </a:r>
          </a:p>
        </p:txBody>
      </p:sp>
    </p:spTree>
    <p:extLst>
      <p:ext uri="{BB962C8B-B14F-4D97-AF65-F5344CB8AC3E}">
        <p14:creationId xmlns:p14="http://schemas.microsoft.com/office/powerpoint/2010/main" val="1559608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CF74310-6E02-B0F6-93A5-F99B48C6C945}"/>
              </a:ext>
            </a:extLst>
          </p:cNvPr>
          <p:cNvSpPr/>
          <p:nvPr/>
        </p:nvSpPr>
        <p:spPr>
          <a:xfrm>
            <a:off x="129639" y="86742"/>
            <a:ext cx="8884721" cy="42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sx="99000" sy="99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9068CC-F7A1-120C-BBE7-3605D8512F39}"/>
              </a:ext>
            </a:extLst>
          </p:cNvPr>
          <p:cNvSpPr txBox="1"/>
          <p:nvPr/>
        </p:nvSpPr>
        <p:spPr>
          <a:xfrm>
            <a:off x="4475430" y="16929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자율 지능 시스템 연구실 </a:t>
            </a:r>
            <a:endParaRPr lang="ko-KR" altLang="en-US" sz="1050" dirty="0">
              <a:solidFill>
                <a:srgbClr val="19264B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3642C4-AF9E-1530-57C1-3A011D85781F}"/>
              </a:ext>
            </a:extLst>
          </p:cNvPr>
          <p:cNvGrpSpPr/>
          <p:nvPr/>
        </p:nvGrpSpPr>
        <p:grpSpPr>
          <a:xfrm>
            <a:off x="143033" y="30805"/>
            <a:ext cx="3247867" cy="540069"/>
            <a:chOff x="143033" y="30805"/>
            <a:chExt cx="3247867" cy="540069"/>
          </a:xfrm>
        </p:grpSpPr>
        <p:cxnSp>
          <p:nvCxnSpPr>
            <p:cNvPr id="14" name="Google Shape;226;p33">
              <a:extLst>
                <a:ext uri="{FF2B5EF4-FFF2-40B4-BE49-F238E27FC236}">
                  <a16:creationId xmlns:a16="http://schemas.microsoft.com/office/drawing/2014/main" id="{D73E3371-7FC5-753A-8053-8AE6F8F776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97" y="469131"/>
              <a:ext cx="3201403" cy="0"/>
            </a:xfrm>
            <a:prstGeom prst="straightConnector1">
              <a:avLst/>
            </a:prstGeom>
            <a:noFill/>
            <a:ln w="12700" cap="flat" cmpd="sng">
              <a:solidFill>
                <a:srgbClr val="1926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D2D7726-52B8-5877-DF70-521DDDED412A}"/>
                </a:ext>
              </a:extLst>
            </p:cNvPr>
            <p:cNvGrpSpPr/>
            <p:nvPr/>
          </p:nvGrpSpPr>
          <p:grpSpPr>
            <a:xfrm>
              <a:off x="143033" y="30805"/>
              <a:ext cx="424132" cy="538579"/>
              <a:chOff x="143033" y="30805"/>
              <a:chExt cx="424132" cy="538579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91F47729-AA8A-391C-6868-688D19C4B190}"/>
                  </a:ext>
                </a:extLst>
              </p:cNvPr>
              <p:cNvSpPr/>
              <p:nvPr/>
            </p:nvSpPr>
            <p:spPr>
              <a:xfrm>
                <a:off x="189497" y="128016"/>
                <a:ext cx="331204" cy="344159"/>
              </a:xfrm>
              <a:prstGeom prst="rect">
                <a:avLst/>
              </a:prstGeom>
              <a:solidFill>
                <a:srgbClr val="1926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Google Shape;100;p25">
                <a:extLst>
                  <a:ext uri="{FF2B5EF4-FFF2-40B4-BE49-F238E27FC236}">
                    <a16:creationId xmlns:a16="http://schemas.microsoft.com/office/drawing/2014/main" id="{82D1FE96-32DB-9BC1-0414-272177A06EBC}"/>
                  </a:ext>
                </a:extLst>
              </p:cNvPr>
              <p:cNvSpPr txBox="1"/>
              <p:nvPr/>
            </p:nvSpPr>
            <p:spPr>
              <a:xfrm>
                <a:off x="143033" y="30805"/>
                <a:ext cx="424132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en-US" altLang="ko-KR" sz="2000" b="1" i="0" u="none" strike="noStrike" cap="none" dirty="0">
                    <a:solidFill>
                      <a:schemeClr val="bg1"/>
                    </a:solidFill>
                    <a:latin typeface="넥슨Lv1고딕 Low OTF Bold" panose="00000800000000000000" pitchFamily="50" charset="-127"/>
                    <a:ea typeface="넥슨Lv1고딕 Low OTF Bold" panose="00000800000000000000" pitchFamily="50" charset="-127"/>
                    <a:sym typeface="Arial"/>
                  </a:rPr>
                  <a:t>0</a:t>
                </a:r>
              </a:p>
            </p:txBody>
          </p:sp>
        </p:grpSp>
        <p:sp>
          <p:nvSpPr>
            <p:cNvPr id="100" name="Google Shape;100;p25"/>
            <p:cNvSpPr txBox="1"/>
            <p:nvPr/>
          </p:nvSpPr>
          <p:spPr>
            <a:xfrm>
              <a:off x="501651" y="67690"/>
              <a:ext cx="2889249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altLang="ko-KR" sz="1800" b="1" i="0" u="none" strike="noStrike" cap="none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  <a:sym typeface="Arial"/>
                </a:rPr>
                <a:t>INDEX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9A1E1D6-465F-2B3C-9726-74AD8B13268F}"/>
              </a:ext>
            </a:extLst>
          </p:cNvPr>
          <p:cNvGrpSpPr/>
          <p:nvPr/>
        </p:nvGrpSpPr>
        <p:grpSpPr>
          <a:xfrm>
            <a:off x="3216621" y="1933002"/>
            <a:ext cx="2647256" cy="446221"/>
            <a:chOff x="143033" y="30805"/>
            <a:chExt cx="3415108" cy="575650"/>
          </a:xfrm>
        </p:grpSpPr>
        <p:cxnSp>
          <p:nvCxnSpPr>
            <p:cNvPr id="18" name="Google Shape;226;p33">
              <a:extLst>
                <a:ext uri="{FF2B5EF4-FFF2-40B4-BE49-F238E27FC236}">
                  <a16:creationId xmlns:a16="http://schemas.microsoft.com/office/drawing/2014/main" id="{DEBD8567-3E19-00A5-AA36-37519D6234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97" y="469131"/>
              <a:ext cx="3201403" cy="0"/>
            </a:xfrm>
            <a:prstGeom prst="straightConnector1">
              <a:avLst/>
            </a:prstGeom>
            <a:noFill/>
            <a:ln w="12700" cap="flat" cmpd="sng">
              <a:solidFill>
                <a:srgbClr val="1926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8152679-C593-1D83-DFD8-B14C6FB5DD6D}"/>
                </a:ext>
              </a:extLst>
            </p:cNvPr>
            <p:cNvGrpSpPr/>
            <p:nvPr/>
          </p:nvGrpSpPr>
          <p:grpSpPr>
            <a:xfrm>
              <a:off x="143033" y="30805"/>
              <a:ext cx="424132" cy="557815"/>
              <a:chOff x="143033" y="30805"/>
              <a:chExt cx="424132" cy="557815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10546DE0-C3F1-021A-3D92-A0791D0BEF53}"/>
                  </a:ext>
                </a:extLst>
              </p:cNvPr>
              <p:cNvSpPr/>
              <p:nvPr/>
            </p:nvSpPr>
            <p:spPr>
              <a:xfrm>
                <a:off x="189497" y="128016"/>
                <a:ext cx="331204" cy="344159"/>
              </a:xfrm>
              <a:prstGeom prst="rect">
                <a:avLst/>
              </a:prstGeom>
              <a:solidFill>
                <a:srgbClr val="1926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Google Shape;100;p25">
                <a:extLst>
                  <a:ext uri="{FF2B5EF4-FFF2-40B4-BE49-F238E27FC236}">
                    <a16:creationId xmlns:a16="http://schemas.microsoft.com/office/drawing/2014/main" id="{572F8232-F1E9-6E9A-F334-1F37BB48989B}"/>
                  </a:ext>
                </a:extLst>
              </p:cNvPr>
              <p:cNvSpPr txBox="1"/>
              <p:nvPr/>
            </p:nvSpPr>
            <p:spPr>
              <a:xfrm>
                <a:off x="143033" y="30805"/>
                <a:ext cx="424132" cy="5578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en-US" altLang="ko-KR" b="1" i="0" u="none" strike="noStrike" cap="none" dirty="0">
                    <a:solidFill>
                      <a:schemeClr val="bg1"/>
                    </a:solidFill>
                    <a:latin typeface="넥슨Lv1고딕 Low OTF Bold" panose="00000800000000000000" pitchFamily="50" charset="-127"/>
                    <a:ea typeface="넥슨Lv1고딕 Low OTF Bold" panose="00000800000000000000" pitchFamily="50" charset="-127"/>
                    <a:sym typeface="Arial"/>
                  </a:rPr>
                  <a:t>1</a:t>
                </a:r>
              </a:p>
            </p:txBody>
          </p:sp>
        </p:grpSp>
        <p:sp>
          <p:nvSpPr>
            <p:cNvPr id="20" name="Google Shape;100;p25">
              <a:extLst>
                <a:ext uri="{FF2B5EF4-FFF2-40B4-BE49-F238E27FC236}">
                  <a16:creationId xmlns:a16="http://schemas.microsoft.com/office/drawing/2014/main" id="{D18EAC32-0BF4-DEDA-DC71-218D79DEB463}"/>
                </a:ext>
              </a:extLst>
            </p:cNvPr>
            <p:cNvSpPr txBox="1"/>
            <p:nvPr/>
          </p:nvSpPr>
          <p:spPr>
            <a:xfrm>
              <a:off x="501650" y="48640"/>
              <a:ext cx="3056491" cy="5578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ko-KR" altLang="en-US" b="1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연구목표</a:t>
              </a:r>
              <a:endParaRPr lang="en-US" altLang="ko-KR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3BE4226-5970-D97E-4CD3-12CE3C253701}"/>
              </a:ext>
            </a:extLst>
          </p:cNvPr>
          <p:cNvGrpSpPr/>
          <p:nvPr/>
        </p:nvGrpSpPr>
        <p:grpSpPr>
          <a:xfrm>
            <a:off x="3216621" y="2942117"/>
            <a:ext cx="2517617" cy="446221"/>
            <a:chOff x="143033" y="30805"/>
            <a:chExt cx="3247867" cy="575650"/>
          </a:xfrm>
        </p:grpSpPr>
        <p:cxnSp>
          <p:nvCxnSpPr>
            <p:cNvPr id="32" name="Google Shape;226;p33">
              <a:extLst>
                <a:ext uri="{FF2B5EF4-FFF2-40B4-BE49-F238E27FC236}">
                  <a16:creationId xmlns:a16="http://schemas.microsoft.com/office/drawing/2014/main" id="{DC760C4E-4B7D-3500-7309-5DA7DEF934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97" y="469131"/>
              <a:ext cx="3201403" cy="0"/>
            </a:xfrm>
            <a:prstGeom prst="straightConnector1">
              <a:avLst/>
            </a:prstGeom>
            <a:noFill/>
            <a:ln w="12700" cap="flat" cmpd="sng">
              <a:solidFill>
                <a:srgbClr val="1926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3E76E856-E97E-39A3-0F54-1F9E8C6E0D56}"/>
                </a:ext>
              </a:extLst>
            </p:cNvPr>
            <p:cNvGrpSpPr/>
            <p:nvPr/>
          </p:nvGrpSpPr>
          <p:grpSpPr>
            <a:xfrm>
              <a:off x="143033" y="30805"/>
              <a:ext cx="424132" cy="557815"/>
              <a:chOff x="143033" y="30805"/>
              <a:chExt cx="424132" cy="557815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9B3B4BAE-ABED-4F11-EB4E-23BB582F74A4}"/>
                  </a:ext>
                </a:extLst>
              </p:cNvPr>
              <p:cNvSpPr/>
              <p:nvPr/>
            </p:nvSpPr>
            <p:spPr>
              <a:xfrm>
                <a:off x="189497" y="128016"/>
                <a:ext cx="331204" cy="344159"/>
              </a:xfrm>
              <a:prstGeom prst="rect">
                <a:avLst/>
              </a:prstGeom>
              <a:solidFill>
                <a:srgbClr val="1926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Google Shape;100;p25">
                <a:extLst>
                  <a:ext uri="{FF2B5EF4-FFF2-40B4-BE49-F238E27FC236}">
                    <a16:creationId xmlns:a16="http://schemas.microsoft.com/office/drawing/2014/main" id="{7C934A23-BB3D-7FD5-E1EA-356E7ED6862A}"/>
                  </a:ext>
                </a:extLst>
              </p:cNvPr>
              <p:cNvSpPr txBox="1"/>
              <p:nvPr/>
            </p:nvSpPr>
            <p:spPr>
              <a:xfrm>
                <a:off x="143033" y="30805"/>
                <a:ext cx="424132" cy="5578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en-US" altLang="ko-KR" b="1" i="0" u="none" strike="noStrike" cap="none" dirty="0">
                    <a:solidFill>
                      <a:schemeClr val="bg1"/>
                    </a:solidFill>
                    <a:latin typeface="넥슨Lv1고딕 Low OTF Bold" panose="00000800000000000000" pitchFamily="50" charset="-127"/>
                    <a:ea typeface="넥슨Lv1고딕 Low OTF Bold" panose="00000800000000000000" pitchFamily="50" charset="-127"/>
                    <a:sym typeface="Arial"/>
                  </a:rPr>
                  <a:t>3</a:t>
                </a:r>
              </a:p>
            </p:txBody>
          </p:sp>
        </p:grpSp>
        <p:sp>
          <p:nvSpPr>
            <p:cNvPr id="34" name="Google Shape;100;p25">
              <a:extLst>
                <a:ext uri="{FF2B5EF4-FFF2-40B4-BE49-F238E27FC236}">
                  <a16:creationId xmlns:a16="http://schemas.microsoft.com/office/drawing/2014/main" id="{F87F74C4-F8F4-8A72-C63B-BC2A26ACB78A}"/>
                </a:ext>
              </a:extLst>
            </p:cNvPr>
            <p:cNvSpPr txBox="1"/>
            <p:nvPr/>
          </p:nvSpPr>
          <p:spPr>
            <a:xfrm>
              <a:off x="501651" y="48640"/>
              <a:ext cx="2889249" cy="5578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ko-KR" altLang="en-US" b="1" i="0" u="none" strike="noStrike" cap="none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  <a:sym typeface="Arial"/>
                </a:rPr>
                <a:t>연구내용</a:t>
              </a:r>
              <a:endParaRPr lang="en-US" altLang="ko-KR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57E57BB-3B2F-89C6-AF86-6CAD0D184345}"/>
              </a:ext>
            </a:extLst>
          </p:cNvPr>
          <p:cNvGrpSpPr/>
          <p:nvPr/>
        </p:nvGrpSpPr>
        <p:grpSpPr>
          <a:xfrm>
            <a:off x="3216621" y="1119962"/>
            <a:ext cx="2517617" cy="503184"/>
            <a:chOff x="3216621" y="1119962"/>
            <a:chExt cx="2517617" cy="503184"/>
          </a:xfrm>
        </p:grpSpPr>
        <p:sp>
          <p:nvSpPr>
            <p:cNvPr id="44" name="Google Shape;99;p25">
              <a:extLst>
                <a:ext uri="{FF2B5EF4-FFF2-40B4-BE49-F238E27FC236}">
                  <a16:creationId xmlns:a16="http://schemas.microsoft.com/office/drawing/2014/main" id="{D6E4EA0E-B520-9640-CEFD-BA647611DED1}"/>
                </a:ext>
              </a:extLst>
            </p:cNvPr>
            <p:cNvSpPr/>
            <p:nvPr/>
          </p:nvSpPr>
          <p:spPr>
            <a:xfrm>
              <a:off x="3216621" y="1165765"/>
              <a:ext cx="2517617" cy="370935"/>
            </a:xfrm>
            <a:prstGeom prst="rect">
              <a:avLst/>
            </a:prstGeom>
            <a:solidFill>
              <a:srgbClr val="1926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00;p25">
              <a:extLst>
                <a:ext uri="{FF2B5EF4-FFF2-40B4-BE49-F238E27FC236}">
                  <a16:creationId xmlns:a16="http://schemas.microsoft.com/office/drawing/2014/main" id="{D4414B9A-0CF7-E4FE-333C-6E63AF64CEB1}"/>
                </a:ext>
              </a:extLst>
            </p:cNvPr>
            <p:cNvSpPr txBox="1"/>
            <p:nvPr/>
          </p:nvSpPr>
          <p:spPr>
            <a:xfrm>
              <a:off x="3216621" y="1119962"/>
              <a:ext cx="2517617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altLang="ko-KR" sz="1800" b="1" i="0" u="none" strike="noStrike" cap="none" dirty="0">
                  <a:solidFill>
                    <a:schemeClr val="bg1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  <a:sym typeface="Arial"/>
                </a:rPr>
                <a:t>INDEX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2AF233D-F3E1-E71D-2BBA-1A78B87A044A}"/>
              </a:ext>
            </a:extLst>
          </p:cNvPr>
          <p:cNvGrpSpPr/>
          <p:nvPr/>
        </p:nvGrpSpPr>
        <p:grpSpPr>
          <a:xfrm>
            <a:off x="3216620" y="2440752"/>
            <a:ext cx="2517617" cy="446221"/>
            <a:chOff x="143033" y="30805"/>
            <a:chExt cx="3247867" cy="575650"/>
          </a:xfrm>
        </p:grpSpPr>
        <p:cxnSp>
          <p:nvCxnSpPr>
            <p:cNvPr id="6" name="Google Shape;226;p33">
              <a:extLst>
                <a:ext uri="{FF2B5EF4-FFF2-40B4-BE49-F238E27FC236}">
                  <a16:creationId xmlns:a16="http://schemas.microsoft.com/office/drawing/2014/main" id="{D51348D0-5EF6-B498-E042-CC384A97CE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97" y="469131"/>
              <a:ext cx="3201403" cy="0"/>
            </a:xfrm>
            <a:prstGeom prst="straightConnector1">
              <a:avLst/>
            </a:prstGeom>
            <a:noFill/>
            <a:ln w="12700" cap="flat" cmpd="sng">
              <a:solidFill>
                <a:srgbClr val="1926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3EBD529-1279-90B6-58C6-B4310E9F7A9F}"/>
                </a:ext>
              </a:extLst>
            </p:cNvPr>
            <p:cNvGrpSpPr/>
            <p:nvPr/>
          </p:nvGrpSpPr>
          <p:grpSpPr>
            <a:xfrm>
              <a:off x="143033" y="30805"/>
              <a:ext cx="424132" cy="557815"/>
              <a:chOff x="143033" y="30805"/>
              <a:chExt cx="424132" cy="557815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6F001FCE-E1DC-94D0-B20E-9AA26114A4F5}"/>
                  </a:ext>
                </a:extLst>
              </p:cNvPr>
              <p:cNvSpPr/>
              <p:nvPr/>
            </p:nvSpPr>
            <p:spPr>
              <a:xfrm>
                <a:off x="189497" y="128016"/>
                <a:ext cx="331204" cy="344159"/>
              </a:xfrm>
              <a:prstGeom prst="rect">
                <a:avLst/>
              </a:prstGeom>
              <a:solidFill>
                <a:srgbClr val="1926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Google Shape;100;p25">
                <a:extLst>
                  <a:ext uri="{FF2B5EF4-FFF2-40B4-BE49-F238E27FC236}">
                    <a16:creationId xmlns:a16="http://schemas.microsoft.com/office/drawing/2014/main" id="{734E0F20-BF8E-E753-9743-1D8D81E51AE2}"/>
                  </a:ext>
                </a:extLst>
              </p:cNvPr>
              <p:cNvSpPr txBox="1"/>
              <p:nvPr/>
            </p:nvSpPr>
            <p:spPr>
              <a:xfrm>
                <a:off x="143033" y="30805"/>
                <a:ext cx="424132" cy="5578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en-US" altLang="ko-KR" b="1" i="0" u="none" strike="noStrike" cap="none" dirty="0">
                    <a:solidFill>
                      <a:schemeClr val="bg1"/>
                    </a:solidFill>
                    <a:latin typeface="넥슨Lv1고딕 Low OTF Bold" panose="00000800000000000000" pitchFamily="50" charset="-127"/>
                    <a:ea typeface="넥슨Lv1고딕 Low OTF Bold" panose="00000800000000000000" pitchFamily="50" charset="-127"/>
                    <a:sym typeface="Arial"/>
                  </a:rPr>
                  <a:t>2</a:t>
                </a:r>
              </a:p>
            </p:txBody>
          </p:sp>
        </p:grpSp>
        <p:sp>
          <p:nvSpPr>
            <p:cNvPr id="10" name="Google Shape;100;p25">
              <a:extLst>
                <a:ext uri="{FF2B5EF4-FFF2-40B4-BE49-F238E27FC236}">
                  <a16:creationId xmlns:a16="http://schemas.microsoft.com/office/drawing/2014/main" id="{C667A262-2B16-05C8-B56D-7566C0385251}"/>
                </a:ext>
              </a:extLst>
            </p:cNvPr>
            <p:cNvSpPr txBox="1"/>
            <p:nvPr/>
          </p:nvSpPr>
          <p:spPr>
            <a:xfrm>
              <a:off x="501651" y="48640"/>
              <a:ext cx="2889249" cy="5578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ko-KR" altLang="en-US" b="1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지난 연구 요약</a:t>
              </a:r>
              <a:endParaRPr lang="en-US" altLang="ko-KR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8A46E52-91B5-A74F-F469-6C0CEC063720}"/>
              </a:ext>
            </a:extLst>
          </p:cNvPr>
          <p:cNvGrpSpPr/>
          <p:nvPr/>
        </p:nvGrpSpPr>
        <p:grpSpPr>
          <a:xfrm>
            <a:off x="3216621" y="3446370"/>
            <a:ext cx="2517617" cy="446221"/>
            <a:chOff x="143033" y="30805"/>
            <a:chExt cx="3247867" cy="575650"/>
          </a:xfrm>
        </p:grpSpPr>
        <p:cxnSp>
          <p:nvCxnSpPr>
            <p:cNvPr id="24" name="Google Shape;226;p33">
              <a:extLst>
                <a:ext uri="{FF2B5EF4-FFF2-40B4-BE49-F238E27FC236}">
                  <a16:creationId xmlns:a16="http://schemas.microsoft.com/office/drawing/2014/main" id="{67A37954-FEF6-47F9-EC3A-E04F956E78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97" y="469131"/>
              <a:ext cx="3201403" cy="0"/>
            </a:xfrm>
            <a:prstGeom prst="straightConnector1">
              <a:avLst/>
            </a:prstGeom>
            <a:noFill/>
            <a:ln w="12700" cap="flat" cmpd="sng">
              <a:solidFill>
                <a:srgbClr val="1926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F46C1F5-A476-DA72-87BB-F7D867EEE100}"/>
                </a:ext>
              </a:extLst>
            </p:cNvPr>
            <p:cNvGrpSpPr/>
            <p:nvPr/>
          </p:nvGrpSpPr>
          <p:grpSpPr>
            <a:xfrm>
              <a:off x="143033" y="30805"/>
              <a:ext cx="424132" cy="557815"/>
              <a:chOff x="143033" y="30805"/>
              <a:chExt cx="424132" cy="557815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96669A4F-18C8-6971-9735-B57426BC18EB}"/>
                  </a:ext>
                </a:extLst>
              </p:cNvPr>
              <p:cNvSpPr/>
              <p:nvPr/>
            </p:nvSpPr>
            <p:spPr>
              <a:xfrm>
                <a:off x="189497" y="128016"/>
                <a:ext cx="331204" cy="344159"/>
              </a:xfrm>
              <a:prstGeom prst="rect">
                <a:avLst/>
              </a:prstGeom>
              <a:solidFill>
                <a:srgbClr val="1926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Google Shape;100;p25">
                <a:extLst>
                  <a:ext uri="{FF2B5EF4-FFF2-40B4-BE49-F238E27FC236}">
                    <a16:creationId xmlns:a16="http://schemas.microsoft.com/office/drawing/2014/main" id="{8E93B0D6-93F2-69EF-9742-BFDA52D6D378}"/>
                  </a:ext>
                </a:extLst>
              </p:cNvPr>
              <p:cNvSpPr txBox="1"/>
              <p:nvPr/>
            </p:nvSpPr>
            <p:spPr>
              <a:xfrm>
                <a:off x="143033" y="30805"/>
                <a:ext cx="424132" cy="5578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en-US" altLang="ko-KR" b="1" dirty="0">
                    <a:solidFill>
                      <a:schemeClr val="bg1"/>
                    </a:solidFill>
                    <a:latin typeface="넥슨Lv1고딕 Low OTF Bold" panose="00000800000000000000" pitchFamily="50" charset="-127"/>
                    <a:ea typeface="넥슨Lv1고딕 Low OTF Bold" panose="00000800000000000000" pitchFamily="50" charset="-127"/>
                  </a:rPr>
                  <a:t>4</a:t>
                </a:r>
                <a:endParaRPr lang="en-US" altLang="ko-KR" b="1" i="0" u="none" strike="noStrike" cap="none" dirty="0">
                  <a:solidFill>
                    <a:schemeClr val="bg1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  <a:sym typeface="Arial"/>
                </a:endParaRPr>
              </a:p>
            </p:txBody>
          </p:sp>
        </p:grpSp>
        <p:sp>
          <p:nvSpPr>
            <p:cNvPr id="26" name="Google Shape;100;p25">
              <a:extLst>
                <a:ext uri="{FF2B5EF4-FFF2-40B4-BE49-F238E27FC236}">
                  <a16:creationId xmlns:a16="http://schemas.microsoft.com/office/drawing/2014/main" id="{A8CFBC4C-A23C-198E-C42D-AE5B8E2B57CC}"/>
                </a:ext>
              </a:extLst>
            </p:cNvPr>
            <p:cNvSpPr txBox="1"/>
            <p:nvPr/>
          </p:nvSpPr>
          <p:spPr>
            <a:xfrm>
              <a:off x="501651" y="48640"/>
              <a:ext cx="2889249" cy="5578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ko-KR" altLang="en-US" b="1" i="0" u="none" strike="noStrike" cap="none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  <a:sym typeface="Arial"/>
                </a:rPr>
                <a:t>향후 연구방향</a:t>
              </a:r>
              <a:endParaRPr lang="en-US" altLang="ko-KR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37B271F-48A9-3284-F008-D300A1BF633B}"/>
              </a:ext>
            </a:extLst>
          </p:cNvPr>
          <p:cNvGrpSpPr/>
          <p:nvPr/>
        </p:nvGrpSpPr>
        <p:grpSpPr>
          <a:xfrm>
            <a:off x="3216621" y="3922584"/>
            <a:ext cx="2517617" cy="446221"/>
            <a:chOff x="143033" y="30805"/>
            <a:chExt cx="3247867" cy="575650"/>
          </a:xfrm>
        </p:grpSpPr>
        <p:cxnSp>
          <p:nvCxnSpPr>
            <p:cNvPr id="30" name="Google Shape;226;p33">
              <a:extLst>
                <a:ext uri="{FF2B5EF4-FFF2-40B4-BE49-F238E27FC236}">
                  <a16:creationId xmlns:a16="http://schemas.microsoft.com/office/drawing/2014/main" id="{CD56F42A-DA3C-3825-C18A-DBDC896099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97" y="469131"/>
              <a:ext cx="3201403" cy="0"/>
            </a:xfrm>
            <a:prstGeom prst="straightConnector1">
              <a:avLst/>
            </a:prstGeom>
            <a:noFill/>
            <a:ln w="12700" cap="flat" cmpd="sng">
              <a:solidFill>
                <a:srgbClr val="1926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7330D206-A440-8F20-F61F-B829E9B6E134}"/>
                </a:ext>
              </a:extLst>
            </p:cNvPr>
            <p:cNvGrpSpPr/>
            <p:nvPr/>
          </p:nvGrpSpPr>
          <p:grpSpPr>
            <a:xfrm>
              <a:off x="143033" y="30805"/>
              <a:ext cx="424132" cy="557815"/>
              <a:chOff x="143033" y="30805"/>
              <a:chExt cx="424132" cy="557815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F86EB664-068F-A31A-091F-8791E835F3E6}"/>
                  </a:ext>
                </a:extLst>
              </p:cNvPr>
              <p:cNvSpPr/>
              <p:nvPr/>
            </p:nvSpPr>
            <p:spPr>
              <a:xfrm>
                <a:off x="189497" y="128016"/>
                <a:ext cx="331204" cy="344159"/>
              </a:xfrm>
              <a:prstGeom prst="rect">
                <a:avLst/>
              </a:prstGeom>
              <a:solidFill>
                <a:srgbClr val="1926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Google Shape;100;p25">
                <a:extLst>
                  <a:ext uri="{FF2B5EF4-FFF2-40B4-BE49-F238E27FC236}">
                    <a16:creationId xmlns:a16="http://schemas.microsoft.com/office/drawing/2014/main" id="{71FFC792-8FF0-5AB0-B490-DBF8C76E2E94}"/>
                  </a:ext>
                </a:extLst>
              </p:cNvPr>
              <p:cNvSpPr txBox="1"/>
              <p:nvPr/>
            </p:nvSpPr>
            <p:spPr>
              <a:xfrm>
                <a:off x="143033" y="30805"/>
                <a:ext cx="424132" cy="5578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en-US" altLang="ko-KR" b="1" i="0" u="none" strike="noStrike" cap="none" dirty="0">
                    <a:solidFill>
                      <a:schemeClr val="bg1"/>
                    </a:solidFill>
                    <a:latin typeface="넥슨Lv1고딕 Low OTF Bold" panose="00000800000000000000" pitchFamily="50" charset="-127"/>
                    <a:ea typeface="넥슨Lv1고딕 Low OTF Bold" panose="00000800000000000000" pitchFamily="50" charset="-127"/>
                    <a:sym typeface="Arial"/>
                  </a:rPr>
                  <a:t>5</a:t>
                </a:r>
              </a:p>
            </p:txBody>
          </p:sp>
        </p:grpSp>
        <p:sp>
          <p:nvSpPr>
            <p:cNvPr id="38" name="Google Shape;100;p25">
              <a:extLst>
                <a:ext uri="{FF2B5EF4-FFF2-40B4-BE49-F238E27FC236}">
                  <a16:creationId xmlns:a16="http://schemas.microsoft.com/office/drawing/2014/main" id="{9B25EBFF-DCB6-3DD3-0BC9-E09C0B8A3582}"/>
                </a:ext>
              </a:extLst>
            </p:cNvPr>
            <p:cNvSpPr txBox="1"/>
            <p:nvPr/>
          </p:nvSpPr>
          <p:spPr>
            <a:xfrm>
              <a:off x="501651" y="48640"/>
              <a:ext cx="2889249" cy="5578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ko-KR" altLang="en-US" b="1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문의사항</a:t>
              </a:r>
              <a:endParaRPr lang="en-US" altLang="ko-KR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endParaRPr>
            </a:p>
          </p:txBody>
        </p: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954092-723D-B733-7C69-6D1706A8D7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6787529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39456871-E015-2082-2A21-1C511C5EB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B3FABC9B-90F4-7B2E-0CE4-90997CFA5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615" y="1487860"/>
            <a:ext cx="3082595" cy="235323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600883-A89E-7253-4B24-5EDAE55DD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1619" y="1491204"/>
            <a:ext cx="2827621" cy="236280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2C16244-D907-D606-F56D-B37AC038D954}"/>
              </a:ext>
            </a:extLst>
          </p:cNvPr>
          <p:cNvSpPr/>
          <p:nvPr/>
        </p:nvSpPr>
        <p:spPr>
          <a:xfrm>
            <a:off x="129639" y="86742"/>
            <a:ext cx="8884721" cy="42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sx="99000" sy="99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6D703C-03B2-2069-F0FE-4CF4C393FCAD}"/>
              </a:ext>
            </a:extLst>
          </p:cNvPr>
          <p:cNvSpPr txBox="1"/>
          <p:nvPr/>
        </p:nvSpPr>
        <p:spPr>
          <a:xfrm>
            <a:off x="4475430" y="16929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자율 지능 시스템 연구실 </a:t>
            </a:r>
            <a:endParaRPr lang="ko-KR" altLang="en-US" sz="1050" dirty="0">
              <a:solidFill>
                <a:srgbClr val="19264B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D406A6E-073B-A95D-5C93-2AC704CC40CE}"/>
              </a:ext>
            </a:extLst>
          </p:cNvPr>
          <p:cNvGrpSpPr/>
          <p:nvPr/>
        </p:nvGrpSpPr>
        <p:grpSpPr>
          <a:xfrm>
            <a:off x="143033" y="30805"/>
            <a:ext cx="3247867" cy="540069"/>
            <a:chOff x="143033" y="30805"/>
            <a:chExt cx="3247867" cy="540069"/>
          </a:xfrm>
        </p:grpSpPr>
        <p:cxnSp>
          <p:nvCxnSpPr>
            <p:cNvPr id="14" name="Google Shape;226;p33">
              <a:extLst>
                <a:ext uri="{FF2B5EF4-FFF2-40B4-BE49-F238E27FC236}">
                  <a16:creationId xmlns:a16="http://schemas.microsoft.com/office/drawing/2014/main" id="{97076E2D-6098-9D9D-0EFB-71D1D25ED3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97" y="469131"/>
              <a:ext cx="3201403" cy="0"/>
            </a:xfrm>
            <a:prstGeom prst="straightConnector1">
              <a:avLst/>
            </a:prstGeom>
            <a:noFill/>
            <a:ln w="12700" cap="flat" cmpd="sng">
              <a:solidFill>
                <a:srgbClr val="1926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FC390A7-C430-B4AD-DBC4-B07F4F25B2ED}"/>
                </a:ext>
              </a:extLst>
            </p:cNvPr>
            <p:cNvGrpSpPr/>
            <p:nvPr/>
          </p:nvGrpSpPr>
          <p:grpSpPr>
            <a:xfrm>
              <a:off x="143033" y="30805"/>
              <a:ext cx="424132" cy="538579"/>
              <a:chOff x="143033" y="30805"/>
              <a:chExt cx="424132" cy="538579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9EC4CA5-5B49-9D65-0E73-FD839CB04387}"/>
                  </a:ext>
                </a:extLst>
              </p:cNvPr>
              <p:cNvSpPr/>
              <p:nvPr/>
            </p:nvSpPr>
            <p:spPr>
              <a:xfrm>
                <a:off x="189497" y="128016"/>
                <a:ext cx="331204" cy="344159"/>
              </a:xfrm>
              <a:prstGeom prst="rect">
                <a:avLst/>
              </a:prstGeom>
              <a:solidFill>
                <a:srgbClr val="1926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Google Shape;100;p25">
                <a:extLst>
                  <a:ext uri="{FF2B5EF4-FFF2-40B4-BE49-F238E27FC236}">
                    <a16:creationId xmlns:a16="http://schemas.microsoft.com/office/drawing/2014/main" id="{65A5E049-71A5-B761-6BBB-B60B8C8B2A78}"/>
                  </a:ext>
                </a:extLst>
              </p:cNvPr>
              <p:cNvSpPr txBox="1"/>
              <p:nvPr/>
            </p:nvSpPr>
            <p:spPr>
              <a:xfrm>
                <a:off x="143033" y="30805"/>
                <a:ext cx="424132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en-US" altLang="ko-KR" sz="2000" b="1" i="0" u="none" strike="noStrike" cap="none" dirty="0">
                    <a:solidFill>
                      <a:schemeClr val="bg1"/>
                    </a:solidFill>
                    <a:latin typeface="넥슨Lv1고딕 Low OTF Bold" panose="00000800000000000000" pitchFamily="50" charset="-127"/>
                    <a:ea typeface="넥슨Lv1고딕 Low OTF Bold" panose="00000800000000000000" pitchFamily="50" charset="-127"/>
                    <a:sym typeface="Arial"/>
                  </a:rPr>
                  <a:t>3</a:t>
                </a:r>
              </a:p>
            </p:txBody>
          </p:sp>
        </p:grpSp>
        <p:sp>
          <p:nvSpPr>
            <p:cNvPr id="100" name="Google Shape;100;p25">
              <a:extLst>
                <a:ext uri="{FF2B5EF4-FFF2-40B4-BE49-F238E27FC236}">
                  <a16:creationId xmlns:a16="http://schemas.microsoft.com/office/drawing/2014/main" id="{39ED1703-B6E9-083E-FFDD-C8FE2A1F1566}"/>
                </a:ext>
              </a:extLst>
            </p:cNvPr>
            <p:cNvSpPr txBox="1"/>
            <p:nvPr/>
          </p:nvSpPr>
          <p:spPr>
            <a:xfrm>
              <a:off x="501651" y="67690"/>
              <a:ext cx="2889249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ko-KR" altLang="en-US" sz="1800" b="1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연구내용</a:t>
              </a:r>
              <a:endParaRPr lang="en-US" altLang="ko-KR" sz="18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endParaRPr>
            </a:p>
          </p:txBody>
        </p:sp>
      </p:grpSp>
      <p:sp>
        <p:nvSpPr>
          <p:cNvPr id="35" name="슬라이드 번호 개체 틀 34">
            <a:extLst>
              <a:ext uri="{FF2B5EF4-FFF2-40B4-BE49-F238E27FC236}">
                <a16:creationId xmlns:a16="http://schemas.microsoft.com/office/drawing/2014/main" id="{73BD4315-64A6-B901-9B2F-27A36DCDC0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20</a:t>
            </a:fld>
            <a:endParaRPr lang="ko" altLang="en-US"/>
          </a:p>
        </p:txBody>
      </p:sp>
      <p:sp>
        <p:nvSpPr>
          <p:cNvPr id="6" name="Google Shape;100;p25">
            <a:extLst>
              <a:ext uri="{FF2B5EF4-FFF2-40B4-BE49-F238E27FC236}">
                <a16:creationId xmlns:a16="http://schemas.microsoft.com/office/drawing/2014/main" id="{B36511C2-5BD0-40D4-7629-CDBD10DEA44B}"/>
              </a:ext>
            </a:extLst>
          </p:cNvPr>
          <p:cNvSpPr txBox="1"/>
          <p:nvPr/>
        </p:nvSpPr>
        <p:spPr>
          <a:xfrm>
            <a:off x="189497" y="744754"/>
            <a:ext cx="185097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&lt;Results Comparison&gt;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100;p25">
                <a:extLst>
                  <a:ext uri="{FF2B5EF4-FFF2-40B4-BE49-F238E27FC236}">
                    <a16:creationId xmlns:a16="http://schemas.microsoft.com/office/drawing/2014/main" id="{6B0DD9F2-5A68-04FA-DFA1-7616EB2E9390}"/>
                  </a:ext>
                </a:extLst>
              </p:cNvPr>
              <p:cNvSpPr txBox="1"/>
              <p:nvPr/>
            </p:nvSpPr>
            <p:spPr>
              <a:xfrm>
                <a:off x="42130" y="3828932"/>
                <a:ext cx="3146369" cy="3704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>
                  <a:lnSpc>
                    <a:spcPct val="115000"/>
                  </a:lnSpc>
                  <a:buSzPts val="2500"/>
                </a:pPr>
                <a:r>
                  <a: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Fig. [IACGBOM]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5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𝒆</m:t>
                        </m:r>
                      </m:e>
                      <m:sub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𝟏</m:t>
                        </m:r>
                      </m:sub>
                    </m:sSub>
                    <m:r>
                      <a:rPr lang="en-US" altLang="ko-KR" sz="105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 </m:t>
                    </m:r>
                    <m:r>
                      <a:rPr lang="en-US" altLang="ko-KR" sz="105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&amp; </m:t>
                    </m:r>
                    <m:sSub>
                      <m:sSubPr>
                        <m:ctrlP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𝒆</m:t>
                        </m:r>
                      </m:e>
                      <m:sub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𝟐</m:t>
                        </m:r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SupPr>
                      <m:e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𝑴</m:t>
                        </m:r>
                      </m:sub>
                      <m:sup>
                        <m:r>
                          <a:rPr lang="en-US" altLang="ko-KR" sz="105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𝐦𝐚𝐱</m:t>
                        </m:r>
                      </m:sup>
                    </m:sSubSup>
                    <m:r>
                      <a:rPr lang="en-US" altLang="ko-KR" sz="105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=</m:t>
                    </m:r>
                    <m:r>
                      <a:rPr lang="en-US" altLang="ko-KR" sz="105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𝟒𝟓</m:t>
                    </m:r>
                    <m:r>
                      <a:rPr lang="en-US" altLang="ko-KR" sz="105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°</m:t>
                    </m:r>
                  </m:oMath>
                </a14:m>
                <a:endParaRPr lang="en-US" altLang="ko-KR" sz="105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6" name="Google Shape;100;p25">
                <a:extLst>
                  <a:ext uri="{FF2B5EF4-FFF2-40B4-BE49-F238E27FC236}">
                    <a16:creationId xmlns:a16="http://schemas.microsoft.com/office/drawing/2014/main" id="{6B0DD9F2-5A68-04FA-DFA1-7616EB2E9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0" y="3828932"/>
                <a:ext cx="3146369" cy="3704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100;p25">
                <a:extLst>
                  <a:ext uri="{FF2B5EF4-FFF2-40B4-BE49-F238E27FC236}">
                    <a16:creationId xmlns:a16="http://schemas.microsoft.com/office/drawing/2014/main" id="{F7565FAF-2193-A016-2BE9-22E39FC8309D}"/>
                  </a:ext>
                </a:extLst>
              </p:cNvPr>
              <p:cNvSpPr txBox="1"/>
              <p:nvPr/>
            </p:nvSpPr>
            <p:spPr>
              <a:xfrm>
                <a:off x="3498660" y="3807972"/>
                <a:ext cx="2421974" cy="3704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Fig.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5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05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𝒆</m:t>
                        </m:r>
                      </m:e>
                      <m:sub>
                        <m:r>
                          <a:rPr lang="en-US" altLang="ko-KR" sz="105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𝟏</m:t>
                        </m:r>
                      </m:sub>
                    </m:sSub>
                    <m:r>
                      <a:rPr lang="en-US" altLang="ko-KR" sz="105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 &amp; </m:t>
                    </m:r>
                    <m:sSub>
                      <m:sSubPr>
                        <m:ctrlPr>
                          <a:rPr lang="en-US" altLang="ko-KR" sz="105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05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𝒆</m:t>
                        </m:r>
                      </m:e>
                      <m:sub>
                        <m:r>
                          <a:rPr lang="en-US" altLang="ko-KR" sz="105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𝟐</m:t>
                        </m:r>
                        <m:r>
                          <a:rPr lang="en-US" altLang="ko-KR" sz="105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with </a:t>
                </a:r>
                <a14:m>
                  <m:oMath xmlns:m="http://schemas.openxmlformats.org/officeDocument/2006/math">
                    <m:r>
                      <a:rPr lang="en-US" altLang="ko-KR" sz="105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=</m:t>
                    </m:r>
                    <m:sSub>
                      <m:sSubPr>
                        <m:ctrlP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𝜸</m:t>
                        </m:r>
                      </m:e>
                      <m:sub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𝒅</m:t>
                        </m:r>
                      </m:sub>
                    </m:sSub>
                    <m:r>
                      <a:rPr lang="en-US" altLang="ko-KR" sz="105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=−</m:t>
                    </m:r>
                    <m:r>
                      <a:rPr lang="en-US" altLang="ko-KR" sz="105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𝟔𝟎</m:t>
                    </m:r>
                    <m:r>
                      <a:rPr lang="en-US" altLang="ko-KR" sz="105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°</m:t>
                    </m:r>
                  </m:oMath>
                </a14:m>
                <a:endParaRPr lang="en-US" altLang="ko-KR" sz="105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8" name="Google Shape;100;p25">
                <a:extLst>
                  <a:ext uri="{FF2B5EF4-FFF2-40B4-BE49-F238E27FC236}">
                    <a16:creationId xmlns:a16="http://schemas.microsoft.com/office/drawing/2014/main" id="{F7565FAF-2193-A016-2BE9-22E39FC83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660" y="3807972"/>
                <a:ext cx="2421974" cy="3704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100;p25">
                <a:extLst>
                  <a:ext uri="{FF2B5EF4-FFF2-40B4-BE49-F238E27FC236}">
                    <a16:creationId xmlns:a16="http://schemas.microsoft.com/office/drawing/2014/main" id="{EE1C54F3-B872-0055-85F7-D39619135C92}"/>
                  </a:ext>
                </a:extLst>
              </p:cNvPr>
              <p:cNvSpPr txBox="1"/>
              <p:nvPr/>
            </p:nvSpPr>
            <p:spPr>
              <a:xfrm>
                <a:off x="6361395" y="3807972"/>
                <a:ext cx="2421974" cy="3704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Fig.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5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05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𝒆</m:t>
                        </m:r>
                      </m:e>
                      <m:sub>
                        <m:r>
                          <a:rPr lang="en-US" altLang="ko-KR" sz="105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𝟏</m:t>
                        </m:r>
                      </m:sub>
                    </m:sSub>
                    <m:r>
                      <a:rPr lang="en-US" altLang="ko-KR" sz="105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 &amp; </m:t>
                    </m:r>
                    <m:sSub>
                      <m:sSubPr>
                        <m:ctrlPr>
                          <a:rPr lang="en-US" altLang="ko-KR" sz="105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05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𝒆</m:t>
                        </m:r>
                      </m:e>
                      <m:sub>
                        <m:r>
                          <a:rPr lang="en-US" altLang="ko-KR" sz="105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𝟐</m:t>
                        </m:r>
                        <m:r>
                          <a:rPr lang="en-US" altLang="ko-KR" sz="105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with </a:t>
                </a:r>
                <a14:m>
                  <m:oMath xmlns:m="http://schemas.openxmlformats.org/officeDocument/2006/math">
                    <m:r>
                      <a:rPr lang="en-US" altLang="ko-KR" sz="105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=</m:t>
                    </m:r>
                    <m:sSub>
                      <m:sSubPr>
                        <m:ctrlP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𝜸</m:t>
                        </m:r>
                      </m:e>
                      <m:sub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𝒅</m:t>
                        </m:r>
                      </m:sub>
                    </m:sSub>
                    <m:r>
                      <a:rPr lang="en-US" altLang="ko-KR" sz="105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=−</m:t>
                    </m:r>
                    <m:r>
                      <a:rPr lang="en-US" altLang="ko-KR" sz="105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𝟏𝟐𝟎</m:t>
                    </m:r>
                    <m:r>
                      <a:rPr lang="en-US" altLang="ko-KR" sz="105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°</m:t>
                    </m:r>
                  </m:oMath>
                </a14:m>
                <a:endParaRPr lang="en-US" altLang="ko-KR" sz="105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7" name="Google Shape;100;p25">
                <a:extLst>
                  <a:ext uri="{FF2B5EF4-FFF2-40B4-BE49-F238E27FC236}">
                    <a16:creationId xmlns:a16="http://schemas.microsoft.com/office/drawing/2014/main" id="{EE1C54F3-B872-0055-85F7-D39619135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395" y="3807972"/>
                <a:ext cx="2421974" cy="3704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7F17FDD-4C25-10C6-663F-42ED1E5A6254}"/>
              </a:ext>
            </a:extLst>
          </p:cNvPr>
          <p:cNvCxnSpPr>
            <a:cxnSpLocks/>
          </p:cNvCxnSpPr>
          <p:nvPr/>
        </p:nvCxnSpPr>
        <p:spPr>
          <a:xfrm>
            <a:off x="3092809" y="2165983"/>
            <a:ext cx="811702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100;p25">
                <a:extLst>
                  <a:ext uri="{FF2B5EF4-FFF2-40B4-BE49-F238E27FC236}">
                    <a16:creationId xmlns:a16="http://schemas.microsoft.com/office/drawing/2014/main" id="{13FCFCDC-7143-49A1-22E9-6A43AC7234F1}"/>
                  </a:ext>
                </a:extLst>
              </p:cNvPr>
              <p:cNvSpPr txBox="1"/>
              <p:nvPr/>
            </p:nvSpPr>
            <p:spPr>
              <a:xfrm>
                <a:off x="2919533" y="3175817"/>
                <a:ext cx="516820" cy="3704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𝟎</m:t>
                      </m:r>
                      <m:r>
                        <a:rPr lang="en-US" altLang="ko-KR" sz="105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°</m:t>
                      </m:r>
                    </m:oMath>
                  </m:oMathPara>
                </a14:m>
                <a:endParaRPr lang="en-US" altLang="ko-KR" sz="105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28" name="Google Shape;100;p25">
                <a:extLst>
                  <a:ext uri="{FF2B5EF4-FFF2-40B4-BE49-F238E27FC236}">
                    <a16:creationId xmlns:a16="http://schemas.microsoft.com/office/drawing/2014/main" id="{13FCFCDC-7143-49A1-22E9-6A43AC723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533" y="3175817"/>
                <a:ext cx="516820" cy="37045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Google Shape;100;p25">
                <a:extLst>
                  <a:ext uri="{FF2B5EF4-FFF2-40B4-BE49-F238E27FC236}">
                    <a16:creationId xmlns:a16="http://schemas.microsoft.com/office/drawing/2014/main" id="{75FC68B0-4642-CB4C-C27B-693FF0CFDECA}"/>
                  </a:ext>
                </a:extLst>
              </p:cNvPr>
              <p:cNvSpPr txBox="1"/>
              <p:nvPr/>
            </p:nvSpPr>
            <p:spPr>
              <a:xfrm>
                <a:off x="2912679" y="1917645"/>
                <a:ext cx="516820" cy="3704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+</m:t>
                      </m:r>
                      <m:r>
                        <a:rPr lang="en-US" altLang="ko-KR" sz="105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𝟒𝟓</m:t>
                      </m:r>
                      <m:r>
                        <a:rPr lang="en-US" altLang="ko-KR" sz="105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°</m:t>
                      </m:r>
                    </m:oMath>
                  </m:oMathPara>
                </a14:m>
                <a:endParaRPr lang="en-US" altLang="ko-KR" sz="105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29" name="Google Shape;100;p25">
                <a:extLst>
                  <a:ext uri="{FF2B5EF4-FFF2-40B4-BE49-F238E27FC236}">
                    <a16:creationId xmlns:a16="http://schemas.microsoft.com/office/drawing/2014/main" id="{75FC68B0-4642-CB4C-C27B-693FF0CFD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679" y="1917645"/>
                <a:ext cx="516820" cy="3704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99A3B15D-62D7-FCD1-BDB0-F4DBEB89763A}"/>
              </a:ext>
            </a:extLst>
          </p:cNvPr>
          <p:cNvCxnSpPr>
            <a:cxnSpLocks/>
          </p:cNvCxnSpPr>
          <p:nvPr/>
        </p:nvCxnSpPr>
        <p:spPr>
          <a:xfrm>
            <a:off x="5891273" y="2829260"/>
            <a:ext cx="811702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Google Shape;100;p25">
                <a:extLst>
                  <a:ext uri="{FF2B5EF4-FFF2-40B4-BE49-F238E27FC236}">
                    <a16:creationId xmlns:a16="http://schemas.microsoft.com/office/drawing/2014/main" id="{51F7B7A9-8858-12B9-A30F-D18488FC085D}"/>
                  </a:ext>
                </a:extLst>
              </p:cNvPr>
              <p:cNvSpPr txBox="1"/>
              <p:nvPr/>
            </p:nvSpPr>
            <p:spPr>
              <a:xfrm>
                <a:off x="5733448" y="2540071"/>
                <a:ext cx="516820" cy="3704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+</m:t>
                      </m:r>
                      <m:r>
                        <a:rPr lang="en-US" altLang="ko-KR" sz="105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𝟒𝟓</m:t>
                      </m:r>
                      <m:r>
                        <a:rPr lang="en-US" altLang="ko-KR" sz="105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°</m:t>
                      </m:r>
                    </m:oMath>
                  </m:oMathPara>
                </a14:m>
                <a:endParaRPr lang="en-US" altLang="ko-KR" sz="105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1" name="Google Shape;100;p25">
                <a:extLst>
                  <a:ext uri="{FF2B5EF4-FFF2-40B4-BE49-F238E27FC236}">
                    <a16:creationId xmlns:a16="http://schemas.microsoft.com/office/drawing/2014/main" id="{51F7B7A9-8858-12B9-A30F-D18488FC0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448" y="2540071"/>
                <a:ext cx="516820" cy="3704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953A54A9-9308-D914-4BFD-E0163FC16389}"/>
              </a:ext>
            </a:extLst>
          </p:cNvPr>
          <p:cNvCxnSpPr>
            <a:cxnSpLocks/>
          </p:cNvCxnSpPr>
          <p:nvPr/>
        </p:nvCxnSpPr>
        <p:spPr>
          <a:xfrm>
            <a:off x="6005308" y="3470469"/>
            <a:ext cx="2477159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Google Shape;100;p25">
                <a:extLst>
                  <a:ext uri="{FF2B5EF4-FFF2-40B4-BE49-F238E27FC236}">
                    <a16:creationId xmlns:a16="http://schemas.microsoft.com/office/drawing/2014/main" id="{5CCF4775-3F6C-B3FD-1BAD-6D852418832A}"/>
                  </a:ext>
                </a:extLst>
              </p:cNvPr>
              <p:cNvSpPr txBox="1"/>
              <p:nvPr/>
            </p:nvSpPr>
            <p:spPr>
              <a:xfrm>
                <a:off x="5865412" y="3175817"/>
                <a:ext cx="301415" cy="3704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𝟎</m:t>
                      </m:r>
                      <m:r>
                        <a:rPr lang="en-US" altLang="ko-KR" sz="105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°</m:t>
                      </m:r>
                    </m:oMath>
                  </m:oMathPara>
                </a14:m>
                <a:endParaRPr lang="en-US" altLang="ko-KR" sz="105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9" name="Google Shape;100;p25">
                <a:extLst>
                  <a:ext uri="{FF2B5EF4-FFF2-40B4-BE49-F238E27FC236}">
                    <a16:creationId xmlns:a16="http://schemas.microsoft.com/office/drawing/2014/main" id="{5CCF4775-3F6C-B3FD-1BAD-6D8524188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412" y="3175817"/>
                <a:ext cx="301415" cy="3704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79AC7158-0DA9-E2B0-E5E0-A5DE9B62E06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6824"/>
          <a:stretch/>
        </p:blipFill>
        <p:spPr>
          <a:xfrm>
            <a:off x="95138" y="1516282"/>
            <a:ext cx="2924821" cy="2428080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7FDF237F-6448-BACB-CAFA-EB30E74B708D}"/>
              </a:ext>
            </a:extLst>
          </p:cNvPr>
          <p:cNvGrpSpPr/>
          <p:nvPr/>
        </p:nvGrpSpPr>
        <p:grpSpPr>
          <a:xfrm>
            <a:off x="2540545" y="770897"/>
            <a:ext cx="3869768" cy="727092"/>
            <a:chOff x="2708423" y="4127276"/>
            <a:chExt cx="3869768" cy="72709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F15D5EE-9AD8-63F0-0BD3-B21B9D0BE7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b="52176"/>
            <a:stretch/>
          </p:blipFill>
          <p:spPr>
            <a:xfrm>
              <a:off x="2708423" y="4181062"/>
              <a:ext cx="1371600" cy="30976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99E5C87-7154-0FE9-786D-11F961CC6C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52176" r="32639"/>
            <a:stretch/>
          </p:blipFill>
          <p:spPr>
            <a:xfrm>
              <a:off x="2708423" y="4511355"/>
              <a:ext cx="923925" cy="30976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Google Shape;100;p25">
                  <a:extLst>
                    <a:ext uri="{FF2B5EF4-FFF2-40B4-BE49-F238E27FC236}">
                      <a16:creationId xmlns:a16="http://schemas.microsoft.com/office/drawing/2014/main" id="{FB03ABE4-9B2B-5EE8-C5E3-E09BC8CD74C5}"/>
                    </a:ext>
                  </a:extLst>
                </p:cNvPr>
                <p:cNvSpPr txBox="1"/>
                <p:nvPr/>
              </p:nvSpPr>
              <p:spPr>
                <a:xfrm>
                  <a:off x="4080023" y="4127276"/>
                  <a:ext cx="2498168" cy="72709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>
                    <a:lnSpc>
                      <a:spcPct val="115000"/>
                    </a:lnSpc>
                    <a:buSzPts val="2500"/>
                  </a:pPr>
                  <a:r>
                    <a:rPr lang="en-US" altLang="ko-KR" b="1" dirty="0">
                      <a:solidFill>
                        <a:srgbClr val="002060"/>
                      </a:solidFill>
                      <a:latin typeface="넥슨Lv1고딕 Low OTF" panose="00000500000000000000" pitchFamily="50" charset="-127"/>
                      <a:ea typeface="넥슨Lv1고딕 Low OTF" panose="00000500000000000000" pitchFamily="50" charset="-127"/>
                      <a:sym typeface="Wingdings" pitchFamily="2" charset="2"/>
                    </a:rPr>
                    <a:t>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𝒆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𝟏</m:t>
                          </m:r>
                        </m:sub>
                      </m:sSub>
                      <m:r>
                        <a:rPr lang="en-US" altLang="ko-KR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→</m:t>
                      </m:r>
                      <m:r>
                        <a:rPr lang="en-US" altLang="ko-KR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𝟎</m:t>
                      </m:r>
                      <m:r>
                        <a:rPr lang="en-US" altLang="ko-KR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a:rPr lang="en-US" altLang="ko-KR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𝐚𝐬</m:t>
                      </m:r>
                      <m:r>
                        <a:rPr lang="en-US" altLang="ko-KR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a:rPr lang="en-US" altLang="ko-KR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    </m:t>
                      </m:r>
                      <m:r>
                        <a:rPr lang="en-US" altLang="ko-KR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𝛌</m:t>
                      </m:r>
                      <m:r>
                        <a:rPr lang="en-US" altLang="ko-KR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→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𝜸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𝒅</m:t>
                          </m:r>
                        </m:sub>
                      </m:sSub>
                      <m:r>
                        <a:rPr lang="en-US" altLang="ko-KR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(</m:t>
                      </m:r>
                      <m:r>
                        <a:rPr lang="en-US" altLang="ko-KR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𝒕</m:t>
                      </m:r>
                      <m:r>
                        <a:rPr lang="en-US" altLang="ko-KR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→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𝒕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𝒇</m:t>
                          </m:r>
                        </m:sub>
                      </m:sSub>
                      <m:r>
                        <a:rPr lang="en-US" altLang="ko-KR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)</m:t>
                      </m:r>
                    </m:oMath>
                  </a14:m>
                  <a:endPara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endParaRPr>
                </a:p>
                <a:p>
                  <a:pPr>
                    <a:lnSpc>
                      <a:spcPct val="115000"/>
                    </a:lnSpc>
                    <a:buSzPts val="2500"/>
                  </a:pPr>
                  <a:r>
                    <a:rPr lang="en-US" altLang="ko-KR" b="1" dirty="0">
                      <a:solidFill>
                        <a:srgbClr val="002060"/>
                      </a:solidFill>
                      <a:latin typeface="넥슨Lv1고딕 Low OTF" panose="00000500000000000000" pitchFamily="50" charset="-127"/>
                      <a:ea typeface="넥슨Lv1고딕 Low OTF" panose="00000500000000000000" pitchFamily="50" charset="-127"/>
                      <a:sym typeface="Wingdings" pitchFamily="2" charset="2"/>
                    </a:rPr>
                    <a:t>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𝒆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𝟐</m:t>
                          </m:r>
                        </m:sub>
                      </m:sSub>
                      <m:r>
                        <a:rPr lang="en-US" altLang="ko-KR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→</m:t>
                      </m:r>
                      <m:r>
                        <a:rPr lang="en-US" altLang="ko-KR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𝟎</m:t>
                      </m:r>
                      <m:r>
                        <a:rPr lang="en-US" altLang="ko-KR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a:rPr lang="en-US" altLang="ko-KR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𝐚𝐬</m:t>
                      </m:r>
                      <m:r>
                        <a:rPr lang="en-US" altLang="ko-KR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  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𝝈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𝑴</m:t>
                          </m:r>
                        </m:sub>
                      </m:sSub>
                      <m:r>
                        <a:rPr lang="en-US" altLang="ko-KR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→</m:t>
                      </m:r>
                      <m:r>
                        <a:rPr lang="en-US" altLang="ko-KR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𝟎</m:t>
                      </m:r>
                      <m:r>
                        <a:rPr lang="en-US" altLang="ko-KR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  (</m:t>
                      </m:r>
                      <m:r>
                        <a:rPr lang="en-US" altLang="ko-KR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𝒕</m:t>
                      </m:r>
                      <m:r>
                        <a:rPr lang="en-US" altLang="ko-KR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→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𝒕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𝒇</m:t>
                          </m:r>
                        </m:sub>
                      </m:sSub>
                      <m:r>
                        <a:rPr lang="en-US" altLang="ko-KR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)</m:t>
                      </m:r>
                    </m:oMath>
                  </a14:m>
                  <a:endPara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endParaRPr>
                </a:p>
              </p:txBody>
            </p:sp>
          </mc:Choice>
          <mc:Fallback xmlns="">
            <p:sp>
              <p:nvSpPr>
                <p:cNvPr id="22" name="Google Shape;100;p25">
                  <a:extLst>
                    <a:ext uri="{FF2B5EF4-FFF2-40B4-BE49-F238E27FC236}">
                      <a16:creationId xmlns:a16="http://schemas.microsoft.com/office/drawing/2014/main" id="{FB03ABE4-9B2B-5EE8-C5E3-E09BC8CD74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0023" y="4127276"/>
                  <a:ext cx="2498168" cy="727092"/>
                </a:xfrm>
                <a:prstGeom prst="rect">
                  <a:avLst/>
                </a:prstGeom>
                <a:blipFill>
                  <a:blip r:embed="rId14"/>
                  <a:stretch>
                    <a:fillRect l="-101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0C14BCC3-DEE6-11D2-261E-1FD90001E4E2}"/>
              </a:ext>
            </a:extLst>
          </p:cNvPr>
          <p:cNvCxnSpPr>
            <a:cxnSpLocks/>
          </p:cNvCxnSpPr>
          <p:nvPr/>
        </p:nvCxnSpPr>
        <p:spPr>
          <a:xfrm>
            <a:off x="3188499" y="3448244"/>
            <a:ext cx="2477159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Google Shape;100;p25">
            <a:extLst>
              <a:ext uri="{FF2B5EF4-FFF2-40B4-BE49-F238E27FC236}">
                <a16:creationId xmlns:a16="http://schemas.microsoft.com/office/drawing/2014/main" id="{238C04FE-58DE-E07C-BF22-CC89467085E3}"/>
              </a:ext>
            </a:extLst>
          </p:cNvPr>
          <p:cNvSpPr txBox="1"/>
          <p:nvPr/>
        </p:nvSpPr>
        <p:spPr>
          <a:xfrm>
            <a:off x="2287447" y="4493592"/>
            <a:ext cx="4844400" cy="4677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  <a:buSzPts val="2500"/>
            </a:pPr>
            <a:r>
              <a:rPr lang="en-US" altLang="ko-KR" sz="1600" b="1" i="1" dirty="0">
                <a:solidFill>
                  <a:srgbClr val="C0000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 [IACGBOM] is well validated. Utilize into the TKF!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Google Shape;100;p25">
                <a:extLst>
                  <a:ext uri="{FF2B5EF4-FFF2-40B4-BE49-F238E27FC236}">
                    <a16:creationId xmlns:a16="http://schemas.microsoft.com/office/drawing/2014/main" id="{6A8768B1-AE34-9977-8194-B25E73B00BEB}"/>
                  </a:ext>
                </a:extLst>
              </p:cNvPr>
              <p:cNvSpPr txBox="1"/>
              <p:nvPr/>
            </p:nvSpPr>
            <p:spPr>
              <a:xfrm>
                <a:off x="402843" y="4056583"/>
                <a:ext cx="2655056" cy="4677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600" b="1" i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Look into the </a:t>
                </a:r>
                <a14:m>
                  <m:oMath xmlns:m="http://schemas.openxmlformats.org/officeDocument/2006/math">
                    <m:r>
                      <a:rPr lang="en-US" altLang="ko-KR" sz="16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𝛁</m:t>
                    </m:r>
                    <m:r>
                      <a:rPr lang="en-US" altLang="ko-KR" sz="16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  <m:r>
                      <a:rPr lang="en-US" altLang="ko-KR" sz="16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&amp; </m:t>
                    </m:r>
                    <m:r>
                      <a:rPr lang="en-US" altLang="ko-KR" sz="16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𝐎</m:t>
                    </m:r>
                  </m:oMath>
                </a14:m>
                <a:r>
                  <a:rPr lang="en-US" altLang="ko-KR" sz="1600" b="1" i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results.</a:t>
                </a:r>
              </a:p>
            </p:txBody>
          </p:sp>
        </mc:Choice>
        <mc:Fallback xmlns="">
          <p:sp>
            <p:nvSpPr>
              <p:cNvPr id="38" name="Google Shape;100;p25">
                <a:extLst>
                  <a:ext uri="{FF2B5EF4-FFF2-40B4-BE49-F238E27FC236}">
                    <a16:creationId xmlns:a16="http://schemas.microsoft.com/office/drawing/2014/main" id="{6A8768B1-AE34-9977-8194-B25E73B00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43" y="4056583"/>
                <a:ext cx="2655056" cy="467790"/>
              </a:xfrm>
              <a:prstGeom prst="rect">
                <a:avLst/>
              </a:prstGeom>
              <a:blipFill>
                <a:blip r:embed="rId15"/>
                <a:stretch>
                  <a:fillRect l="-952" b="-26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Google Shape;100;p25">
            <a:extLst>
              <a:ext uri="{FF2B5EF4-FFF2-40B4-BE49-F238E27FC236}">
                <a16:creationId xmlns:a16="http://schemas.microsoft.com/office/drawing/2014/main" id="{D1E07830-433C-89AE-AFB4-F92DF90D3CA0}"/>
              </a:ext>
            </a:extLst>
          </p:cNvPr>
          <p:cNvSpPr txBox="1"/>
          <p:nvPr/>
        </p:nvSpPr>
        <p:spPr>
          <a:xfrm>
            <a:off x="146160" y="498844"/>
            <a:ext cx="6065069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[IACGBOM Brief Review] : </a:t>
            </a:r>
            <a:r>
              <a:rPr lang="en-US" altLang="ko-KR" b="1" i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Only focused for implementation!</a:t>
            </a:r>
          </a:p>
        </p:txBody>
      </p:sp>
    </p:spTree>
    <p:extLst>
      <p:ext uri="{BB962C8B-B14F-4D97-AF65-F5344CB8AC3E}">
        <p14:creationId xmlns:p14="http://schemas.microsoft.com/office/powerpoint/2010/main" val="3535686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584B9617-F0AE-0772-3B21-171452917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4FCA15D-0BC5-A853-357E-C9F097A71B25}"/>
              </a:ext>
            </a:extLst>
          </p:cNvPr>
          <p:cNvSpPr/>
          <p:nvPr/>
        </p:nvSpPr>
        <p:spPr>
          <a:xfrm>
            <a:off x="129639" y="86742"/>
            <a:ext cx="8884721" cy="42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sx="99000" sy="99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0F379A-9EE8-1AAD-5326-50D5B6F1BAD4}"/>
              </a:ext>
            </a:extLst>
          </p:cNvPr>
          <p:cNvSpPr txBox="1"/>
          <p:nvPr/>
        </p:nvSpPr>
        <p:spPr>
          <a:xfrm>
            <a:off x="4475430" y="16929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자율 지능 시스템 연구실 </a:t>
            </a:r>
            <a:endParaRPr lang="ko-KR" altLang="en-US" sz="1050" dirty="0">
              <a:solidFill>
                <a:srgbClr val="19264B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07E443F-2F28-03C6-36CA-6AFA2A2656DC}"/>
              </a:ext>
            </a:extLst>
          </p:cNvPr>
          <p:cNvGrpSpPr/>
          <p:nvPr/>
        </p:nvGrpSpPr>
        <p:grpSpPr>
          <a:xfrm>
            <a:off x="143033" y="30805"/>
            <a:ext cx="3847076" cy="540069"/>
            <a:chOff x="143033" y="30805"/>
            <a:chExt cx="3847076" cy="540069"/>
          </a:xfrm>
        </p:grpSpPr>
        <p:cxnSp>
          <p:nvCxnSpPr>
            <p:cNvPr id="14" name="Google Shape;226;p33">
              <a:extLst>
                <a:ext uri="{FF2B5EF4-FFF2-40B4-BE49-F238E27FC236}">
                  <a16:creationId xmlns:a16="http://schemas.microsoft.com/office/drawing/2014/main" id="{2962ED96-18AC-2B48-0371-B9BDB41F5F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97" y="469131"/>
              <a:ext cx="3201403" cy="0"/>
            </a:xfrm>
            <a:prstGeom prst="straightConnector1">
              <a:avLst/>
            </a:prstGeom>
            <a:noFill/>
            <a:ln w="12700" cap="flat" cmpd="sng">
              <a:solidFill>
                <a:srgbClr val="1926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1811D4A-F5A5-F5E9-A1B7-C739A53C761C}"/>
                </a:ext>
              </a:extLst>
            </p:cNvPr>
            <p:cNvGrpSpPr/>
            <p:nvPr/>
          </p:nvGrpSpPr>
          <p:grpSpPr>
            <a:xfrm>
              <a:off x="143033" y="30805"/>
              <a:ext cx="424132" cy="538579"/>
              <a:chOff x="143033" y="30805"/>
              <a:chExt cx="424132" cy="538579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41177E83-8E49-C7E3-D217-5416CCDAC896}"/>
                  </a:ext>
                </a:extLst>
              </p:cNvPr>
              <p:cNvSpPr/>
              <p:nvPr/>
            </p:nvSpPr>
            <p:spPr>
              <a:xfrm>
                <a:off x="189497" y="128016"/>
                <a:ext cx="331204" cy="344159"/>
              </a:xfrm>
              <a:prstGeom prst="rect">
                <a:avLst/>
              </a:prstGeom>
              <a:solidFill>
                <a:srgbClr val="1926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Google Shape;100;p25">
                <a:extLst>
                  <a:ext uri="{FF2B5EF4-FFF2-40B4-BE49-F238E27FC236}">
                    <a16:creationId xmlns:a16="http://schemas.microsoft.com/office/drawing/2014/main" id="{95E6C6E7-DCDE-5ED5-884C-B6894D077409}"/>
                  </a:ext>
                </a:extLst>
              </p:cNvPr>
              <p:cNvSpPr txBox="1"/>
              <p:nvPr/>
            </p:nvSpPr>
            <p:spPr>
              <a:xfrm>
                <a:off x="143033" y="30805"/>
                <a:ext cx="424132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en-US" altLang="ko-KR" sz="2000" b="1" i="0" u="none" strike="noStrike" cap="none" dirty="0">
                    <a:solidFill>
                      <a:schemeClr val="bg1"/>
                    </a:solidFill>
                    <a:latin typeface="넥슨Lv1고딕 Low OTF Bold" panose="00000800000000000000" pitchFamily="50" charset="-127"/>
                    <a:ea typeface="넥슨Lv1고딕 Low OTF Bold" panose="00000800000000000000" pitchFamily="50" charset="-127"/>
                    <a:sym typeface="Arial"/>
                  </a:rPr>
                  <a:t>3</a:t>
                </a:r>
              </a:p>
            </p:txBody>
          </p:sp>
        </p:grpSp>
        <p:sp>
          <p:nvSpPr>
            <p:cNvPr id="100" name="Google Shape;100;p25">
              <a:extLst>
                <a:ext uri="{FF2B5EF4-FFF2-40B4-BE49-F238E27FC236}">
                  <a16:creationId xmlns:a16="http://schemas.microsoft.com/office/drawing/2014/main" id="{8D94F5B4-281D-883F-6243-FCE05EAD28EF}"/>
                </a:ext>
              </a:extLst>
            </p:cNvPr>
            <p:cNvSpPr txBox="1"/>
            <p:nvPr/>
          </p:nvSpPr>
          <p:spPr>
            <a:xfrm>
              <a:off x="501651" y="67690"/>
              <a:ext cx="3488458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ko-KR" altLang="en-US" sz="1800" b="1" i="0" u="none" strike="noStrike" cap="none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  <a:sym typeface="Arial"/>
                </a:rPr>
                <a:t>연구내용</a:t>
              </a:r>
              <a:endParaRPr lang="en-US" altLang="ko-KR" sz="18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endParaRPr>
            </a:p>
          </p:txBody>
        </p:sp>
      </p:grp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DB4B4328-7F08-7547-5369-3E874EF230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21</a:t>
            </a:fld>
            <a:endParaRPr lang="ko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Google Shape;100;p25">
                <a:extLst>
                  <a:ext uri="{FF2B5EF4-FFF2-40B4-BE49-F238E27FC236}">
                    <a16:creationId xmlns:a16="http://schemas.microsoft.com/office/drawing/2014/main" id="{6F35DC24-3E48-0764-822B-C8F7664A61F3}"/>
                  </a:ext>
                </a:extLst>
              </p:cNvPr>
              <p:cNvSpPr txBox="1"/>
              <p:nvPr/>
            </p:nvSpPr>
            <p:spPr>
              <a:xfrm>
                <a:off x="1184404" y="4663217"/>
                <a:ext cx="2985154" cy="379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Fig.</a:t>
                </a:r>
                <a:r>
                  <a:rPr lang="ko-KR" altLang="en-US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</a:t>
                </a: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Look angle trajectory(TKF): </a:t>
                </a:r>
                <a14:m>
                  <m:oMath xmlns:m="http://schemas.openxmlformats.org/officeDocument/2006/math">
                    <m:r>
                      <a:rPr lang="en-US" altLang="ko-KR" sz="11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</m:acc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, </m:t>
                    </m:r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sz="11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𝐭𝐫𝐮𝐞</m:t>
                        </m:r>
                      </m:sub>
                    </m:sSub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, </m:t>
                    </m:r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sz="11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𝐦𝐞𝐚𝐬</m:t>
                        </m:r>
                      </m:sub>
                    </m:sSub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)</m:t>
                    </m:r>
                  </m:oMath>
                </a14:m>
                <a:endParaRPr lang="en-US" altLang="ko-KR" sz="11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4" name="Google Shape;100;p25">
                <a:extLst>
                  <a:ext uri="{FF2B5EF4-FFF2-40B4-BE49-F238E27FC236}">
                    <a16:creationId xmlns:a16="http://schemas.microsoft.com/office/drawing/2014/main" id="{6F35DC24-3E48-0764-822B-C8F7664A6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404" y="4663217"/>
                <a:ext cx="2985154" cy="3793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oogle Shape;100;p25">
            <a:extLst>
              <a:ext uri="{FF2B5EF4-FFF2-40B4-BE49-F238E27FC236}">
                <a16:creationId xmlns:a16="http://schemas.microsoft.com/office/drawing/2014/main" id="{1DB067DA-5D5F-66B6-9483-F1C423B8105D}"/>
              </a:ext>
            </a:extLst>
          </p:cNvPr>
          <p:cNvSpPr txBox="1"/>
          <p:nvPr/>
        </p:nvSpPr>
        <p:spPr>
          <a:xfrm>
            <a:off x="355097" y="513449"/>
            <a:ext cx="7184765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Case (2) Revisited</a:t>
            </a:r>
            <a:r>
              <a:rPr lang="ko-KR" altLang="en-US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 </a:t>
            </a: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–</a:t>
            </a:r>
            <a:r>
              <a:rPr lang="ko-KR" altLang="en-US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 </a:t>
            </a: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 (</a:t>
            </a:r>
            <a:r>
              <a:rPr lang="en-US" altLang="ko-KR" b="1" dirty="0" err="1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i</a:t>
            </a: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)</a:t>
            </a:r>
            <a:r>
              <a:rPr lang="ko-KR" altLang="en-US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 </a:t>
            </a: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[IACGBOM w/ TKF]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5AABE87-E298-C0B8-2361-08550349E976}"/>
                  </a:ext>
                </a:extLst>
              </p:cNvPr>
              <p:cNvSpPr txBox="1"/>
              <p:nvPr/>
            </p:nvSpPr>
            <p:spPr>
              <a:xfrm>
                <a:off x="299671" y="851521"/>
                <a:ext cx="53792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=7.5°, </m:t>
                      </m:r>
                      <m:sSub>
                        <m:sSubPr>
                          <m:ctrlP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=−45°, </m:t>
                      </m:r>
                      <m:d>
                        <m:dPr>
                          <m:ctrlP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1" lang="en-US" altLang="ko-Kore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ore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1" lang="en-US" altLang="ko-Kore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=(−7.5°, +7.5°)</m:t>
                      </m:r>
                    </m:oMath>
                  </m:oMathPara>
                </a14:m>
                <a:endParaRPr kumimoji="1" lang="ko-Kore-KR" altLang="en-US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5AABE87-E298-C0B8-2361-08550349E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71" y="851521"/>
                <a:ext cx="5379234" cy="276999"/>
              </a:xfrm>
              <a:prstGeom prst="rect">
                <a:avLst/>
              </a:prstGeom>
              <a:blipFill>
                <a:blip r:embed="rId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그림 16">
            <a:extLst>
              <a:ext uri="{FF2B5EF4-FFF2-40B4-BE49-F238E27FC236}">
                <a16:creationId xmlns:a16="http://schemas.microsoft.com/office/drawing/2014/main" id="{2A19FD85-F15C-B6D5-1856-ED640037F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671" y="1198819"/>
            <a:ext cx="4382503" cy="34755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CF14301-4B31-1099-BA07-C4C52E6B0F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0604" y="2745947"/>
            <a:ext cx="1964197" cy="1546032"/>
          </a:xfrm>
          <a:prstGeom prst="rect">
            <a:avLst/>
          </a:prstGeom>
        </p:spPr>
      </p:pic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4CEB05B-FF7A-07F1-AE4B-D2C630F6035C}"/>
              </a:ext>
            </a:extLst>
          </p:cNvPr>
          <p:cNvCxnSpPr>
            <a:cxnSpLocks/>
          </p:cNvCxnSpPr>
          <p:nvPr/>
        </p:nvCxnSpPr>
        <p:spPr>
          <a:xfrm>
            <a:off x="1241881" y="2297213"/>
            <a:ext cx="129719" cy="51372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1A890D58-2A69-1AEB-84A9-317629906AC5}"/>
              </a:ext>
            </a:extLst>
          </p:cNvPr>
          <p:cNvCxnSpPr>
            <a:cxnSpLocks/>
          </p:cNvCxnSpPr>
          <p:nvPr/>
        </p:nvCxnSpPr>
        <p:spPr>
          <a:xfrm flipH="1">
            <a:off x="1241881" y="1303867"/>
            <a:ext cx="18723" cy="993346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298302CB-B854-1F27-C9AA-A3A57AF1363C}"/>
              </a:ext>
            </a:extLst>
          </p:cNvPr>
          <p:cNvCxnSpPr>
            <a:cxnSpLocks/>
          </p:cNvCxnSpPr>
          <p:nvPr/>
        </p:nvCxnSpPr>
        <p:spPr>
          <a:xfrm flipH="1">
            <a:off x="3222082" y="1303867"/>
            <a:ext cx="2719" cy="1507066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7855D9EC-C51D-72B2-6BA6-899C347295A3}"/>
              </a:ext>
            </a:extLst>
          </p:cNvPr>
          <p:cNvCxnSpPr>
            <a:cxnSpLocks/>
          </p:cNvCxnSpPr>
          <p:nvPr/>
        </p:nvCxnSpPr>
        <p:spPr>
          <a:xfrm>
            <a:off x="3222082" y="4203270"/>
            <a:ext cx="0" cy="297282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697718D7-740E-49C9-F1CA-E10752B7EF55}"/>
              </a:ext>
            </a:extLst>
          </p:cNvPr>
          <p:cNvCxnSpPr>
            <a:cxnSpLocks/>
          </p:cNvCxnSpPr>
          <p:nvPr/>
        </p:nvCxnSpPr>
        <p:spPr>
          <a:xfrm flipH="1">
            <a:off x="1241881" y="4179237"/>
            <a:ext cx="134468" cy="32131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747E4FEC-3B33-1D17-CF03-9BE0D61FA6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9278" y="1330075"/>
            <a:ext cx="3644303" cy="2961904"/>
          </a:xfrm>
          <a:prstGeom prst="rect">
            <a:avLst/>
          </a:prstGeom>
        </p:spPr>
      </p:pic>
      <p:sp>
        <p:nvSpPr>
          <p:cNvPr id="6" name="Google Shape;100;p25">
            <a:extLst>
              <a:ext uri="{FF2B5EF4-FFF2-40B4-BE49-F238E27FC236}">
                <a16:creationId xmlns:a16="http://schemas.microsoft.com/office/drawing/2014/main" id="{2850CDF5-3F06-2AC5-DDB1-706A5F526A37}"/>
              </a:ext>
            </a:extLst>
          </p:cNvPr>
          <p:cNvSpPr txBox="1"/>
          <p:nvPr/>
        </p:nvSpPr>
        <p:spPr>
          <a:xfrm>
            <a:off x="5739471" y="4276215"/>
            <a:ext cx="2380063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sz="1100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Fig.</a:t>
            </a:r>
            <a:r>
              <a:rPr lang="ko-KR" altLang="en-US" sz="1100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 </a:t>
            </a:r>
            <a:r>
              <a:rPr lang="en-US" altLang="ko-KR" sz="1100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Look angle error trajectory(TKF)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00;p25">
                <a:extLst>
                  <a:ext uri="{FF2B5EF4-FFF2-40B4-BE49-F238E27FC236}">
                    <a16:creationId xmlns:a16="http://schemas.microsoft.com/office/drawing/2014/main" id="{8674883F-9D6A-5EAE-71CC-49B257623247}"/>
                  </a:ext>
                </a:extLst>
              </p:cNvPr>
              <p:cNvSpPr txBox="1"/>
              <p:nvPr/>
            </p:nvSpPr>
            <p:spPr>
              <a:xfrm>
                <a:off x="5925737" y="2150057"/>
                <a:ext cx="1872062" cy="3970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14:m>
                  <m:oMath xmlns:m="http://schemas.openxmlformats.org/officeDocument/2006/math">
                    <m:r>
                      <a:rPr lang="en-US" altLang="ko-KR" sz="1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lang="en-US" altLang="ko-KR" sz="1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𝟑</m:t>
                    </m:r>
                    <m:r>
                      <a:rPr lang="en-US" altLang="ko-KR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𝝈</m:t>
                    </m:r>
                    <m:r>
                      <a:rPr lang="en-US" altLang="ko-KR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n-US" altLang="ko-KR" sz="12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value is from </a:t>
                </a:r>
                <a14:m>
                  <m:oMath xmlns:m="http://schemas.openxmlformats.org/officeDocument/2006/math">
                    <m:r>
                      <a:rPr lang="en-US" altLang="ko-KR" sz="1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𝐏</m:t>
                    </m:r>
                    <m:r>
                      <a:rPr lang="en-US" altLang="ko-KR" sz="1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(</m:t>
                    </m:r>
                    <m:r>
                      <a:rPr lang="en-US" altLang="ko-KR" sz="1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𝟏</m:t>
                    </m:r>
                    <m:r>
                      <a:rPr lang="en-US" altLang="ko-KR" sz="1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,</m:t>
                    </m:r>
                    <m:r>
                      <a:rPr lang="en-US" altLang="ko-KR" sz="1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𝟏</m:t>
                    </m:r>
                    <m:r>
                      <a:rPr lang="en-US" altLang="ko-KR" sz="1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)</m:t>
                    </m:r>
                  </m:oMath>
                </a14:m>
                <a:endParaRPr lang="en-US" altLang="ko-KR" sz="12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7" name="Google Shape;100;p25">
                <a:extLst>
                  <a:ext uri="{FF2B5EF4-FFF2-40B4-BE49-F238E27FC236}">
                    <a16:creationId xmlns:a16="http://schemas.microsoft.com/office/drawing/2014/main" id="{8674883F-9D6A-5EAE-71CC-49B257623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737" y="2150057"/>
                <a:ext cx="1872062" cy="3970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100;p25">
                <a:extLst>
                  <a:ext uri="{FF2B5EF4-FFF2-40B4-BE49-F238E27FC236}">
                    <a16:creationId xmlns:a16="http://schemas.microsoft.com/office/drawing/2014/main" id="{C40B2B0E-6329-7F25-466C-0F1EB1B612F2}"/>
                  </a:ext>
                </a:extLst>
              </p:cNvPr>
              <p:cNvSpPr txBox="1"/>
              <p:nvPr/>
            </p:nvSpPr>
            <p:spPr>
              <a:xfrm>
                <a:off x="7287322" y="493545"/>
                <a:ext cx="1856678" cy="5739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100" b="1" dirty="0">
                    <a:solidFill>
                      <a:srgbClr val="002060"/>
                    </a:solidFill>
                    <a:ea typeface="넥슨Lv1고딕 Low OTF" panose="00000500000000000000" pitchFamily="50" charset="-127"/>
                    <a:sym typeface="Wingdings" pitchFamily="2" charset="2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: Desired look angle</a:t>
                </a:r>
              </a:p>
              <a:p>
                <a:pPr>
                  <a:lnSpc>
                    <a:spcPct val="115000"/>
                  </a:lnSpc>
                  <a:buSzPts val="2500"/>
                </a:pPr>
                <a14:m>
                  <m:oMath xmlns:m="http://schemas.openxmlformats.org/officeDocument/2006/math">
                    <m:r>
                      <a:rPr lang="en-US" altLang="ko-KR" sz="11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lang="en-US" altLang="ko-KR" sz="11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𝟑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𝝈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: 3 </a:t>
                </a:r>
                <a14:m>
                  <m:oMath xmlns:m="http://schemas.openxmlformats.org/officeDocument/2006/math"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×</m:t>
                    </m:r>
                  </m:oMath>
                </a14:m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(Error Covariance)</a:t>
                </a:r>
              </a:p>
            </p:txBody>
          </p:sp>
        </mc:Choice>
        <mc:Fallback xmlns="">
          <p:sp>
            <p:nvSpPr>
              <p:cNvPr id="8" name="Google Shape;100;p25">
                <a:extLst>
                  <a:ext uri="{FF2B5EF4-FFF2-40B4-BE49-F238E27FC236}">
                    <a16:creationId xmlns:a16="http://schemas.microsoft.com/office/drawing/2014/main" id="{C40B2B0E-6329-7F25-466C-0F1EB1B61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322" y="493545"/>
                <a:ext cx="1856678" cy="5739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0138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9559565A-81C9-8CC0-0263-E16603BB6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893D4D-7142-57E7-FD2E-DCE05E3014E0}"/>
              </a:ext>
            </a:extLst>
          </p:cNvPr>
          <p:cNvSpPr/>
          <p:nvPr/>
        </p:nvSpPr>
        <p:spPr>
          <a:xfrm>
            <a:off x="129639" y="86742"/>
            <a:ext cx="8884721" cy="42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sx="99000" sy="99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31DD1-9D7C-CFB7-70C3-6610A662230C}"/>
              </a:ext>
            </a:extLst>
          </p:cNvPr>
          <p:cNvSpPr txBox="1"/>
          <p:nvPr/>
        </p:nvSpPr>
        <p:spPr>
          <a:xfrm>
            <a:off x="4475430" y="16929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자율 지능 시스템 연구실 </a:t>
            </a:r>
            <a:endParaRPr lang="ko-KR" altLang="en-US" sz="1050" dirty="0">
              <a:solidFill>
                <a:srgbClr val="19264B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D7C1416-C695-8B53-3647-46CEB729DA7C}"/>
              </a:ext>
            </a:extLst>
          </p:cNvPr>
          <p:cNvGrpSpPr/>
          <p:nvPr/>
        </p:nvGrpSpPr>
        <p:grpSpPr>
          <a:xfrm>
            <a:off x="143033" y="30805"/>
            <a:ext cx="3847076" cy="540069"/>
            <a:chOff x="143033" y="30805"/>
            <a:chExt cx="3847076" cy="540069"/>
          </a:xfrm>
        </p:grpSpPr>
        <p:cxnSp>
          <p:nvCxnSpPr>
            <p:cNvPr id="14" name="Google Shape;226;p33">
              <a:extLst>
                <a:ext uri="{FF2B5EF4-FFF2-40B4-BE49-F238E27FC236}">
                  <a16:creationId xmlns:a16="http://schemas.microsoft.com/office/drawing/2014/main" id="{2A52A38A-F88C-EDB9-8344-8925E9AD24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97" y="469131"/>
              <a:ext cx="3201403" cy="0"/>
            </a:xfrm>
            <a:prstGeom prst="straightConnector1">
              <a:avLst/>
            </a:prstGeom>
            <a:noFill/>
            <a:ln w="12700" cap="flat" cmpd="sng">
              <a:solidFill>
                <a:srgbClr val="1926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9B976CD-D762-7CCE-4BFD-9401B4E85B0A}"/>
                </a:ext>
              </a:extLst>
            </p:cNvPr>
            <p:cNvGrpSpPr/>
            <p:nvPr/>
          </p:nvGrpSpPr>
          <p:grpSpPr>
            <a:xfrm>
              <a:off x="143033" y="30805"/>
              <a:ext cx="424132" cy="538579"/>
              <a:chOff x="143033" y="30805"/>
              <a:chExt cx="424132" cy="538579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E19E6295-3571-1D4A-EEE3-2F37D067F511}"/>
                  </a:ext>
                </a:extLst>
              </p:cNvPr>
              <p:cNvSpPr/>
              <p:nvPr/>
            </p:nvSpPr>
            <p:spPr>
              <a:xfrm>
                <a:off x="189497" y="128016"/>
                <a:ext cx="331204" cy="344159"/>
              </a:xfrm>
              <a:prstGeom prst="rect">
                <a:avLst/>
              </a:prstGeom>
              <a:solidFill>
                <a:srgbClr val="1926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Google Shape;100;p25">
                <a:extLst>
                  <a:ext uri="{FF2B5EF4-FFF2-40B4-BE49-F238E27FC236}">
                    <a16:creationId xmlns:a16="http://schemas.microsoft.com/office/drawing/2014/main" id="{ACB569C4-B013-FC95-A832-5AFE585973DF}"/>
                  </a:ext>
                </a:extLst>
              </p:cNvPr>
              <p:cNvSpPr txBox="1"/>
              <p:nvPr/>
            </p:nvSpPr>
            <p:spPr>
              <a:xfrm>
                <a:off x="143033" y="30805"/>
                <a:ext cx="424132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en-US" altLang="ko-KR" sz="2000" b="1" i="0" u="none" strike="noStrike" cap="none" dirty="0">
                    <a:solidFill>
                      <a:schemeClr val="bg1"/>
                    </a:solidFill>
                    <a:latin typeface="넥슨Lv1고딕 Low OTF Bold" panose="00000800000000000000" pitchFamily="50" charset="-127"/>
                    <a:ea typeface="넥슨Lv1고딕 Low OTF Bold" panose="00000800000000000000" pitchFamily="50" charset="-127"/>
                    <a:sym typeface="Arial"/>
                  </a:rPr>
                  <a:t>3</a:t>
                </a:r>
              </a:p>
            </p:txBody>
          </p:sp>
        </p:grpSp>
        <p:sp>
          <p:nvSpPr>
            <p:cNvPr id="100" name="Google Shape;100;p25">
              <a:extLst>
                <a:ext uri="{FF2B5EF4-FFF2-40B4-BE49-F238E27FC236}">
                  <a16:creationId xmlns:a16="http://schemas.microsoft.com/office/drawing/2014/main" id="{C3565AA7-E8C4-9123-356F-D7EA0FF9E5C0}"/>
                </a:ext>
              </a:extLst>
            </p:cNvPr>
            <p:cNvSpPr txBox="1"/>
            <p:nvPr/>
          </p:nvSpPr>
          <p:spPr>
            <a:xfrm>
              <a:off x="501651" y="67690"/>
              <a:ext cx="3488458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ko-KR" altLang="en-US" sz="1800" b="1" i="0" u="none" strike="noStrike" cap="none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  <a:sym typeface="Arial"/>
                </a:rPr>
                <a:t>연구내용</a:t>
              </a:r>
              <a:endParaRPr lang="en-US" altLang="ko-KR" sz="18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endParaRPr>
            </a:p>
          </p:txBody>
        </p:sp>
      </p:grp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02732AA3-A631-3212-BF9E-2D9679500B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22</a:t>
            </a:fld>
            <a:endParaRPr lang="ko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Google Shape;100;p25">
                <a:extLst>
                  <a:ext uri="{FF2B5EF4-FFF2-40B4-BE49-F238E27FC236}">
                    <a16:creationId xmlns:a16="http://schemas.microsoft.com/office/drawing/2014/main" id="{8346A28C-6E33-E57A-245E-258453FE9DF4}"/>
                  </a:ext>
                </a:extLst>
              </p:cNvPr>
              <p:cNvSpPr txBox="1"/>
              <p:nvPr/>
            </p:nvSpPr>
            <p:spPr>
              <a:xfrm>
                <a:off x="1184404" y="4663217"/>
                <a:ext cx="2985154" cy="379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Fig.</a:t>
                </a:r>
                <a:r>
                  <a:rPr lang="ko-KR" altLang="en-US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</a:t>
                </a: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Look angle trajectory(TKF): </a:t>
                </a:r>
                <a14:m>
                  <m:oMath xmlns:m="http://schemas.openxmlformats.org/officeDocument/2006/math">
                    <m:r>
                      <a:rPr lang="en-US" altLang="ko-KR" sz="11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</m:acc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, </m:t>
                    </m:r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sz="11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𝐭𝐫𝐮𝐞</m:t>
                        </m:r>
                      </m:sub>
                    </m:sSub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, </m:t>
                    </m:r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sz="11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𝐦𝐞𝐚𝐬</m:t>
                        </m:r>
                      </m:sub>
                    </m:sSub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)</m:t>
                    </m:r>
                  </m:oMath>
                </a14:m>
                <a:endParaRPr lang="en-US" altLang="ko-KR" sz="11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4" name="Google Shape;100;p25">
                <a:extLst>
                  <a:ext uri="{FF2B5EF4-FFF2-40B4-BE49-F238E27FC236}">
                    <a16:creationId xmlns:a16="http://schemas.microsoft.com/office/drawing/2014/main" id="{8346A28C-6E33-E57A-245E-258453FE9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404" y="4663217"/>
                <a:ext cx="2985154" cy="3793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oogle Shape;100;p25">
            <a:extLst>
              <a:ext uri="{FF2B5EF4-FFF2-40B4-BE49-F238E27FC236}">
                <a16:creationId xmlns:a16="http://schemas.microsoft.com/office/drawing/2014/main" id="{0A536C1C-14BC-EE77-D88F-66A869D7D2B0}"/>
              </a:ext>
            </a:extLst>
          </p:cNvPr>
          <p:cNvSpPr txBox="1"/>
          <p:nvPr/>
        </p:nvSpPr>
        <p:spPr>
          <a:xfrm>
            <a:off x="355097" y="513449"/>
            <a:ext cx="7184765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Case (2) Revisited</a:t>
            </a:r>
            <a:r>
              <a:rPr lang="ko-KR" altLang="en-US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 </a:t>
            </a: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–</a:t>
            </a:r>
            <a:r>
              <a:rPr lang="ko-KR" altLang="en-US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 </a:t>
            </a: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 (</a:t>
            </a:r>
            <a:r>
              <a:rPr lang="en-US" altLang="ko-KR" b="1" dirty="0" err="1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i</a:t>
            </a: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)</a:t>
            </a:r>
            <a:r>
              <a:rPr lang="ko-KR" altLang="en-US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 </a:t>
            </a: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[IACGBOM w/ TKF]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ABA8BE-A470-A2AA-4B1B-AB4B07F2C869}"/>
                  </a:ext>
                </a:extLst>
              </p:cNvPr>
              <p:cNvSpPr txBox="1"/>
              <p:nvPr/>
            </p:nvSpPr>
            <p:spPr>
              <a:xfrm>
                <a:off x="299671" y="851521"/>
                <a:ext cx="53792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=7.5°, </m:t>
                      </m:r>
                      <m:sSub>
                        <m:sSubPr>
                          <m:ctrlP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=−45°, </m:t>
                      </m:r>
                      <m:d>
                        <m:dPr>
                          <m:ctrlP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1" lang="en-US" altLang="ko-Kore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ore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1" lang="en-US" altLang="ko-Kore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=(−7.5°, +7.5°)</m:t>
                      </m:r>
                    </m:oMath>
                  </m:oMathPara>
                </a14:m>
                <a:endParaRPr kumimoji="1" lang="ko-Kore-KR" altLang="en-US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ABA8BE-A470-A2AA-4B1B-AB4B07F2C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71" y="851521"/>
                <a:ext cx="5379234" cy="276999"/>
              </a:xfrm>
              <a:prstGeom prst="rect">
                <a:avLst/>
              </a:prstGeom>
              <a:blipFill>
                <a:blip r:embed="rId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그림 16">
            <a:extLst>
              <a:ext uri="{FF2B5EF4-FFF2-40B4-BE49-F238E27FC236}">
                <a16:creationId xmlns:a16="http://schemas.microsoft.com/office/drawing/2014/main" id="{7A0223F1-6094-A0EB-2BC5-E7BF8E22A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671" y="1198819"/>
            <a:ext cx="4382503" cy="34755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07A5CC6-DDA3-AA15-8928-4B52FBAB21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0604" y="2745947"/>
            <a:ext cx="1964197" cy="15460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100;p25">
                <a:extLst>
                  <a:ext uri="{FF2B5EF4-FFF2-40B4-BE49-F238E27FC236}">
                    <a16:creationId xmlns:a16="http://schemas.microsoft.com/office/drawing/2014/main" id="{C090518F-71CA-9359-C54F-57472B64FB10}"/>
                  </a:ext>
                </a:extLst>
              </p:cNvPr>
              <p:cNvSpPr txBox="1"/>
              <p:nvPr/>
            </p:nvSpPr>
            <p:spPr>
              <a:xfrm>
                <a:off x="5345848" y="3029655"/>
                <a:ext cx="3400960" cy="6801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Though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𝒌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is set</a:t>
                </a:r>
                <a:r>
                  <a:rPr kumimoji="1" lang="en-US" altLang="ko-Kore-K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ore-K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𝟕</m:t>
                    </m:r>
                    <m:r>
                      <a:rPr kumimoji="1" lang="en-US" altLang="ko-Kore-K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kumimoji="1" lang="en-US" altLang="ko-Kore-K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kumimoji="1" lang="en-US" altLang="ko-Kore-K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a:rPr kumimoji="1" lang="en-US" altLang="ko-Kore-KR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altLang="ko-KR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𝐦𝐚𝐱</m:t>
                    </m:r>
                    <m:d>
                      <m:dPr>
                        <m:ctrlP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𝐭𝐫𝐮𝐞</m:t>
                            </m:r>
                          </m:sub>
                        </m:sSub>
                      </m:e>
                    </m:d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=</m:t>
                    </m:r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𝟕</m:t>
                    </m:r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.</m:t>
                    </m:r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𝟏</m:t>
                    </m:r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°</m:t>
                    </m:r>
                  </m:oMath>
                </a14:m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</a:t>
                </a:r>
              </a:p>
              <a:p>
                <a:pPr algn="ctr"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C0000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 Does not reach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en-US" altLang="ko-KR" b="1" dirty="0">
                    <a:solidFill>
                      <a:srgbClr val="C0000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.</a:t>
                </a:r>
              </a:p>
            </p:txBody>
          </p:sp>
        </mc:Choice>
        <mc:Fallback xmlns="">
          <p:sp>
            <p:nvSpPr>
              <p:cNvPr id="19" name="Google Shape;100;p25">
                <a:extLst>
                  <a:ext uri="{FF2B5EF4-FFF2-40B4-BE49-F238E27FC236}">
                    <a16:creationId xmlns:a16="http://schemas.microsoft.com/office/drawing/2014/main" id="{C090518F-71CA-9359-C54F-57472B64F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848" y="3029655"/>
                <a:ext cx="3400960" cy="680156"/>
              </a:xfrm>
              <a:prstGeom prst="rect">
                <a:avLst/>
              </a:prstGeom>
              <a:blipFill>
                <a:blip r:embed="rId7"/>
                <a:stretch>
                  <a:fillRect l="-3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9C67F68-2087-155B-AF71-1FF6A9934D57}"/>
              </a:ext>
            </a:extLst>
          </p:cNvPr>
          <p:cNvCxnSpPr>
            <a:cxnSpLocks/>
          </p:cNvCxnSpPr>
          <p:nvPr/>
        </p:nvCxnSpPr>
        <p:spPr>
          <a:xfrm>
            <a:off x="1241881" y="2297213"/>
            <a:ext cx="129719" cy="51372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9240FC85-0CD2-02DE-EEA2-F819FA54A972}"/>
              </a:ext>
            </a:extLst>
          </p:cNvPr>
          <p:cNvCxnSpPr>
            <a:cxnSpLocks/>
          </p:cNvCxnSpPr>
          <p:nvPr/>
        </p:nvCxnSpPr>
        <p:spPr>
          <a:xfrm flipH="1">
            <a:off x="1241881" y="1303867"/>
            <a:ext cx="18723" cy="993346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DBD0103C-F21D-E1F2-6476-378C0B0199E3}"/>
              </a:ext>
            </a:extLst>
          </p:cNvPr>
          <p:cNvCxnSpPr>
            <a:cxnSpLocks/>
          </p:cNvCxnSpPr>
          <p:nvPr/>
        </p:nvCxnSpPr>
        <p:spPr>
          <a:xfrm flipH="1">
            <a:off x="3222082" y="1303867"/>
            <a:ext cx="2719" cy="1507066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E3552072-D97A-2849-32DC-C5AA02414382}"/>
              </a:ext>
            </a:extLst>
          </p:cNvPr>
          <p:cNvCxnSpPr>
            <a:cxnSpLocks/>
          </p:cNvCxnSpPr>
          <p:nvPr/>
        </p:nvCxnSpPr>
        <p:spPr>
          <a:xfrm>
            <a:off x="3222082" y="4203270"/>
            <a:ext cx="0" cy="297282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8728F457-4F82-E416-AFEA-37DD81E662F3}"/>
              </a:ext>
            </a:extLst>
          </p:cNvPr>
          <p:cNvCxnSpPr>
            <a:cxnSpLocks/>
          </p:cNvCxnSpPr>
          <p:nvPr/>
        </p:nvCxnSpPr>
        <p:spPr>
          <a:xfrm flipH="1">
            <a:off x="1241881" y="4179237"/>
            <a:ext cx="134468" cy="32131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39BAC5C5-A107-6EA7-FA36-6167AA906A4E}"/>
              </a:ext>
            </a:extLst>
          </p:cNvPr>
          <p:cNvCxnSpPr>
            <a:cxnSpLocks/>
          </p:cNvCxnSpPr>
          <p:nvPr/>
        </p:nvCxnSpPr>
        <p:spPr>
          <a:xfrm>
            <a:off x="1695346" y="3369733"/>
            <a:ext cx="35878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ACE4B8E9-E7F4-E15B-FC47-314C9D1B4ABD}"/>
              </a:ext>
            </a:extLst>
          </p:cNvPr>
          <p:cNvCxnSpPr>
            <a:cxnSpLocks/>
          </p:cNvCxnSpPr>
          <p:nvPr/>
        </p:nvCxnSpPr>
        <p:spPr>
          <a:xfrm>
            <a:off x="1639590" y="2297213"/>
            <a:ext cx="3643610" cy="958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00;p25">
                <a:extLst>
                  <a:ext uri="{FF2B5EF4-FFF2-40B4-BE49-F238E27FC236}">
                    <a16:creationId xmlns:a16="http://schemas.microsoft.com/office/drawing/2014/main" id="{CC770F25-AE47-61EF-8D4D-EF92FAB637C9}"/>
                  </a:ext>
                </a:extLst>
              </p:cNvPr>
              <p:cNvSpPr txBox="1"/>
              <p:nvPr/>
            </p:nvSpPr>
            <p:spPr>
              <a:xfrm>
                <a:off x="7287322" y="493545"/>
                <a:ext cx="1856678" cy="5739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100" b="1" dirty="0">
                    <a:solidFill>
                      <a:srgbClr val="002060"/>
                    </a:solidFill>
                    <a:ea typeface="넥슨Lv1고딕 Low OTF" panose="00000500000000000000" pitchFamily="50" charset="-127"/>
                    <a:sym typeface="Wingdings" pitchFamily="2" charset="2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: Desired look angle</a:t>
                </a:r>
              </a:p>
              <a:p>
                <a:pPr>
                  <a:lnSpc>
                    <a:spcPct val="115000"/>
                  </a:lnSpc>
                  <a:buSzPts val="2500"/>
                </a:pPr>
                <a14:m>
                  <m:oMath xmlns:m="http://schemas.openxmlformats.org/officeDocument/2006/math">
                    <m:r>
                      <a:rPr lang="en-US" altLang="ko-KR" sz="11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lang="en-US" altLang="ko-KR" sz="11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𝟑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𝝈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: 3 </a:t>
                </a:r>
                <a14:m>
                  <m:oMath xmlns:m="http://schemas.openxmlformats.org/officeDocument/2006/math"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×</m:t>
                    </m:r>
                  </m:oMath>
                </a14:m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(Error Covariance)</a:t>
                </a:r>
              </a:p>
            </p:txBody>
          </p:sp>
        </mc:Choice>
        <mc:Fallback xmlns="">
          <p:sp>
            <p:nvSpPr>
              <p:cNvPr id="7" name="Google Shape;100;p25">
                <a:extLst>
                  <a:ext uri="{FF2B5EF4-FFF2-40B4-BE49-F238E27FC236}">
                    <a16:creationId xmlns:a16="http://schemas.microsoft.com/office/drawing/2014/main" id="{CC770F25-AE47-61EF-8D4D-EF92FAB63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322" y="493545"/>
                <a:ext cx="1856678" cy="5739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0819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809FAB8C-26CB-8075-E1B5-0624ECC46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7FC65D2-BBCF-A886-1835-E78DB7C2273E}"/>
              </a:ext>
            </a:extLst>
          </p:cNvPr>
          <p:cNvSpPr/>
          <p:nvPr/>
        </p:nvSpPr>
        <p:spPr>
          <a:xfrm>
            <a:off x="129639" y="86742"/>
            <a:ext cx="8884721" cy="42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sx="99000" sy="99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BEA578-5244-456F-BEFC-A8B64EEADCD8}"/>
              </a:ext>
            </a:extLst>
          </p:cNvPr>
          <p:cNvSpPr txBox="1"/>
          <p:nvPr/>
        </p:nvSpPr>
        <p:spPr>
          <a:xfrm>
            <a:off x="4475430" y="16929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자율 지능 시스템 연구실 </a:t>
            </a:r>
            <a:endParaRPr lang="ko-KR" altLang="en-US" sz="1050" dirty="0">
              <a:solidFill>
                <a:srgbClr val="19264B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492E156-A38F-85B5-7D52-EAD74A8FB29F}"/>
              </a:ext>
            </a:extLst>
          </p:cNvPr>
          <p:cNvGrpSpPr/>
          <p:nvPr/>
        </p:nvGrpSpPr>
        <p:grpSpPr>
          <a:xfrm>
            <a:off x="143033" y="30805"/>
            <a:ext cx="3847076" cy="540069"/>
            <a:chOff x="143033" y="30805"/>
            <a:chExt cx="3847076" cy="540069"/>
          </a:xfrm>
        </p:grpSpPr>
        <p:cxnSp>
          <p:nvCxnSpPr>
            <p:cNvPr id="14" name="Google Shape;226;p33">
              <a:extLst>
                <a:ext uri="{FF2B5EF4-FFF2-40B4-BE49-F238E27FC236}">
                  <a16:creationId xmlns:a16="http://schemas.microsoft.com/office/drawing/2014/main" id="{C388F6DD-096F-9B2D-A9F5-E96DCF3E2F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97" y="469131"/>
              <a:ext cx="3201403" cy="0"/>
            </a:xfrm>
            <a:prstGeom prst="straightConnector1">
              <a:avLst/>
            </a:prstGeom>
            <a:noFill/>
            <a:ln w="12700" cap="flat" cmpd="sng">
              <a:solidFill>
                <a:srgbClr val="1926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195687C-2AC7-440B-42CB-55BF3F8390C2}"/>
                </a:ext>
              </a:extLst>
            </p:cNvPr>
            <p:cNvGrpSpPr/>
            <p:nvPr/>
          </p:nvGrpSpPr>
          <p:grpSpPr>
            <a:xfrm>
              <a:off x="143033" y="30805"/>
              <a:ext cx="424132" cy="538579"/>
              <a:chOff x="143033" y="30805"/>
              <a:chExt cx="424132" cy="538579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CE1DDCF-EF97-8449-4BD9-EE875FB2B2D1}"/>
                  </a:ext>
                </a:extLst>
              </p:cNvPr>
              <p:cNvSpPr/>
              <p:nvPr/>
            </p:nvSpPr>
            <p:spPr>
              <a:xfrm>
                <a:off x="189497" y="128016"/>
                <a:ext cx="331204" cy="344159"/>
              </a:xfrm>
              <a:prstGeom prst="rect">
                <a:avLst/>
              </a:prstGeom>
              <a:solidFill>
                <a:srgbClr val="1926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Google Shape;100;p25">
                <a:extLst>
                  <a:ext uri="{FF2B5EF4-FFF2-40B4-BE49-F238E27FC236}">
                    <a16:creationId xmlns:a16="http://schemas.microsoft.com/office/drawing/2014/main" id="{1364A1DA-4187-1018-2424-C536F77AC096}"/>
                  </a:ext>
                </a:extLst>
              </p:cNvPr>
              <p:cNvSpPr txBox="1"/>
              <p:nvPr/>
            </p:nvSpPr>
            <p:spPr>
              <a:xfrm>
                <a:off x="143033" y="30805"/>
                <a:ext cx="424132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en-US" altLang="ko-KR" sz="2000" b="1" i="0" u="none" strike="noStrike" cap="none" dirty="0">
                    <a:solidFill>
                      <a:schemeClr val="bg1"/>
                    </a:solidFill>
                    <a:latin typeface="넥슨Lv1고딕 Low OTF Bold" panose="00000800000000000000" pitchFamily="50" charset="-127"/>
                    <a:ea typeface="넥슨Lv1고딕 Low OTF Bold" panose="00000800000000000000" pitchFamily="50" charset="-127"/>
                    <a:sym typeface="Arial"/>
                  </a:rPr>
                  <a:t>3</a:t>
                </a:r>
              </a:p>
            </p:txBody>
          </p:sp>
        </p:grpSp>
        <p:sp>
          <p:nvSpPr>
            <p:cNvPr id="100" name="Google Shape;100;p25">
              <a:extLst>
                <a:ext uri="{FF2B5EF4-FFF2-40B4-BE49-F238E27FC236}">
                  <a16:creationId xmlns:a16="http://schemas.microsoft.com/office/drawing/2014/main" id="{2CBCE59D-D6DB-D66A-FC78-8181EB689CC2}"/>
                </a:ext>
              </a:extLst>
            </p:cNvPr>
            <p:cNvSpPr txBox="1"/>
            <p:nvPr/>
          </p:nvSpPr>
          <p:spPr>
            <a:xfrm>
              <a:off x="501651" y="67690"/>
              <a:ext cx="3488458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ko-KR" altLang="en-US" sz="1800" b="1" i="0" u="none" strike="noStrike" cap="none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  <a:sym typeface="Arial"/>
                </a:rPr>
                <a:t>연구내용</a:t>
              </a:r>
              <a:endParaRPr lang="en-US" altLang="ko-KR" sz="18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endParaRPr>
            </a:p>
          </p:txBody>
        </p:sp>
      </p:grp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E2E9E5E1-9E34-DA5B-BC30-B7544DBE1C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23</a:t>
            </a:fld>
            <a:endParaRPr lang="ko" altLang="en-US"/>
          </a:p>
        </p:txBody>
      </p:sp>
      <p:sp>
        <p:nvSpPr>
          <p:cNvPr id="11" name="Google Shape;100;p25">
            <a:extLst>
              <a:ext uri="{FF2B5EF4-FFF2-40B4-BE49-F238E27FC236}">
                <a16:creationId xmlns:a16="http://schemas.microsoft.com/office/drawing/2014/main" id="{99AB0563-C310-3E4A-764B-0170717C33BC}"/>
              </a:ext>
            </a:extLst>
          </p:cNvPr>
          <p:cNvSpPr txBox="1"/>
          <p:nvPr/>
        </p:nvSpPr>
        <p:spPr>
          <a:xfrm>
            <a:off x="355097" y="513449"/>
            <a:ext cx="3488459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Case (2) Revisited</a:t>
            </a:r>
            <a:r>
              <a:rPr lang="ko-KR" altLang="en-US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 </a:t>
            </a: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–</a:t>
            </a:r>
            <a:r>
              <a:rPr lang="ko-KR" altLang="en-US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 </a:t>
            </a: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 (</a:t>
            </a:r>
            <a:r>
              <a:rPr lang="en-US" altLang="ko-KR" b="1" dirty="0" err="1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i</a:t>
            </a: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)</a:t>
            </a:r>
            <a:r>
              <a:rPr lang="ko-KR" altLang="en-US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 </a:t>
            </a: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[IACGBOM w/ TKF]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B88BC3-D88A-1B78-54DC-06E49DB40929}"/>
                  </a:ext>
                </a:extLst>
              </p:cNvPr>
              <p:cNvSpPr txBox="1"/>
              <p:nvPr/>
            </p:nvSpPr>
            <p:spPr>
              <a:xfrm>
                <a:off x="299671" y="851521"/>
                <a:ext cx="53792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=7.5°, </m:t>
                      </m:r>
                      <m:sSub>
                        <m:sSubPr>
                          <m:ctrlP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=−45°, </m:t>
                      </m:r>
                      <m:d>
                        <m:dPr>
                          <m:ctrlP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1" lang="en-US" altLang="ko-Kore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ore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1" lang="en-US" altLang="ko-Kore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=(−7.5°, +7.5°)</m:t>
                      </m:r>
                    </m:oMath>
                  </m:oMathPara>
                </a14:m>
                <a:endParaRPr kumimoji="1" lang="ko-Kore-KR" altLang="en-US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B88BC3-D88A-1B78-54DC-06E49DB40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71" y="851521"/>
                <a:ext cx="5379234" cy="276999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4982DE26-1B08-B680-0CCB-AF2D41DB5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33" y="1110617"/>
            <a:ext cx="2417440" cy="19569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FDE37C-1A53-390E-584F-64CB7F20E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472" y="1128520"/>
            <a:ext cx="2371561" cy="1939072"/>
          </a:xfrm>
          <a:prstGeom prst="rect">
            <a:avLst/>
          </a:prstGeom>
        </p:spPr>
      </p:pic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6FB6F73-0590-9BB3-AEAC-26688DE77102}"/>
              </a:ext>
            </a:extLst>
          </p:cNvPr>
          <p:cNvCxnSpPr>
            <a:cxnSpLocks/>
          </p:cNvCxnSpPr>
          <p:nvPr/>
        </p:nvCxnSpPr>
        <p:spPr>
          <a:xfrm flipV="1">
            <a:off x="67733" y="3067592"/>
            <a:ext cx="8813800" cy="8467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Google Shape;100;p25">
            <a:extLst>
              <a:ext uri="{FF2B5EF4-FFF2-40B4-BE49-F238E27FC236}">
                <a16:creationId xmlns:a16="http://schemas.microsoft.com/office/drawing/2014/main" id="{2846250E-D385-5372-DF27-B476AFB84FDC}"/>
              </a:ext>
            </a:extLst>
          </p:cNvPr>
          <p:cNvSpPr txBox="1"/>
          <p:nvPr/>
        </p:nvSpPr>
        <p:spPr>
          <a:xfrm>
            <a:off x="299671" y="1975808"/>
            <a:ext cx="2228847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&lt;</a:t>
            </a:r>
            <a:r>
              <a:rPr lang="ko-KR" altLang="en-US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 </a:t>
            </a: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Sliding Surface Variable &gt;</a:t>
            </a:r>
          </a:p>
        </p:txBody>
      </p:sp>
      <p:sp>
        <p:nvSpPr>
          <p:cNvPr id="23" name="Google Shape;100;p25">
            <a:extLst>
              <a:ext uri="{FF2B5EF4-FFF2-40B4-BE49-F238E27FC236}">
                <a16:creationId xmlns:a16="http://schemas.microsoft.com/office/drawing/2014/main" id="{ACF19AD4-3ADB-D67D-1734-F99ACAA8FD87}"/>
              </a:ext>
            </a:extLst>
          </p:cNvPr>
          <p:cNvSpPr txBox="1"/>
          <p:nvPr/>
        </p:nvSpPr>
        <p:spPr>
          <a:xfrm>
            <a:off x="3058786" y="1993711"/>
            <a:ext cx="1699481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&lt;</a:t>
            </a:r>
            <a:r>
              <a:rPr lang="ko-KR" altLang="en-US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 </a:t>
            </a: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Error Variables &gt;</a:t>
            </a:r>
          </a:p>
        </p:txBody>
      </p:sp>
      <p:sp>
        <p:nvSpPr>
          <p:cNvPr id="26" name="Google Shape;100;p25">
            <a:extLst>
              <a:ext uri="{FF2B5EF4-FFF2-40B4-BE49-F238E27FC236}">
                <a16:creationId xmlns:a16="http://schemas.microsoft.com/office/drawing/2014/main" id="{32113589-B19A-DFFA-9671-4D8A3A25F449}"/>
              </a:ext>
            </a:extLst>
          </p:cNvPr>
          <p:cNvSpPr txBox="1"/>
          <p:nvPr/>
        </p:nvSpPr>
        <p:spPr>
          <a:xfrm>
            <a:off x="4975530" y="1090289"/>
            <a:ext cx="3906003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&lt; Estimated values-dealt IACGBOM Variables &gt;</a:t>
            </a:r>
          </a:p>
        </p:txBody>
      </p:sp>
      <p:sp>
        <p:nvSpPr>
          <p:cNvPr id="29" name="Google Shape;100;p25">
            <a:extLst>
              <a:ext uri="{FF2B5EF4-FFF2-40B4-BE49-F238E27FC236}">
                <a16:creationId xmlns:a16="http://schemas.microsoft.com/office/drawing/2014/main" id="{F8CD645A-A53E-BEA6-598D-54AD8C0BF3BC}"/>
              </a:ext>
            </a:extLst>
          </p:cNvPr>
          <p:cNvSpPr txBox="1"/>
          <p:nvPr/>
        </p:nvSpPr>
        <p:spPr>
          <a:xfrm>
            <a:off x="5066314" y="1635730"/>
            <a:ext cx="3815219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C0000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All the variables do NOT converge to 0.</a:t>
            </a:r>
          </a:p>
          <a:p>
            <a:pPr>
              <a:lnSpc>
                <a:spcPct val="115000"/>
              </a:lnSpc>
              <a:buSzPts val="2500"/>
            </a:pPr>
            <a:r>
              <a:rPr lang="en-US" altLang="ko-KR" b="1" i="1" dirty="0">
                <a:solidFill>
                  <a:srgbClr val="C0000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 Okay. It may be caused by estimation errors.</a:t>
            </a:r>
          </a:p>
        </p:txBody>
      </p:sp>
      <p:sp>
        <p:nvSpPr>
          <p:cNvPr id="32" name="Google Shape;100;p25">
            <a:extLst>
              <a:ext uri="{FF2B5EF4-FFF2-40B4-BE49-F238E27FC236}">
                <a16:creationId xmlns:a16="http://schemas.microsoft.com/office/drawing/2014/main" id="{89ED67F3-690D-1DD5-F0B1-DF4D0E297FA3}"/>
              </a:ext>
            </a:extLst>
          </p:cNvPr>
          <p:cNvSpPr txBox="1"/>
          <p:nvPr/>
        </p:nvSpPr>
        <p:spPr>
          <a:xfrm>
            <a:off x="6253078" y="2471326"/>
            <a:ext cx="249373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i="1" dirty="0">
                <a:solidFill>
                  <a:srgbClr val="C0000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What if dealt-with true values?</a:t>
            </a:r>
          </a:p>
        </p:txBody>
      </p:sp>
    </p:spTree>
    <p:extLst>
      <p:ext uri="{BB962C8B-B14F-4D97-AF65-F5344CB8AC3E}">
        <p14:creationId xmlns:p14="http://schemas.microsoft.com/office/powerpoint/2010/main" val="3829535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C7F483C1-821C-B9DF-A510-C24DB6644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757BEAB-A683-49C8-5AF6-391F027F34EB}"/>
              </a:ext>
            </a:extLst>
          </p:cNvPr>
          <p:cNvSpPr/>
          <p:nvPr/>
        </p:nvSpPr>
        <p:spPr>
          <a:xfrm>
            <a:off x="129639" y="86742"/>
            <a:ext cx="8884721" cy="42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sx="99000" sy="99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EE742-300A-63F2-D233-8C9D286CFCF5}"/>
              </a:ext>
            </a:extLst>
          </p:cNvPr>
          <p:cNvSpPr txBox="1"/>
          <p:nvPr/>
        </p:nvSpPr>
        <p:spPr>
          <a:xfrm>
            <a:off x="4475430" y="16929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자율 지능 시스템 연구실 </a:t>
            </a:r>
            <a:endParaRPr lang="ko-KR" altLang="en-US" sz="1050" dirty="0">
              <a:solidFill>
                <a:srgbClr val="19264B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47B6E0D-78B8-A785-FF6F-AC90D606F879}"/>
              </a:ext>
            </a:extLst>
          </p:cNvPr>
          <p:cNvGrpSpPr/>
          <p:nvPr/>
        </p:nvGrpSpPr>
        <p:grpSpPr>
          <a:xfrm>
            <a:off x="143033" y="30805"/>
            <a:ext cx="3847076" cy="540069"/>
            <a:chOff x="143033" y="30805"/>
            <a:chExt cx="3847076" cy="540069"/>
          </a:xfrm>
        </p:grpSpPr>
        <p:cxnSp>
          <p:nvCxnSpPr>
            <p:cNvPr id="14" name="Google Shape;226;p33">
              <a:extLst>
                <a:ext uri="{FF2B5EF4-FFF2-40B4-BE49-F238E27FC236}">
                  <a16:creationId xmlns:a16="http://schemas.microsoft.com/office/drawing/2014/main" id="{A1CD2885-D048-39D8-9EC8-5F00BB5A10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97" y="469131"/>
              <a:ext cx="3201403" cy="0"/>
            </a:xfrm>
            <a:prstGeom prst="straightConnector1">
              <a:avLst/>
            </a:prstGeom>
            <a:noFill/>
            <a:ln w="12700" cap="flat" cmpd="sng">
              <a:solidFill>
                <a:srgbClr val="1926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74AD8D9-80BD-BDF1-3950-69A00F7524EC}"/>
                </a:ext>
              </a:extLst>
            </p:cNvPr>
            <p:cNvGrpSpPr/>
            <p:nvPr/>
          </p:nvGrpSpPr>
          <p:grpSpPr>
            <a:xfrm>
              <a:off x="143033" y="30805"/>
              <a:ext cx="424132" cy="538579"/>
              <a:chOff x="143033" y="30805"/>
              <a:chExt cx="424132" cy="538579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3346BFB4-8B25-CCED-FBCE-550058EE1C3F}"/>
                  </a:ext>
                </a:extLst>
              </p:cNvPr>
              <p:cNvSpPr/>
              <p:nvPr/>
            </p:nvSpPr>
            <p:spPr>
              <a:xfrm>
                <a:off x="189497" y="128016"/>
                <a:ext cx="331204" cy="344159"/>
              </a:xfrm>
              <a:prstGeom prst="rect">
                <a:avLst/>
              </a:prstGeom>
              <a:solidFill>
                <a:srgbClr val="1926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Google Shape;100;p25">
                <a:extLst>
                  <a:ext uri="{FF2B5EF4-FFF2-40B4-BE49-F238E27FC236}">
                    <a16:creationId xmlns:a16="http://schemas.microsoft.com/office/drawing/2014/main" id="{2D1F7505-2895-FE27-484B-E1A1C5B7951F}"/>
                  </a:ext>
                </a:extLst>
              </p:cNvPr>
              <p:cNvSpPr txBox="1"/>
              <p:nvPr/>
            </p:nvSpPr>
            <p:spPr>
              <a:xfrm>
                <a:off x="143033" y="30805"/>
                <a:ext cx="424132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en-US" altLang="ko-KR" sz="2000" b="1" i="0" u="none" strike="noStrike" cap="none" dirty="0">
                    <a:solidFill>
                      <a:schemeClr val="bg1"/>
                    </a:solidFill>
                    <a:latin typeface="넥슨Lv1고딕 Low OTF Bold" panose="00000800000000000000" pitchFamily="50" charset="-127"/>
                    <a:ea typeface="넥슨Lv1고딕 Low OTF Bold" panose="00000800000000000000" pitchFamily="50" charset="-127"/>
                    <a:sym typeface="Arial"/>
                  </a:rPr>
                  <a:t>3</a:t>
                </a:r>
              </a:p>
            </p:txBody>
          </p:sp>
        </p:grpSp>
        <p:sp>
          <p:nvSpPr>
            <p:cNvPr id="100" name="Google Shape;100;p25">
              <a:extLst>
                <a:ext uri="{FF2B5EF4-FFF2-40B4-BE49-F238E27FC236}">
                  <a16:creationId xmlns:a16="http://schemas.microsoft.com/office/drawing/2014/main" id="{E129F8C9-B05C-D8A3-FA96-C428BA5921A4}"/>
                </a:ext>
              </a:extLst>
            </p:cNvPr>
            <p:cNvSpPr txBox="1"/>
            <p:nvPr/>
          </p:nvSpPr>
          <p:spPr>
            <a:xfrm>
              <a:off x="501651" y="67690"/>
              <a:ext cx="3488458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ko-KR" altLang="en-US" sz="1800" b="1" i="0" u="none" strike="noStrike" cap="none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  <a:sym typeface="Arial"/>
                </a:rPr>
                <a:t>연구내용</a:t>
              </a:r>
              <a:endParaRPr lang="en-US" altLang="ko-KR" sz="18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endParaRPr>
            </a:p>
          </p:txBody>
        </p:sp>
      </p:grp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F7E83914-51CC-A558-994B-913A473B8C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24</a:t>
            </a:fld>
            <a:endParaRPr lang="ko" altLang="en-US"/>
          </a:p>
        </p:txBody>
      </p:sp>
      <p:sp>
        <p:nvSpPr>
          <p:cNvPr id="11" name="Google Shape;100;p25">
            <a:extLst>
              <a:ext uri="{FF2B5EF4-FFF2-40B4-BE49-F238E27FC236}">
                <a16:creationId xmlns:a16="http://schemas.microsoft.com/office/drawing/2014/main" id="{07C6138A-99BF-B43D-6146-30B942A58603}"/>
              </a:ext>
            </a:extLst>
          </p:cNvPr>
          <p:cNvSpPr txBox="1"/>
          <p:nvPr/>
        </p:nvSpPr>
        <p:spPr>
          <a:xfrm>
            <a:off x="355097" y="513449"/>
            <a:ext cx="3488459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Case (2) Revisited</a:t>
            </a:r>
            <a:r>
              <a:rPr lang="ko-KR" altLang="en-US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 </a:t>
            </a: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–</a:t>
            </a:r>
            <a:r>
              <a:rPr lang="ko-KR" altLang="en-US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 </a:t>
            </a: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 (</a:t>
            </a:r>
            <a:r>
              <a:rPr lang="en-US" altLang="ko-KR" b="1" dirty="0" err="1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i</a:t>
            </a: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)</a:t>
            </a:r>
            <a:r>
              <a:rPr lang="ko-KR" altLang="en-US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 </a:t>
            </a: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[IACGBOM w/ TKF]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B3E9F0-F2F1-B493-5F55-D68BEBDE69A6}"/>
                  </a:ext>
                </a:extLst>
              </p:cNvPr>
              <p:cNvSpPr txBox="1"/>
              <p:nvPr/>
            </p:nvSpPr>
            <p:spPr>
              <a:xfrm>
                <a:off x="299671" y="851521"/>
                <a:ext cx="537923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=7.5°, </m:t>
                      </m:r>
                      <m:sSub>
                        <m:sSubPr>
                          <m:ctrlP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=−45°, </m:t>
                      </m:r>
                      <m:d>
                        <m:dPr>
                          <m:ctrlP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1" lang="en-US" altLang="ko-Kore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ore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1" lang="en-US" altLang="ko-Kore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=(−7.5°, +7.5°)</m:t>
                      </m:r>
                    </m:oMath>
                  </m:oMathPara>
                </a14:m>
                <a:endParaRPr kumimoji="1" lang="ko-Kore-KR" altLang="en-US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B3E9F0-F2F1-B493-5F55-D68BEBDE6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71" y="851521"/>
                <a:ext cx="5379234" cy="276999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36EE774D-440A-0EA5-7F31-EE0F446E6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33" y="1110617"/>
            <a:ext cx="2417440" cy="19569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CACB5E0-8A6E-C191-E035-FA61C5F5F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472" y="1128520"/>
            <a:ext cx="2371561" cy="19390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0E45A2-D7FD-A033-B22F-6E5FB8E6F4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0472" y="3129160"/>
            <a:ext cx="2371561" cy="19390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BDDD26E-1964-486F-9470-26FCB206E6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930" y="3121380"/>
            <a:ext cx="2417440" cy="1937751"/>
          </a:xfrm>
          <a:prstGeom prst="rect">
            <a:avLst/>
          </a:prstGeom>
        </p:spPr>
      </p:pic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D3EECAD7-112B-6306-B1DC-E292A6B56967}"/>
              </a:ext>
            </a:extLst>
          </p:cNvPr>
          <p:cNvCxnSpPr>
            <a:cxnSpLocks/>
          </p:cNvCxnSpPr>
          <p:nvPr/>
        </p:nvCxnSpPr>
        <p:spPr>
          <a:xfrm flipV="1">
            <a:off x="67733" y="3067592"/>
            <a:ext cx="8813800" cy="8467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Google Shape;100;p25">
            <a:extLst>
              <a:ext uri="{FF2B5EF4-FFF2-40B4-BE49-F238E27FC236}">
                <a16:creationId xmlns:a16="http://schemas.microsoft.com/office/drawing/2014/main" id="{FAEA88DC-BDF7-039D-DC6E-41E04325D5BD}"/>
              </a:ext>
            </a:extLst>
          </p:cNvPr>
          <p:cNvSpPr txBox="1"/>
          <p:nvPr/>
        </p:nvSpPr>
        <p:spPr>
          <a:xfrm>
            <a:off x="299671" y="1975808"/>
            <a:ext cx="2228847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&lt;</a:t>
            </a:r>
            <a:r>
              <a:rPr lang="ko-KR" altLang="en-US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 </a:t>
            </a: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Sliding Surface Variable &gt;</a:t>
            </a:r>
          </a:p>
        </p:txBody>
      </p:sp>
      <p:sp>
        <p:nvSpPr>
          <p:cNvPr id="22" name="Google Shape;100;p25">
            <a:extLst>
              <a:ext uri="{FF2B5EF4-FFF2-40B4-BE49-F238E27FC236}">
                <a16:creationId xmlns:a16="http://schemas.microsoft.com/office/drawing/2014/main" id="{6AEEB6EC-789C-678A-F813-09E63CC1EDC1}"/>
              </a:ext>
            </a:extLst>
          </p:cNvPr>
          <p:cNvSpPr txBox="1"/>
          <p:nvPr/>
        </p:nvSpPr>
        <p:spPr>
          <a:xfrm>
            <a:off x="331625" y="3959197"/>
            <a:ext cx="2228847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&lt;</a:t>
            </a:r>
            <a:r>
              <a:rPr lang="ko-KR" altLang="en-US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 </a:t>
            </a: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Sliding Surface Variable &gt;</a:t>
            </a:r>
          </a:p>
        </p:txBody>
      </p:sp>
      <p:sp>
        <p:nvSpPr>
          <p:cNvPr id="23" name="Google Shape;100;p25">
            <a:extLst>
              <a:ext uri="{FF2B5EF4-FFF2-40B4-BE49-F238E27FC236}">
                <a16:creationId xmlns:a16="http://schemas.microsoft.com/office/drawing/2014/main" id="{D8B9DFFE-B89F-A18A-6D7B-5FD3519EA07A}"/>
              </a:ext>
            </a:extLst>
          </p:cNvPr>
          <p:cNvSpPr txBox="1"/>
          <p:nvPr/>
        </p:nvSpPr>
        <p:spPr>
          <a:xfrm>
            <a:off x="3058786" y="1993711"/>
            <a:ext cx="1699481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&lt;</a:t>
            </a:r>
            <a:r>
              <a:rPr lang="ko-KR" altLang="en-US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 </a:t>
            </a: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Error Variables &gt;</a:t>
            </a:r>
          </a:p>
        </p:txBody>
      </p:sp>
      <p:sp>
        <p:nvSpPr>
          <p:cNvPr id="25" name="Google Shape;100;p25">
            <a:extLst>
              <a:ext uri="{FF2B5EF4-FFF2-40B4-BE49-F238E27FC236}">
                <a16:creationId xmlns:a16="http://schemas.microsoft.com/office/drawing/2014/main" id="{2F0412E8-6A51-88AD-D597-63B55A7DDDCF}"/>
              </a:ext>
            </a:extLst>
          </p:cNvPr>
          <p:cNvSpPr txBox="1"/>
          <p:nvPr/>
        </p:nvSpPr>
        <p:spPr>
          <a:xfrm>
            <a:off x="2993815" y="3967664"/>
            <a:ext cx="1699481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&lt;</a:t>
            </a:r>
            <a:r>
              <a:rPr lang="ko-KR" altLang="en-US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 </a:t>
            </a: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Error Variables &gt;</a:t>
            </a:r>
          </a:p>
        </p:txBody>
      </p:sp>
      <p:sp>
        <p:nvSpPr>
          <p:cNvPr id="26" name="Google Shape;100;p25">
            <a:extLst>
              <a:ext uri="{FF2B5EF4-FFF2-40B4-BE49-F238E27FC236}">
                <a16:creationId xmlns:a16="http://schemas.microsoft.com/office/drawing/2014/main" id="{D1AC7FAF-12DE-DF23-28EA-F608AC043C3B}"/>
              </a:ext>
            </a:extLst>
          </p:cNvPr>
          <p:cNvSpPr txBox="1"/>
          <p:nvPr/>
        </p:nvSpPr>
        <p:spPr>
          <a:xfrm>
            <a:off x="4975530" y="1090289"/>
            <a:ext cx="3906003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&lt; Estimated values-dealt IACGBOM Variables &gt;</a:t>
            </a:r>
          </a:p>
        </p:txBody>
      </p:sp>
      <p:sp>
        <p:nvSpPr>
          <p:cNvPr id="28" name="Google Shape;100;p25">
            <a:extLst>
              <a:ext uri="{FF2B5EF4-FFF2-40B4-BE49-F238E27FC236}">
                <a16:creationId xmlns:a16="http://schemas.microsoft.com/office/drawing/2014/main" id="{B7D27F47-9B85-F85C-4204-3AD78EB8BACB}"/>
              </a:ext>
            </a:extLst>
          </p:cNvPr>
          <p:cNvSpPr txBox="1"/>
          <p:nvPr/>
        </p:nvSpPr>
        <p:spPr>
          <a:xfrm>
            <a:off x="4975530" y="3127660"/>
            <a:ext cx="3906003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&lt; True values-dealt IACGBOM Variables &gt;</a:t>
            </a:r>
          </a:p>
        </p:txBody>
      </p:sp>
      <p:sp>
        <p:nvSpPr>
          <p:cNvPr id="29" name="Google Shape;100;p25">
            <a:extLst>
              <a:ext uri="{FF2B5EF4-FFF2-40B4-BE49-F238E27FC236}">
                <a16:creationId xmlns:a16="http://schemas.microsoft.com/office/drawing/2014/main" id="{494A167E-62AC-20FB-7BE6-719C5C1E79B5}"/>
              </a:ext>
            </a:extLst>
          </p:cNvPr>
          <p:cNvSpPr txBox="1"/>
          <p:nvPr/>
        </p:nvSpPr>
        <p:spPr>
          <a:xfrm>
            <a:off x="5066314" y="1635730"/>
            <a:ext cx="3815219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C0000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All the variables do NOT converge to 0.</a:t>
            </a:r>
          </a:p>
          <a:p>
            <a:pPr>
              <a:lnSpc>
                <a:spcPct val="115000"/>
              </a:lnSpc>
              <a:buSzPts val="2500"/>
            </a:pPr>
            <a:r>
              <a:rPr lang="en-US" altLang="ko-KR" b="1" i="1" dirty="0">
                <a:solidFill>
                  <a:srgbClr val="C0000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 Okay. It may be caused by estimation errors.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77A88D1-4AB2-3B04-01B4-BA2C643A490D}"/>
              </a:ext>
            </a:extLst>
          </p:cNvPr>
          <p:cNvCxnSpPr>
            <a:cxnSpLocks/>
          </p:cNvCxnSpPr>
          <p:nvPr/>
        </p:nvCxnSpPr>
        <p:spPr>
          <a:xfrm flipH="1">
            <a:off x="6271190" y="2315886"/>
            <a:ext cx="1" cy="139251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Google Shape;100;p25">
            <a:extLst>
              <a:ext uri="{FF2B5EF4-FFF2-40B4-BE49-F238E27FC236}">
                <a16:creationId xmlns:a16="http://schemas.microsoft.com/office/drawing/2014/main" id="{C3E409A6-C6FA-10DA-0ECA-39E52FD5C540}"/>
              </a:ext>
            </a:extLst>
          </p:cNvPr>
          <p:cNvSpPr txBox="1"/>
          <p:nvPr/>
        </p:nvSpPr>
        <p:spPr>
          <a:xfrm>
            <a:off x="6253078" y="2471326"/>
            <a:ext cx="249373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i="1" dirty="0">
                <a:solidFill>
                  <a:srgbClr val="C0000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What if dealt-with true values?</a:t>
            </a:r>
          </a:p>
        </p:txBody>
      </p:sp>
      <p:sp>
        <p:nvSpPr>
          <p:cNvPr id="33" name="Google Shape;100;p25">
            <a:extLst>
              <a:ext uri="{FF2B5EF4-FFF2-40B4-BE49-F238E27FC236}">
                <a16:creationId xmlns:a16="http://schemas.microsoft.com/office/drawing/2014/main" id="{83EB786F-E026-BAF2-D75F-AD970B3AAE35}"/>
              </a:ext>
            </a:extLst>
          </p:cNvPr>
          <p:cNvSpPr txBox="1"/>
          <p:nvPr/>
        </p:nvSpPr>
        <p:spPr>
          <a:xfrm>
            <a:off x="5066313" y="3733125"/>
            <a:ext cx="3815219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C0000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All the variables do NOT converge to 0 neither.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100;p25">
                <a:extLst>
                  <a:ext uri="{FF2B5EF4-FFF2-40B4-BE49-F238E27FC236}">
                    <a16:creationId xmlns:a16="http://schemas.microsoft.com/office/drawing/2014/main" id="{D46577BF-3211-0EBF-6E73-966E23EBFDBE}"/>
                  </a:ext>
                </a:extLst>
              </p:cNvPr>
              <p:cNvSpPr txBox="1"/>
              <p:nvPr/>
            </p:nvSpPr>
            <p:spPr>
              <a:xfrm>
                <a:off x="5376521" y="4336674"/>
                <a:ext cx="2963887" cy="432396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C0000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 Adjust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𝒌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b="1" dirty="0">
                    <a:solidFill>
                      <a:srgbClr val="C0000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manually(empirically).</a:t>
                </a:r>
              </a:p>
            </p:txBody>
          </p:sp>
        </mc:Choice>
        <mc:Fallback xmlns="">
          <p:sp>
            <p:nvSpPr>
              <p:cNvPr id="10" name="Google Shape;100;p25">
                <a:extLst>
                  <a:ext uri="{FF2B5EF4-FFF2-40B4-BE49-F238E27FC236}">
                    <a16:creationId xmlns:a16="http://schemas.microsoft.com/office/drawing/2014/main" id="{D46577BF-3211-0EBF-6E73-966E23EBF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521" y="4336674"/>
                <a:ext cx="2963887" cy="432396"/>
              </a:xfrm>
              <a:prstGeom prst="rect">
                <a:avLst/>
              </a:prstGeom>
              <a:blipFill>
                <a:blip r:embed="rId8"/>
                <a:stretch>
                  <a:fillRect l="-424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7615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8A31A3C1-2E6F-5B7A-FFB0-F233E5286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F6C9F65-B405-77DA-A8E3-E72D75368A79}"/>
              </a:ext>
            </a:extLst>
          </p:cNvPr>
          <p:cNvSpPr/>
          <p:nvPr/>
        </p:nvSpPr>
        <p:spPr>
          <a:xfrm>
            <a:off x="129639" y="86742"/>
            <a:ext cx="8884721" cy="42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sx="99000" sy="99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3425DB-DB69-FE7C-B713-B76CE8CB5C99}"/>
              </a:ext>
            </a:extLst>
          </p:cNvPr>
          <p:cNvSpPr txBox="1"/>
          <p:nvPr/>
        </p:nvSpPr>
        <p:spPr>
          <a:xfrm>
            <a:off x="4475430" y="16929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자율 지능 시스템 연구실 </a:t>
            </a:r>
            <a:endParaRPr lang="ko-KR" altLang="en-US" sz="1050" dirty="0">
              <a:solidFill>
                <a:srgbClr val="19264B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1BD8BF2-EF59-3325-99B8-A3794BD0FD3C}"/>
              </a:ext>
            </a:extLst>
          </p:cNvPr>
          <p:cNvGrpSpPr/>
          <p:nvPr/>
        </p:nvGrpSpPr>
        <p:grpSpPr>
          <a:xfrm>
            <a:off x="143033" y="30805"/>
            <a:ext cx="3847076" cy="540069"/>
            <a:chOff x="143033" y="30805"/>
            <a:chExt cx="3847076" cy="540069"/>
          </a:xfrm>
        </p:grpSpPr>
        <p:cxnSp>
          <p:nvCxnSpPr>
            <p:cNvPr id="14" name="Google Shape;226;p33">
              <a:extLst>
                <a:ext uri="{FF2B5EF4-FFF2-40B4-BE49-F238E27FC236}">
                  <a16:creationId xmlns:a16="http://schemas.microsoft.com/office/drawing/2014/main" id="{DD9511AB-EFAC-644A-6B84-FF32EE012D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97" y="469131"/>
              <a:ext cx="3201403" cy="0"/>
            </a:xfrm>
            <a:prstGeom prst="straightConnector1">
              <a:avLst/>
            </a:prstGeom>
            <a:noFill/>
            <a:ln w="12700" cap="flat" cmpd="sng">
              <a:solidFill>
                <a:srgbClr val="1926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F73ED17-D2AF-D7BF-6DFC-3E4A527326F2}"/>
                </a:ext>
              </a:extLst>
            </p:cNvPr>
            <p:cNvGrpSpPr/>
            <p:nvPr/>
          </p:nvGrpSpPr>
          <p:grpSpPr>
            <a:xfrm>
              <a:off x="143033" y="30805"/>
              <a:ext cx="424132" cy="538579"/>
              <a:chOff x="143033" y="30805"/>
              <a:chExt cx="424132" cy="538579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ACB828D9-6D92-0BEE-779D-68ABF66B99C5}"/>
                  </a:ext>
                </a:extLst>
              </p:cNvPr>
              <p:cNvSpPr/>
              <p:nvPr/>
            </p:nvSpPr>
            <p:spPr>
              <a:xfrm>
                <a:off x="189497" y="128016"/>
                <a:ext cx="331204" cy="344159"/>
              </a:xfrm>
              <a:prstGeom prst="rect">
                <a:avLst/>
              </a:prstGeom>
              <a:solidFill>
                <a:srgbClr val="1926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Google Shape;100;p25">
                <a:extLst>
                  <a:ext uri="{FF2B5EF4-FFF2-40B4-BE49-F238E27FC236}">
                    <a16:creationId xmlns:a16="http://schemas.microsoft.com/office/drawing/2014/main" id="{A050F6F4-191E-3C3C-44DE-9CF1BF31CA06}"/>
                  </a:ext>
                </a:extLst>
              </p:cNvPr>
              <p:cNvSpPr txBox="1"/>
              <p:nvPr/>
            </p:nvSpPr>
            <p:spPr>
              <a:xfrm>
                <a:off x="143033" y="30805"/>
                <a:ext cx="424132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en-US" altLang="ko-KR" sz="2000" b="1" i="0" u="none" strike="noStrike" cap="none" dirty="0">
                    <a:solidFill>
                      <a:schemeClr val="bg1"/>
                    </a:solidFill>
                    <a:latin typeface="넥슨Lv1고딕 Low OTF Bold" panose="00000800000000000000" pitchFamily="50" charset="-127"/>
                    <a:ea typeface="넥슨Lv1고딕 Low OTF Bold" panose="00000800000000000000" pitchFamily="50" charset="-127"/>
                    <a:sym typeface="Arial"/>
                  </a:rPr>
                  <a:t>3</a:t>
                </a:r>
              </a:p>
            </p:txBody>
          </p:sp>
        </p:grpSp>
        <p:sp>
          <p:nvSpPr>
            <p:cNvPr id="100" name="Google Shape;100;p25">
              <a:extLst>
                <a:ext uri="{FF2B5EF4-FFF2-40B4-BE49-F238E27FC236}">
                  <a16:creationId xmlns:a16="http://schemas.microsoft.com/office/drawing/2014/main" id="{D290DBB4-E5BD-C1D6-33FE-C1E982A75731}"/>
                </a:ext>
              </a:extLst>
            </p:cNvPr>
            <p:cNvSpPr txBox="1"/>
            <p:nvPr/>
          </p:nvSpPr>
          <p:spPr>
            <a:xfrm>
              <a:off x="501651" y="67690"/>
              <a:ext cx="3488458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ko-KR" altLang="en-US" sz="1800" b="1" i="0" u="none" strike="noStrike" cap="none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  <a:sym typeface="Arial"/>
                </a:rPr>
                <a:t>연구내용</a:t>
              </a:r>
              <a:endParaRPr lang="en-US" altLang="ko-KR" sz="18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endParaRPr>
            </a:p>
          </p:txBody>
        </p:sp>
      </p:grp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296D4C51-D021-06CB-D0E7-DF4388B8A7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25</a:t>
            </a:fld>
            <a:endParaRPr lang="ko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100;p25">
                <a:extLst>
                  <a:ext uri="{FF2B5EF4-FFF2-40B4-BE49-F238E27FC236}">
                    <a16:creationId xmlns:a16="http://schemas.microsoft.com/office/drawing/2014/main" id="{7FDFE633-BE2E-8143-4E07-AD7EACAE10E3}"/>
                  </a:ext>
                </a:extLst>
              </p:cNvPr>
              <p:cNvSpPr txBox="1"/>
              <p:nvPr/>
            </p:nvSpPr>
            <p:spPr>
              <a:xfrm>
                <a:off x="355098" y="513449"/>
                <a:ext cx="2761668" cy="4323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Extreme Case) TKF)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𝜎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𝑑</m:t>
                        </m:r>
                      </m:sub>
                    </m:sSub>
                    <m:r>
                      <a:rPr lang="en-US" altLang="ko-KR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&gt;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sat</m:t>
                        </m:r>
                      </m:sub>
                    </m:sSub>
                  </m:oMath>
                </a14:m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</a:t>
                </a:r>
                <a:endParaRPr lang="en-US" altLang="ko-KR" b="1" i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2" name="Google Shape;100;p25">
                <a:extLst>
                  <a:ext uri="{FF2B5EF4-FFF2-40B4-BE49-F238E27FC236}">
                    <a16:creationId xmlns:a16="http://schemas.microsoft.com/office/drawing/2014/main" id="{7FDFE633-BE2E-8143-4E07-AD7EACAE1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98" y="513449"/>
                <a:ext cx="2761668" cy="432396"/>
              </a:xfrm>
              <a:prstGeom prst="rect">
                <a:avLst/>
              </a:prstGeom>
              <a:blipFill>
                <a:blip r:embed="rId3"/>
                <a:stretch>
                  <a:fillRect l="-4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921DC2-E975-9F07-F853-B6CB033B2C23}"/>
                  </a:ext>
                </a:extLst>
              </p:cNvPr>
              <p:cNvSpPr txBox="1"/>
              <p:nvPr/>
            </p:nvSpPr>
            <p:spPr>
              <a:xfrm>
                <a:off x="355097" y="833768"/>
                <a:ext cx="5379234" cy="308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ko-Kore-KR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ore-KR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=10.80°,</m:t>
                      </m:r>
                      <m:sSub>
                        <m:sSubPr>
                          <m:ctrlPr>
                            <a:rPr kumimoji="1" lang="en-US" altLang="ko-Kore-KR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ore-KR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kumimoji="1" lang="en-US" altLang="ko-Kore-KR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=10°</m:t>
                      </m:r>
                      <m:r>
                        <a:rPr kumimoji="1" lang="en-US" altLang="ko-Kore-K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ore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kumimoji="1" lang="en-US" altLang="ko-Kore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kumimoji="1" lang="en-US" altLang="ko-Kore-K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=−45°, </m:t>
                      </m:r>
                      <m:d>
                        <m:dPr>
                          <m:ctrlPr>
                            <a:rPr kumimoji="1" lang="en-US" altLang="ko-Kore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1" lang="en-US" altLang="ko-Kore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kumimoji="1" lang="en-US" altLang="ko-Kore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ore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1" lang="en-US" altLang="ko-Kore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=(−7.5°, +7.5°)</m:t>
                      </m:r>
                    </m:oMath>
                  </m:oMathPara>
                </a14:m>
                <a:endParaRPr lang="en-US" altLang="ko-KR" sz="12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921DC2-E975-9F07-F853-B6CB033B2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97" y="833768"/>
                <a:ext cx="5379234" cy="3082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Google Shape;100;p25">
                <a:extLst>
                  <a:ext uri="{FF2B5EF4-FFF2-40B4-BE49-F238E27FC236}">
                    <a16:creationId xmlns:a16="http://schemas.microsoft.com/office/drawing/2014/main" id="{051EC30A-30D2-C61B-5449-4391F42C2A5C}"/>
                  </a:ext>
                </a:extLst>
              </p:cNvPr>
              <p:cNvSpPr txBox="1"/>
              <p:nvPr/>
            </p:nvSpPr>
            <p:spPr>
              <a:xfrm>
                <a:off x="1152883" y="4604719"/>
                <a:ext cx="2985154" cy="379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Fig.</a:t>
                </a:r>
                <a:r>
                  <a:rPr lang="ko-KR" altLang="en-US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</a:t>
                </a: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Look angle trajectory(TKF): </a:t>
                </a:r>
                <a14:m>
                  <m:oMath xmlns:m="http://schemas.openxmlformats.org/officeDocument/2006/math">
                    <m:r>
                      <a:rPr lang="en-US" altLang="ko-KR" sz="11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</m:acc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, </m:t>
                    </m:r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sz="11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𝐭𝐫𝐮𝐞</m:t>
                        </m:r>
                      </m:sub>
                    </m:sSub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, </m:t>
                    </m:r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sz="11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𝐦𝐞𝐚𝐬</m:t>
                        </m:r>
                      </m:sub>
                    </m:sSub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)</m:t>
                    </m:r>
                  </m:oMath>
                </a14:m>
                <a:endParaRPr lang="en-US" altLang="ko-KR" sz="11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4" name="Google Shape;100;p25">
                <a:extLst>
                  <a:ext uri="{FF2B5EF4-FFF2-40B4-BE49-F238E27FC236}">
                    <a16:creationId xmlns:a16="http://schemas.microsoft.com/office/drawing/2014/main" id="{051EC30A-30D2-C61B-5449-4391F42C2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883" y="4604719"/>
                <a:ext cx="2985154" cy="3793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100;p25">
                <a:extLst>
                  <a:ext uri="{FF2B5EF4-FFF2-40B4-BE49-F238E27FC236}">
                    <a16:creationId xmlns:a16="http://schemas.microsoft.com/office/drawing/2014/main" id="{98492607-F182-3856-BAEA-7F5123F5C00D}"/>
                  </a:ext>
                </a:extLst>
              </p:cNvPr>
              <p:cNvSpPr txBox="1"/>
              <p:nvPr/>
            </p:nvSpPr>
            <p:spPr>
              <a:xfrm>
                <a:off x="5519989" y="1138467"/>
                <a:ext cx="2952469" cy="6801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𝐦𝐚𝐱</m:t>
                      </m:r>
                      <m:d>
                        <m:dPr>
                          <m:ctrlPr>
                            <a:rPr lang="en-US" altLang="ko-KR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US" altLang="ko-KR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𝐭𝐫𝐮𝐞</m:t>
                              </m:r>
                            </m:sub>
                          </m:sSub>
                        </m:e>
                      </m:d>
                      <m:r>
                        <a:rPr lang="en-US" altLang="ko-KR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=</m:t>
                      </m:r>
                      <m:r>
                        <a:rPr lang="en-US" altLang="ko-KR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𝟏𝟎</m:t>
                      </m:r>
                      <m:r>
                        <a:rPr lang="en-US" altLang="ko-KR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.</m:t>
                      </m:r>
                      <m:r>
                        <a:rPr lang="en-US" altLang="ko-KR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𝟎𝟎</m:t>
                      </m:r>
                      <m:r>
                        <a:rPr lang="en-US" altLang="ko-KR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°</m:t>
                      </m:r>
                    </m:oMath>
                  </m:oMathPara>
                </a14:m>
                <a:endParaRPr lang="en-US" altLang="ko-KR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  <a:p>
                <a:pPr>
                  <a:lnSpc>
                    <a:spcPct val="115000"/>
                  </a:lnSpc>
                  <a:buSzPts val="25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𝒕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𝐬𝐚𝐭</m:t>
                          </m:r>
                        </m:sub>
                      </m:sSub>
                      <m:r>
                        <a:rPr lang="en-US" altLang="ko-KR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=</m:t>
                      </m:r>
                      <m:r>
                        <a:rPr lang="en-US" altLang="ko-KR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𝟐𝟒</m:t>
                      </m:r>
                      <m:r>
                        <a:rPr lang="en-US" altLang="ko-KR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.</m:t>
                      </m:r>
                      <m:r>
                        <a:rPr lang="en-US" altLang="ko-KR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𝟖𝟐</m:t>
                      </m:r>
                      <m:r>
                        <a:rPr lang="en-US" altLang="ko-KR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𝐬𝐞𝐜</m:t>
                      </m:r>
                      <m:r>
                        <a:rPr lang="en-US" altLang="ko-KR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 (</m:t>
                      </m:r>
                      <m:r>
                        <a:rPr lang="en-US" altLang="ko-KR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𝟏</m:t>
                      </m:r>
                      <m:r>
                        <a:rPr lang="en-US" altLang="ko-KR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.</m:t>
                      </m:r>
                      <m:r>
                        <a:rPr lang="en-US" altLang="ko-KR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𝟑𝟖</m:t>
                      </m:r>
                      <m:r>
                        <a:rPr lang="en-US" altLang="ko-KR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~ </m:t>
                      </m:r>
                      <m:r>
                        <a:rPr lang="en-US" altLang="ko-KR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𝟐𝟔</m:t>
                      </m:r>
                      <m:r>
                        <a:rPr lang="en-US" altLang="ko-KR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.</m:t>
                      </m:r>
                      <m:r>
                        <a:rPr lang="en-US" altLang="ko-KR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𝟐</m:t>
                      </m:r>
                      <m:r>
                        <a:rPr lang="en-US" altLang="ko-KR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)</m:t>
                      </m:r>
                    </m:oMath>
                  </m:oMathPara>
                </a14:m>
                <a:endParaRPr lang="en-US" altLang="ko-KR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8" name="Google Shape;100;p25">
                <a:extLst>
                  <a:ext uri="{FF2B5EF4-FFF2-40B4-BE49-F238E27FC236}">
                    <a16:creationId xmlns:a16="http://schemas.microsoft.com/office/drawing/2014/main" id="{98492607-F182-3856-BAEA-7F5123F5C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989" y="1138467"/>
                <a:ext cx="2952469" cy="6801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100;p25">
            <a:extLst>
              <a:ext uri="{FF2B5EF4-FFF2-40B4-BE49-F238E27FC236}">
                <a16:creationId xmlns:a16="http://schemas.microsoft.com/office/drawing/2014/main" id="{44BDC275-65C9-DF26-0155-65A1925F581C}"/>
              </a:ext>
            </a:extLst>
          </p:cNvPr>
          <p:cNvSpPr txBox="1"/>
          <p:nvPr/>
        </p:nvSpPr>
        <p:spPr>
          <a:xfrm>
            <a:off x="5896839" y="4493455"/>
            <a:ext cx="2985154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sz="1100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Fig.</a:t>
            </a:r>
            <a:r>
              <a:rPr lang="ko-KR" altLang="en-US" sz="1100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 </a:t>
            </a:r>
            <a:r>
              <a:rPr lang="en-US" altLang="ko-KR" sz="1100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Look angle error trajectory(TKF)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0F9239E-0E11-63E5-49C5-9B650C0FBA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497" y="1165850"/>
            <a:ext cx="4911927" cy="350851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BFFCA9E-CAB4-86ED-D5FA-2DE424D1B0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5271" y="1983691"/>
            <a:ext cx="3147187" cy="2583607"/>
          </a:xfrm>
          <a:prstGeom prst="rect">
            <a:avLst/>
          </a:prstGeom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ED06ACAA-F29E-57FC-8C60-7D5ECF6EED1F}"/>
              </a:ext>
            </a:extLst>
          </p:cNvPr>
          <p:cNvCxnSpPr>
            <a:cxnSpLocks/>
          </p:cNvCxnSpPr>
          <p:nvPr/>
        </p:nvCxnSpPr>
        <p:spPr>
          <a:xfrm flipH="1">
            <a:off x="451624" y="1455296"/>
            <a:ext cx="79046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100;p25">
                <a:extLst>
                  <a:ext uri="{FF2B5EF4-FFF2-40B4-BE49-F238E27FC236}">
                    <a16:creationId xmlns:a16="http://schemas.microsoft.com/office/drawing/2014/main" id="{58A29597-8759-3188-3778-6A92936B916B}"/>
                  </a:ext>
                </a:extLst>
              </p:cNvPr>
              <p:cNvSpPr txBox="1"/>
              <p:nvPr/>
            </p:nvSpPr>
            <p:spPr>
              <a:xfrm>
                <a:off x="7287322" y="493545"/>
                <a:ext cx="1856678" cy="5739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100" b="1" dirty="0">
                    <a:solidFill>
                      <a:srgbClr val="002060"/>
                    </a:solidFill>
                    <a:ea typeface="넥슨Lv1고딕 Low OTF" panose="00000500000000000000" pitchFamily="50" charset="-127"/>
                    <a:sym typeface="Wingdings" pitchFamily="2" charset="2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: Desired look angle</a:t>
                </a:r>
              </a:p>
              <a:p>
                <a:pPr>
                  <a:lnSpc>
                    <a:spcPct val="115000"/>
                  </a:lnSpc>
                  <a:buSzPts val="2500"/>
                </a:pPr>
                <a14:m>
                  <m:oMath xmlns:m="http://schemas.openxmlformats.org/officeDocument/2006/math">
                    <m:r>
                      <a:rPr lang="en-US" altLang="ko-KR" sz="11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lang="en-US" altLang="ko-KR" sz="11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𝟑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𝝈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: 3 </a:t>
                </a:r>
                <a14:m>
                  <m:oMath xmlns:m="http://schemas.openxmlformats.org/officeDocument/2006/math"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×</m:t>
                    </m:r>
                  </m:oMath>
                </a14:m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(Error Covariance)</a:t>
                </a:r>
              </a:p>
            </p:txBody>
          </p:sp>
        </mc:Choice>
        <mc:Fallback xmlns="">
          <p:sp>
            <p:nvSpPr>
              <p:cNvPr id="17" name="Google Shape;100;p25">
                <a:extLst>
                  <a:ext uri="{FF2B5EF4-FFF2-40B4-BE49-F238E27FC236}">
                    <a16:creationId xmlns:a16="http://schemas.microsoft.com/office/drawing/2014/main" id="{58A29597-8759-3188-3778-6A92936B9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322" y="493545"/>
                <a:ext cx="1856678" cy="5739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7879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C7A3E53D-C265-8C72-5DDA-3BC8DAAFE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1A5CB09-EF9E-4E0E-F168-CC7B247F0944}"/>
              </a:ext>
            </a:extLst>
          </p:cNvPr>
          <p:cNvSpPr/>
          <p:nvPr/>
        </p:nvSpPr>
        <p:spPr>
          <a:xfrm>
            <a:off x="129639" y="86742"/>
            <a:ext cx="8884721" cy="42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sx="99000" sy="99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7A3060-75DD-911F-A763-F9A1B2401A8B}"/>
              </a:ext>
            </a:extLst>
          </p:cNvPr>
          <p:cNvSpPr txBox="1"/>
          <p:nvPr/>
        </p:nvSpPr>
        <p:spPr>
          <a:xfrm>
            <a:off x="4475430" y="16929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자율 지능 시스템 연구실 </a:t>
            </a:r>
            <a:endParaRPr lang="ko-KR" altLang="en-US" sz="1050" dirty="0">
              <a:solidFill>
                <a:srgbClr val="19264B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43208CF-536B-B84E-B65A-1C235D450739}"/>
              </a:ext>
            </a:extLst>
          </p:cNvPr>
          <p:cNvGrpSpPr/>
          <p:nvPr/>
        </p:nvGrpSpPr>
        <p:grpSpPr>
          <a:xfrm>
            <a:off x="143033" y="30805"/>
            <a:ext cx="3847076" cy="540069"/>
            <a:chOff x="143033" y="30805"/>
            <a:chExt cx="3847076" cy="540069"/>
          </a:xfrm>
        </p:grpSpPr>
        <p:cxnSp>
          <p:nvCxnSpPr>
            <p:cNvPr id="14" name="Google Shape;226;p33">
              <a:extLst>
                <a:ext uri="{FF2B5EF4-FFF2-40B4-BE49-F238E27FC236}">
                  <a16:creationId xmlns:a16="http://schemas.microsoft.com/office/drawing/2014/main" id="{A01DDF8E-9490-F563-26E7-B0C1CD1EEF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97" y="469131"/>
              <a:ext cx="3201403" cy="0"/>
            </a:xfrm>
            <a:prstGeom prst="straightConnector1">
              <a:avLst/>
            </a:prstGeom>
            <a:noFill/>
            <a:ln w="12700" cap="flat" cmpd="sng">
              <a:solidFill>
                <a:srgbClr val="1926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776764F-9B3F-8ECF-2D7C-A308135830F1}"/>
                </a:ext>
              </a:extLst>
            </p:cNvPr>
            <p:cNvGrpSpPr/>
            <p:nvPr/>
          </p:nvGrpSpPr>
          <p:grpSpPr>
            <a:xfrm>
              <a:off x="143033" y="30805"/>
              <a:ext cx="424132" cy="538579"/>
              <a:chOff x="143033" y="30805"/>
              <a:chExt cx="424132" cy="538579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CE13C41-04D0-235A-06B4-1EA57A8B5506}"/>
                  </a:ext>
                </a:extLst>
              </p:cNvPr>
              <p:cNvSpPr/>
              <p:nvPr/>
            </p:nvSpPr>
            <p:spPr>
              <a:xfrm>
                <a:off x="189497" y="128016"/>
                <a:ext cx="331204" cy="344159"/>
              </a:xfrm>
              <a:prstGeom prst="rect">
                <a:avLst/>
              </a:prstGeom>
              <a:solidFill>
                <a:srgbClr val="1926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Google Shape;100;p25">
                <a:extLst>
                  <a:ext uri="{FF2B5EF4-FFF2-40B4-BE49-F238E27FC236}">
                    <a16:creationId xmlns:a16="http://schemas.microsoft.com/office/drawing/2014/main" id="{A0465D7F-1EF7-5010-9A89-2E45AF294992}"/>
                  </a:ext>
                </a:extLst>
              </p:cNvPr>
              <p:cNvSpPr txBox="1"/>
              <p:nvPr/>
            </p:nvSpPr>
            <p:spPr>
              <a:xfrm>
                <a:off x="143033" y="30805"/>
                <a:ext cx="424132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en-US" altLang="ko-KR" sz="2000" b="1" i="0" u="none" strike="noStrike" cap="none" dirty="0">
                    <a:solidFill>
                      <a:schemeClr val="bg1"/>
                    </a:solidFill>
                    <a:latin typeface="넥슨Lv1고딕 Low OTF Bold" panose="00000800000000000000" pitchFamily="50" charset="-127"/>
                    <a:ea typeface="넥슨Lv1고딕 Low OTF Bold" panose="00000800000000000000" pitchFamily="50" charset="-127"/>
                    <a:sym typeface="Arial"/>
                  </a:rPr>
                  <a:t>3</a:t>
                </a:r>
              </a:p>
            </p:txBody>
          </p:sp>
        </p:grpSp>
        <p:sp>
          <p:nvSpPr>
            <p:cNvPr id="100" name="Google Shape;100;p25">
              <a:extLst>
                <a:ext uri="{FF2B5EF4-FFF2-40B4-BE49-F238E27FC236}">
                  <a16:creationId xmlns:a16="http://schemas.microsoft.com/office/drawing/2014/main" id="{7EE34B25-A4A2-5850-C29C-607950708F88}"/>
                </a:ext>
              </a:extLst>
            </p:cNvPr>
            <p:cNvSpPr txBox="1"/>
            <p:nvPr/>
          </p:nvSpPr>
          <p:spPr>
            <a:xfrm>
              <a:off x="501651" y="67690"/>
              <a:ext cx="3488458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ko-KR" altLang="en-US" sz="1800" b="1" i="0" u="none" strike="noStrike" cap="none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  <a:sym typeface="Arial"/>
                </a:rPr>
                <a:t>연구내용</a:t>
              </a:r>
              <a:endParaRPr lang="en-US" altLang="ko-KR" sz="18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endParaRPr>
            </a:p>
          </p:txBody>
        </p:sp>
      </p:grp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74461860-4948-9666-DBA0-D7C518404F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26</a:t>
            </a:fld>
            <a:endParaRPr lang="ko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100;p25">
                <a:extLst>
                  <a:ext uri="{FF2B5EF4-FFF2-40B4-BE49-F238E27FC236}">
                    <a16:creationId xmlns:a16="http://schemas.microsoft.com/office/drawing/2014/main" id="{38EB09CE-73A6-2365-0E2F-753730B1E395}"/>
                  </a:ext>
                </a:extLst>
              </p:cNvPr>
              <p:cNvSpPr txBox="1"/>
              <p:nvPr/>
            </p:nvSpPr>
            <p:spPr>
              <a:xfrm>
                <a:off x="355097" y="513449"/>
                <a:ext cx="2541449" cy="4370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Extreme Case) TKF)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𝜎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𝑑</m:t>
                        </m:r>
                      </m:sub>
                    </m:sSub>
                    <m:r>
                      <a:rPr lang="en-US" altLang="ko-KR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&gt;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sat</m:t>
                        </m:r>
                      </m:sub>
                    </m:sSub>
                  </m:oMath>
                </a14:m>
                <a:endParaRPr lang="en-US" altLang="ko-KR" b="1" i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2" name="Google Shape;100;p25">
                <a:extLst>
                  <a:ext uri="{FF2B5EF4-FFF2-40B4-BE49-F238E27FC236}">
                    <a16:creationId xmlns:a16="http://schemas.microsoft.com/office/drawing/2014/main" id="{38EB09CE-73A6-2365-0E2F-753730B1E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97" y="513449"/>
                <a:ext cx="2541449" cy="437012"/>
              </a:xfrm>
              <a:prstGeom prst="rect">
                <a:avLst/>
              </a:prstGeom>
              <a:blipFill>
                <a:blip r:embed="rId3"/>
                <a:stretch>
                  <a:fillRect l="-4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3C323F2D-440D-1C3B-85B0-F5FD43A07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498" y="3000713"/>
            <a:ext cx="4547260" cy="15709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269A6E3-A0A4-9336-737E-AE01B93D5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497" y="1341670"/>
            <a:ext cx="4547261" cy="14168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Google Shape;100;p25">
                <a:extLst>
                  <a:ext uri="{FF2B5EF4-FFF2-40B4-BE49-F238E27FC236}">
                    <a16:creationId xmlns:a16="http://schemas.microsoft.com/office/drawing/2014/main" id="{1228F54D-9DBA-8EE9-DC3D-C55D87C8593E}"/>
                  </a:ext>
                </a:extLst>
              </p:cNvPr>
              <p:cNvSpPr txBox="1"/>
              <p:nvPr/>
            </p:nvSpPr>
            <p:spPr>
              <a:xfrm>
                <a:off x="734038" y="4469039"/>
                <a:ext cx="3897230" cy="4106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Fig.</a:t>
                </a:r>
                <a:r>
                  <a:rPr lang="ko-KR" altLang="en-US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</a:t>
                </a: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Expectations : </a:t>
                </a:r>
                <a14:m>
                  <m:oMath xmlns:m="http://schemas.openxmlformats.org/officeDocument/2006/math"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1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11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ko-KR" sz="11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𝒌</m:t>
                            </m:r>
                          </m:sub>
                        </m:sSub>
                      </m:e>
                    </m:d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, </m:t>
                    </m:r>
                    <m:r>
                      <a:rPr lang="en-US" altLang="ko-KR" sz="11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1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1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11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ko-KR" sz="11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𝒌</m:t>
                            </m:r>
                            <m:r>
                              <a:rPr lang="en-US" altLang="ko-KR" sz="11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|</m:t>
                            </m:r>
                            <m:r>
                              <a:rPr lang="en-US" altLang="ko-KR" sz="11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𝐔𝐍𝐒𝐀𝐓</m:t>
                            </m:r>
                          </m:sub>
                        </m:sSub>
                      </m:e>
                    </m:d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,</m:t>
                    </m:r>
                    <m:r>
                      <a:rPr lang="en-US" altLang="ko-KR" sz="11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1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1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11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ko-KR" sz="11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𝒌</m:t>
                            </m:r>
                            <m:r>
                              <a:rPr lang="en-US" altLang="ko-KR" sz="11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|</m:t>
                            </m:r>
                            <m:r>
                              <a:rPr lang="en-US" altLang="ko-KR" sz="11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𝐋</m:t>
                            </m:r>
                            <m:r>
                              <a:rPr lang="en-US" altLang="ko-KR" sz="11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.</m:t>
                            </m:r>
                            <m:r>
                              <a:rPr lang="en-US" altLang="ko-KR" sz="11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𝐒𝐀𝐓</m:t>
                            </m:r>
                          </m:sub>
                        </m:sSub>
                      </m:e>
                    </m:d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,</m:t>
                    </m:r>
                    <m:r>
                      <a:rPr lang="en-US" altLang="ko-KR" sz="11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1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1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11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ko-KR" sz="11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𝒌</m:t>
                            </m:r>
                            <m:r>
                              <a:rPr lang="en-US" altLang="ko-KR" sz="11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|</m:t>
                            </m:r>
                            <m:r>
                              <a:rPr lang="en-US" altLang="ko-KR" sz="11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𝐇</m:t>
                            </m:r>
                            <m:r>
                              <a:rPr lang="en-US" altLang="ko-KR" sz="11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.</m:t>
                            </m:r>
                            <m:r>
                              <a:rPr lang="en-US" altLang="ko-KR" sz="11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𝐒𝐀𝐓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11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3" name="Google Shape;100;p25">
                <a:extLst>
                  <a:ext uri="{FF2B5EF4-FFF2-40B4-BE49-F238E27FC236}">
                    <a16:creationId xmlns:a16="http://schemas.microsoft.com/office/drawing/2014/main" id="{1228F54D-9DBA-8EE9-DC3D-C55D87C85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038" y="4469039"/>
                <a:ext cx="3897230" cy="4106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100;p25">
                <a:extLst>
                  <a:ext uri="{FF2B5EF4-FFF2-40B4-BE49-F238E27FC236}">
                    <a16:creationId xmlns:a16="http://schemas.microsoft.com/office/drawing/2014/main" id="{CC26346B-A50D-289E-AF0D-5445DFC7A06B}"/>
                  </a:ext>
                </a:extLst>
              </p:cNvPr>
              <p:cNvSpPr txBox="1"/>
              <p:nvPr/>
            </p:nvSpPr>
            <p:spPr>
              <a:xfrm>
                <a:off x="1444981" y="2653980"/>
                <a:ext cx="2247218" cy="379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Fig. TKF Probabilities: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𝒑</m:t>
                        </m:r>
                      </m:e>
                      <m:sub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𝒍</m:t>
                        </m:r>
                      </m:sub>
                    </m:sSub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, </m:t>
                    </m:r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𝒑</m:t>
                        </m:r>
                      </m:e>
                      <m:sub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𝒉</m:t>
                        </m:r>
                      </m:sub>
                    </m:sSub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, </m:t>
                    </m:r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𝒑</m:t>
                        </m:r>
                      </m:e>
                      <m:sub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𝒖𝒔</m:t>
                        </m:r>
                      </m:sub>
                    </m:sSub>
                  </m:oMath>
                </a14:m>
                <a:endParaRPr lang="en-US" altLang="ko-KR" sz="11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7" name="Google Shape;100;p25">
                <a:extLst>
                  <a:ext uri="{FF2B5EF4-FFF2-40B4-BE49-F238E27FC236}">
                    <a16:creationId xmlns:a16="http://schemas.microsoft.com/office/drawing/2014/main" id="{CC26346B-A50D-289E-AF0D-5445DFC7A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981" y="2653980"/>
                <a:ext cx="2247218" cy="3793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그림 18">
            <a:extLst>
              <a:ext uri="{FF2B5EF4-FFF2-40B4-BE49-F238E27FC236}">
                <a16:creationId xmlns:a16="http://schemas.microsoft.com/office/drawing/2014/main" id="{26CC7207-283A-ADE8-ED0D-1D01E5CAE9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5271" y="1983691"/>
            <a:ext cx="3147187" cy="2583607"/>
          </a:xfrm>
          <a:prstGeom prst="rect">
            <a:avLst/>
          </a:prstGeom>
        </p:spPr>
      </p:pic>
      <p:sp>
        <p:nvSpPr>
          <p:cNvPr id="20" name="Google Shape;100;p25">
            <a:extLst>
              <a:ext uri="{FF2B5EF4-FFF2-40B4-BE49-F238E27FC236}">
                <a16:creationId xmlns:a16="http://schemas.microsoft.com/office/drawing/2014/main" id="{B25555CA-BAA4-F581-ACD1-28A2400A9074}"/>
              </a:ext>
            </a:extLst>
          </p:cNvPr>
          <p:cNvSpPr txBox="1"/>
          <p:nvPr/>
        </p:nvSpPr>
        <p:spPr>
          <a:xfrm>
            <a:off x="5896839" y="4493455"/>
            <a:ext cx="2985154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sz="1100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Fig.</a:t>
            </a:r>
            <a:r>
              <a:rPr lang="ko-KR" altLang="en-US" sz="1100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 </a:t>
            </a:r>
            <a:r>
              <a:rPr lang="en-US" altLang="ko-KR" sz="1100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Look angle error trajectory(TKF)</a:t>
            </a:r>
          </a:p>
        </p:txBody>
      </p:sp>
      <p:sp>
        <p:nvSpPr>
          <p:cNvPr id="21" name="도넛[D] 20">
            <a:extLst>
              <a:ext uri="{FF2B5EF4-FFF2-40B4-BE49-F238E27FC236}">
                <a16:creationId xmlns:a16="http://schemas.microsoft.com/office/drawing/2014/main" id="{4DC7E69A-7909-E7F8-0CF7-411E20682026}"/>
              </a:ext>
            </a:extLst>
          </p:cNvPr>
          <p:cNvSpPr/>
          <p:nvPr/>
        </p:nvSpPr>
        <p:spPr>
          <a:xfrm>
            <a:off x="2896547" y="1305534"/>
            <a:ext cx="296333" cy="304699"/>
          </a:xfrm>
          <a:prstGeom prst="donut">
            <a:avLst>
              <a:gd name="adj" fmla="val 0"/>
            </a:avLst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94CB26E9-390C-C2E1-8B16-2064F711B014}"/>
              </a:ext>
            </a:extLst>
          </p:cNvPr>
          <p:cNvSpPr/>
          <p:nvPr/>
        </p:nvSpPr>
        <p:spPr>
          <a:xfrm>
            <a:off x="2896547" y="2383317"/>
            <a:ext cx="296333" cy="304699"/>
          </a:xfrm>
          <a:prstGeom prst="donut">
            <a:avLst>
              <a:gd name="adj" fmla="val 0"/>
            </a:avLst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3" name="도넛[D] 22">
            <a:extLst>
              <a:ext uri="{FF2B5EF4-FFF2-40B4-BE49-F238E27FC236}">
                <a16:creationId xmlns:a16="http://schemas.microsoft.com/office/drawing/2014/main" id="{9565652E-95B1-E898-190E-297EB3B15F68}"/>
              </a:ext>
            </a:extLst>
          </p:cNvPr>
          <p:cNvSpPr/>
          <p:nvPr/>
        </p:nvSpPr>
        <p:spPr>
          <a:xfrm>
            <a:off x="2889027" y="3045988"/>
            <a:ext cx="296333" cy="304699"/>
          </a:xfrm>
          <a:prstGeom prst="donut">
            <a:avLst>
              <a:gd name="adj" fmla="val 0"/>
            </a:avLst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4" name="도넛[D] 23">
            <a:extLst>
              <a:ext uri="{FF2B5EF4-FFF2-40B4-BE49-F238E27FC236}">
                <a16:creationId xmlns:a16="http://schemas.microsoft.com/office/drawing/2014/main" id="{DBE9A725-2F71-90E2-459E-37B82BE4AB32}"/>
              </a:ext>
            </a:extLst>
          </p:cNvPr>
          <p:cNvSpPr/>
          <p:nvPr/>
        </p:nvSpPr>
        <p:spPr>
          <a:xfrm>
            <a:off x="2896546" y="4070879"/>
            <a:ext cx="296333" cy="304699"/>
          </a:xfrm>
          <a:prstGeom prst="donut">
            <a:avLst>
              <a:gd name="adj" fmla="val 0"/>
            </a:avLst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5" name="도넛[D] 24">
            <a:extLst>
              <a:ext uri="{FF2B5EF4-FFF2-40B4-BE49-F238E27FC236}">
                <a16:creationId xmlns:a16="http://schemas.microsoft.com/office/drawing/2014/main" id="{3EB2CC95-5663-EE50-8C41-7D3D467A683A}"/>
              </a:ext>
            </a:extLst>
          </p:cNvPr>
          <p:cNvSpPr/>
          <p:nvPr/>
        </p:nvSpPr>
        <p:spPr>
          <a:xfrm>
            <a:off x="7540809" y="2284084"/>
            <a:ext cx="296333" cy="304699"/>
          </a:xfrm>
          <a:prstGeom prst="donut">
            <a:avLst>
              <a:gd name="adj" fmla="val 0"/>
            </a:avLst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6" name="도넛[D] 25">
            <a:extLst>
              <a:ext uri="{FF2B5EF4-FFF2-40B4-BE49-F238E27FC236}">
                <a16:creationId xmlns:a16="http://schemas.microsoft.com/office/drawing/2014/main" id="{5D369DAD-BE01-256B-787B-58188A3C22C9}"/>
              </a:ext>
            </a:extLst>
          </p:cNvPr>
          <p:cNvSpPr/>
          <p:nvPr/>
        </p:nvSpPr>
        <p:spPr>
          <a:xfrm>
            <a:off x="7539862" y="4004698"/>
            <a:ext cx="296333" cy="304699"/>
          </a:xfrm>
          <a:prstGeom prst="donut">
            <a:avLst>
              <a:gd name="adj" fmla="val 0"/>
            </a:avLst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6256834-ABB7-72D1-2C01-41F871E124B2}"/>
              </a:ext>
            </a:extLst>
          </p:cNvPr>
          <p:cNvCxnSpPr>
            <a:cxnSpLocks/>
            <a:stCxn id="21" idx="6"/>
          </p:cNvCxnSpPr>
          <p:nvPr/>
        </p:nvCxnSpPr>
        <p:spPr>
          <a:xfrm flipV="1">
            <a:off x="3192880" y="1339923"/>
            <a:ext cx="1988720" cy="11796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1D8C652-2A52-473D-4B6D-7EA168B46B81}"/>
              </a:ext>
            </a:extLst>
          </p:cNvPr>
          <p:cNvCxnSpPr>
            <a:cxnSpLocks/>
            <a:stCxn id="22" idx="6"/>
          </p:cNvCxnSpPr>
          <p:nvPr/>
        </p:nvCxnSpPr>
        <p:spPr>
          <a:xfrm flipV="1">
            <a:off x="3192880" y="1436991"/>
            <a:ext cx="1988720" cy="109867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E920B9D-61B8-AC7A-7CA6-229E375814EC}"/>
              </a:ext>
            </a:extLst>
          </p:cNvPr>
          <p:cNvCxnSpPr>
            <a:cxnSpLocks/>
          </p:cNvCxnSpPr>
          <p:nvPr/>
        </p:nvCxnSpPr>
        <p:spPr>
          <a:xfrm flipH="1" flipV="1">
            <a:off x="6814672" y="1710170"/>
            <a:ext cx="728556" cy="68846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100;p25">
                <a:extLst>
                  <a:ext uri="{FF2B5EF4-FFF2-40B4-BE49-F238E27FC236}">
                    <a16:creationId xmlns:a16="http://schemas.microsoft.com/office/drawing/2014/main" id="{6EE35B88-E02D-7161-0544-2D72D9DC924A}"/>
                  </a:ext>
                </a:extLst>
              </p:cNvPr>
              <p:cNvSpPr txBox="1"/>
              <p:nvPr/>
            </p:nvSpPr>
            <p:spPr>
              <a:xfrm>
                <a:off x="5181600" y="1073336"/>
                <a:ext cx="3471596" cy="6801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C0000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The moment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𝒑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𝒖𝒔</m:t>
                        </m:r>
                      </m:sub>
                    </m:sSub>
                  </m:oMath>
                </a14:m>
                <a:r>
                  <a:rPr lang="en-US" altLang="ko-KR" b="1" dirty="0">
                    <a:solidFill>
                      <a:srgbClr val="C0000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increases(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𝒑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𝒉</m:t>
                        </m:r>
                      </m:sub>
                    </m:sSub>
                  </m:oMath>
                </a14:m>
                <a:r>
                  <a:rPr lang="en-US" altLang="ko-KR" b="1" dirty="0">
                    <a:solidFill>
                      <a:srgbClr val="C0000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decreases) again is when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𝑷</m:t>
                    </m:r>
                    <m:d>
                      <m:dPr>
                        <m:ctrlP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</m:t>
                        </m:r>
                        <m: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,</m:t>
                        </m:r>
                        <m: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altLang="ko-KR" b="1" dirty="0">
                    <a:solidFill>
                      <a:srgbClr val="C0000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decreases again.</a:t>
                </a:r>
              </a:p>
            </p:txBody>
          </p:sp>
        </mc:Choice>
        <mc:Fallback xmlns="">
          <p:sp>
            <p:nvSpPr>
              <p:cNvPr id="42" name="Google Shape;100;p25">
                <a:extLst>
                  <a:ext uri="{FF2B5EF4-FFF2-40B4-BE49-F238E27FC236}">
                    <a16:creationId xmlns:a16="http://schemas.microsoft.com/office/drawing/2014/main" id="{6EE35B88-E02D-7161-0544-2D72D9DC9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1073336"/>
                <a:ext cx="3471596" cy="680156"/>
              </a:xfrm>
              <a:prstGeom prst="rect">
                <a:avLst/>
              </a:prstGeom>
              <a:blipFill>
                <a:blip r:embed="rId10"/>
                <a:stretch>
                  <a:fillRect l="-7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C07AECA-A932-CFA1-E1C6-2CBEB8FAF030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6668582" y="1705886"/>
            <a:ext cx="1019447" cy="22988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100;p25">
                <a:extLst>
                  <a:ext uri="{FF2B5EF4-FFF2-40B4-BE49-F238E27FC236}">
                    <a16:creationId xmlns:a16="http://schemas.microsoft.com/office/drawing/2014/main" id="{FC7C0A2F-B350-93EB-1DAD-DABEF473399B}"/>
                  </a:ext>
                </a:extLst>
              </p:cNvPr>
              <p:cNvSpPr txBox="1"/>
              <p:nvPr/>
            </p:nvSpPr>
            <p:spPr>
              <a:xfrm>
                <a:off x="7287322" y="493545"/>
                <a:ext cx="1856678" cy="5739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100" b="1" dirty="0">
                    <a:solidFill>
                      <a:srgbClr val="002060"/>
                    </a:solidFill>
                    <a:ea typeface="넥슨Lv1고딕 Low OTF" panose="00000500000000000000" pitchFamily="50" charset="-127"/>
                    <a:sym typeface="Wingdings" pitchFamily="2" charset="2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: Desired look angle</a:t>
                </a:r>
              </a:p>
              <a:p>
                <a:pPr>
                  <a:lnSpc>
                    <a:spcPct val="115000"/>
                  </a:lnSpc>
                  <a:buSzPts val="2500"/>
                </a:pPr>
                <a14:m>
                  <m:oMath xmlns:m="http://schemas.openxmlformats.org/officeDocument/2006/math">
                    <m:r>
                      <a:rPr lang="en-US" altLang="ko-KR" sz="11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lang="en-US" altLang="ko-KR" sz="11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𝟑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𝝈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: 3 </a:t>
                </a:r>
                <a14:m>
                  <m:oMath xmlns:m="http://schemas.openxmlformats.org/officeDocument/2006/math"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×</m:t>
                    </m:r>
                  </m:oMath>
                </a14:m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(Error Covariance)</a:t>
                </a:r>
              </a:p>
            </p:txBody>
          </p:sp>
        </mc:Choice>
        <mc:Fallback xmlns="">
          <p:sp>
            <p:nvSpPr>
              <p:cNvPr id="8" name="Google Shape;100;p25">
                <a:extLst>
                  <a:ext uri="{FF2B5EF4-FFF2-40B4-BE49-F238E27FC236}">
                    <a16:creationId xmlns:a16="http://schemas.microsoft.com/office/drawing/2014/main" id="{FC7C0A2F-B350-93EB-1DAD-DABEF4733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322" y="493545"/>
                <a:ext cx="1856678" cy="5739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A98D7E-45D1-1F7F-E5F8-89499B4936A5}"/>
                  </a:ext>
                </a:extLst>
              </p:cNvPr>
              <p:cNvSpPr txBox="1"/>
              <p:nvPr/>
            </p:nvSpPr>
            <p:spPr>
              <a:xfrm>
                <a:off x="355097" y="833768"/>
                <a:ext cx="5379234" cy="308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ko-Kore-KR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ore-KR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=10.80°,</m:t>
                      </m:r>
                      <m:sSub>
                        <m:sSubPr>
                          <m:ctrlPr>
                            <a:rPr kumimoji="1" lang="en-US" altLang="ko-Kore-KR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2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ore-KR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kumimoji="1" lang="en-US" altLang="ko-Kore-KR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=10°</m:t>
                      </m:r>
                      <m:r>
                        <a:rPr kumimoji="1" lang="en-US" altLang="ko-Kore-K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ko-Kore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kumimoji="1" lang="en-US" altLang="ko-Kore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kumimoji="1" lang="en-US" altLang="ko-Kore-K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=−45°, </m:t>
                      </m:r>
                      <m:d>
                        <m:dPr>
                          <m:ctrlPr>
                            <a:rPr kumimoji="1" lang="en-US" altLang="ko-Kore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1" lang="en-US" altLang="ko-Kore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kumimoji="1" lang="en-US" altLang="ko-Kore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ore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1" lang="en-US" altLang="ko-Kore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=(−7.5°, +7.5°)</m:t>
                      </m:r>
                    </m:oMath>
                  </m:oMathPara>
                </a14:m>
                <a:endParaRPr lang="en-US" altLang="ko-KR" sz="12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A98D7E-45D1-1F7F-E5F8-89499B493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97" y="833768"/>
                <a:ext cx="5379234" cy="30822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9011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DEDB6B2F-7312-C701-FE35-768BB9B52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81A368E-83A9-F918-FCF3-C26B59282F6E}"/>
              </a:ext>
            </a:extLst>
          </p:cNvPr>
          <p:cNvSpPr/>
          <p:nvPr/>
        </p:nvSpPr>
        <p:spPr>
          <a:xfrm>
            <a:off x="129639" y="86742"/>
            <a:ext cx="8884721" cy="42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sx="99000" sy="99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FDF1D0-5650-9EE7-9156-A21BB5F52F46}"/>
              </a:ext>
            </a:extLst>
          </p:cNvPr>
          <p:cNvSpPr txBox="1"/>
          <p:nvPr/>
        </p:nvSpPr>
        <p:spPr>
          <a:xfrm>
            <a:off x="4475430" y="16929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자율 지능 시스템 연구실 </a:t>
            </a:r>
            <a:endParaRPr lang="ko-KR" altLang="en-US" sz="1050" dirty="0">
              <a:solidFill>
                <a:srgbClr val="19264B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A1A1F67-325F-0A7B-F647-0402ABE90537}"/>
              </a:ext>
            </a:extLst>
          </p:cNvPr>
          <p:cNvGrpSpPr/>
          <p:nvPr/>
        </p:nvGrpSpPr>
        <p:grpSpPr>
          <a:xfrm>
            <a:off x="143033" y="30805"/>
            <a:ext cx="3847076" cy="540069"/>
            <a:chOff x="143033" y="30805"/>
            <a:chExt cx="3847076" cy="540069"/>
          </a:xfrm>
        </p:grpSpPr>
        <p:cxnSp>
          <p:nvCxnSpPr>
            <p:cNvPr id="14" name="Google Shape;226;p33">
              <a:extLst>
                <a:ext uri="{FF2B5EF4-FFF2-40B4-BE49-F238E27FC236}">
                  <a16:creationId xmlns:a16="http://schemas.microsoft.com/office/drawing/2014/main" id="{93ED6346-81E8-686D-FE92-457DDC8924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97" y="469131"/>
              <a:ext cx="3201403" cy="0"/>
            </a:xfrm>
            <a:prstGeom prst="straightConnector1">
              <a:avLst/>
            </a:prstGeom>
            <a:noFill/>
            <a:ln w="12700" cap="flat" cmpd="sng">
              <a:solidFill>
                <a:srgbClr val="1926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833FB31-923A-6C77-FBF2-7A541932D646}"/>
                </a:ext>
              </a:extLst>
            </p:cNvPr>
            <p:cNvGrpSpPr/>
            <p:nvPr/>
          </p:nvGrpSpPr>
          <p:grpSpPr>
            <a:xfrm>
              <a:off x="143033" y="30805"/>
              <a:ext cx="424132" cy="538579"/>
              <a:chOff x="143033" y="30805"/>
              <a:chExt cx="424132" cy="538579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87D2801F-3CA6-15AA-C3F8-34E111F4E08C}"/>
                  </a:ext>
                </a:extLst>
              </p:cNvPr>
              <p:cNvSpPr/>
              <p:nvPr/>
            </p:nvSpPr>
            <p:spPr>
              <a:xfrm>
                <a:off x="189497" y="128016"/>
                <a:ext cx="331204" cy="344159"/>
              </a:xfrm>
              <a:prstGeom prst="rect">
                <a:avLst/>
              </a:prstGeom>
              <a:solidFill>
                <a:srgbClr val="1926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Google Shape;100;p25">
                <a:extLst>
                  <a:ext uri="{FF2B5EF4-FFF2-40B4-BE49-F238E27FC236}">
                    <a16:creationId xmlns:a16="http://schemas.microsoft.com/office/drawing/2014/main" id="{16ADB1CC-4EF5-CBBD-91CE-1D40AF172327}"/>
                  </a:ext>
                </a:extLst>
              </p:cNvPr>
              <p:cNvSpPr txBox="1"/>
              <p:nvPr/>
            </p:nvSpPr>
            <p:spPr>
              <a:xfrm>
                <a:off x="143033" y="30805"/>
                <a:ext cx="424132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en-US" altLang="ko-KR" sz="2000" b="1" i="0" u="none" strike="noStrike" cap="none" dirty="0">
                    <a:solidFill>
                      <a:schemeClr val="bg1"/>
                    </a:solidFill>
                    <a:latin typeface="넥슨Lv1고딕 Low OTF Bold" panose="00000800000000000000" pitchFamily="50" charset="-127"/>
                    <a:ea typeface="넥슨Lv1고딕 Low OTF Bold" panose="00000800000000000000" pitchFamily="50" charset="-127"/>
                    <a:sym typeface="Arial"/>
                  </a:rPr>
                  <a:t>3</a:t>
                </a:r>
              </a:p>
            </p:txBody>
          </p:sp>
        </p:grpSp>
        <p:sp>
          <p:nvSpPr>
            <p:cNvPr id="100" name="Google Shape;100;p25">
              <a:extLst>
                <a:ext uri="{FF2B5EF4-FFF2-40B4-BE49-F238E27FC236}">
                  <a16:creationId xmlns:a16="http://schemas.microsoft.com/office/drawing/2014/main" id="{E0B9B199-97CB-F24E-3330-2F9288F0700D}"/>
                </a:ext>
              </a:extLst>
            </p:cNvPr>
            <p:cNvSpPr txBox="1"/>
            <p:nvPr/>
          </p:nvSpPr>
          <p:spPr>
            <a:xfrm>
              <a:off x="501651" y="67690"/>
              <a:ext cx="3488458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ko-KR" altLang="en-US" sz="1800" b="1" i="0" u="none" strike="noStrike" cap="none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  <a:sym typeface="Arial"/>
                </a:rPr>
                <a:t>연구내용</a:t>
              </a:r>
              <a:endParaRPr lang="en-US" altLang="ko-KR" sz="18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endParaRPr>
            </a:p>
          </p:txBody>
        </p:sp>
      </p:grp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DAA48C10-8C68-1EDB-A9A7-8A770400AD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27</a:t>
            </a:fld>
            <a:endParaRPr lang="ko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100;p25">
                <a:extLst>
                  <a:ext uri="{FF2B5EF4-FFF2-40B4-BE49-F238E27FC236}">
                    <a16:creationId xmlns:a16="http://schemas.microsoft.com/office/drawing/2014/main" id="{90A9A2B7-1F8B-55FC-D258-4F95D9B977D1}"/>
                  </a:ext>
                </a:extLst>
              </p:cNvPr>
              <p:cNvSpPr txBox="1"/>
              <p:nvPr/>
            </p:nvSpPr>
            <p:spPr>
              <a:xfrm>
                <a:off x="355098" y="513449"/>
                <a:ext cx="2432708" cy="4323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Extreme Case) TKF)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𝑘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&gt;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sat</m:t>
                        </m:r>
                      </m:sub>
                    </m:sSub>
                  </m:oMath>
                </a14:m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</a:t>
                </a:r>
                <a:endParaRPr lang="en-US" altLang="ko-KR" b="1" i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2" name="Google Shape;100;p25">
                <a:extLst>
                  <a:ext uri="{FF2B5EF4-FFF2-40B4-BE49-F238E27FC236}">
                    <a16:creationId xmlns:a16="http://schemas.microsoft.com/office/drawing/2014/main" id="{90A9A2B7-1F8B-55FC-D258-4F95D9B97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98" y="513449"/>
                <a:ext cx="2432708" cy="432396"/>
              </a:xfrm>
              <a:prstGeom prst="rect">
                <a:avLst/>
              </a:prstGeom>
              <a:blipFill>
                <a:blip r:embed="rId3"/>
                <a:stretch>
                  <a:fillRect l="-5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312C6F-98ED-6544-256B-1617AC84E10A}"/>
                  </a:ext>
                </a:extLst>
              </p:cNvPr>
              <p:cNvSpPr txBox="1"/>
              <p:nvPr/>
            </p:nvSpPr>
            <p:spPr>
              <a:xfrm>
                <a:off x="355097" y="833768"/>
                <a:ext cx="5379234" cy="304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ko-Kore-KR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ore-KR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=60°,</m:t>
                      </m:r>
                      <m:sSub>
                        <m:sSubPr>
                          <m:ctrlPr>
                            <a:rPr kumimoji="1" lang="en-US" altLang="ko-Kore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kumimoji="1" lang="en-US" altLang="ko-Kore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kumimoji="1" lang="en-US" altLang="ko-Kore-K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=−45°, </m:t>
                      </m:r>
                      <m:d>
                        <m:dPr>
                          <m:ctrlPr>
                            <a:rPr kumimoji="1" lang="en-US" altLang="ko-Kore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1" lang="en-US" altLang="ko-Kore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kumimoji="1" lang="en-US" altLang="ko-Kore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ore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1" lang="en-US" altLang="ko-Kore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=(−7.5°, +7.5°)</m:t>
                      </m:r>
                    </m:oMath>
                  </m:oMathPara>
                </a14:m>
                <a:endParaRPr lang="en-US" altLang="ko-KR" sz="12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312C6F-98ED-6544-256B-1617AC84E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97" y="833768"/>
                <a:ext cx="5379234" cy="3046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00;p25">
                <a:extLst>
                  <a:ext uri="{FF2B5EF4-FFF2-40B4-BE49-F238E27FC236}">
                    <a16:creationId xmlns:a16="http://schemas.microsoft.com/office/drawing/2014/main" id="{CA7781FA-F9A8-412B-4241-903BEA66ABE9}"/>
                  </a:ext>
                </a:extLst>
              </p:cNvPr>
              <p:cNvSpPr txBox="1"/>
              <p:nvPr/>
            </p:nvSpPr>
            <p:spPr>
              <a:xfrm>
                <a:off x="5519989" y="1138467"/>
                <a:ext cx="2952469" cy="4323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𝐦𝐚𝐱</m:t>
                      </m:r>
                      <m:d>
                        <m:dPr>
                          <m:ctrlPr>
                            <a:rPr lang="en-US" altLang="ko-KR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US" altLang="ko-KR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𝐭𝐫𝐮𝐞</m:t>
                              </m:r>
                            </m:sub>
                          </m:sSub>
                        </m:e>
                      </m:d>
                      <m:r>
                        <a:rPr lang="en-US" altLang="ko-KR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=</m:t>
                      </m:r>
                      <m:r>
                        <a:rPr lang="en-US" altLang="ko-KR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𝟓𝟑</m:t>
                      </m:r>
                      <m:r>
                        <a:rPr lang="en-US" altLang="ko-KR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.</m:t>
                      </m:r>
                      <m:r>
                        <a:rPr lang="en-US" altLang="ko-KR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𝟔𝟗</m:t>
                      </m:r>
                      <m:r>
                        <a:rPr lang="en-US" altLang="ko-KR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°</m:t>
                      </m:r>
                    </m:oMath>
                  </m:oMathPara>
                </a14:m>
                <a:endParaRPr lang="en-US" altLang="ko-KR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7" name="Google Shape;100;p25">
                <a:extLst>
                  <a:ext uri="{FF2B5EF4-FFF2-40B4-BE49-F238E27FC236}">
                    <a16:creationId xmlns:a16="http://schemas.microsoft.com/office/drawing/2014/main" id="{CA7781FA-F9A8-412B-4241-903BEA66A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989" y="1138467"/>
                <a:ext cx="2952469" cy="4323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96A4C88E-719A-C58F-06CC-C75A0BC7F2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097" y="1208739"/>
            <a:ext cx="4377770" cy="36526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100;p25">
                <a:extLst>
                  <a:ext uri="{FF2B5EF4-FFF2-40B4-BE49-F238E27FC236}">
                    <a16:creationId xmlns:a16="http://schemas.microsoft.com/office/drawing/2014/main" id="{8C9CDC95-0785-A06F-F644-140638D92121}"/>
                  </a:ext>
                </a:extLst>
              </p:cNvPr>
              <p:cNvSpPr txBox="1"/>
              <p:nvPr/>
            </p:nvSpPr>
            <p:spPr>
              <a:xfrm>
                <a:off x="1161349" y="4764196"/>
                <a:ext cx="2985154" cy="379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Fig.</a:t>
                </a:r>
                <a:r>
                  <a:rPr lang="ko-KR" altLang="en-US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</a:t>
                </a: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Look angle trajectory(TKF): </a:t>
                </a:r>
                <a14:m>
                  <m:oMath xmlns:m="http://schemas.openxmlformats.org/officeDocument/2006/math">
                    <m:r>
                      <a:rPr lang="en-US" altLang="ko-KR" sz="11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</m:acc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, </m:t>
                    </m:r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sz="11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𝐭𝐫𝐮𝐞</m:t>
                        </m:r>
                      </m:sub>
                    </m:sSub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, </m:t>
                    </m:r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sz="11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𝐦𝐞𝐚𝐬</m:t>
                        </m:r>
                      </m:sub>
                    </m:sSub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)</m:t>
                    </m:r>
                  </m:oMath>
                </a14:m>
                <a:endParaRPr lang="en-US" altLang="ko-KR" sz="11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1" name="Google Shape;100;p25">
                <a:extLst>
                  <a:ext uri="{FF2B5EF4-FFF2-40B4-BE49-F238E27FC236}">
                    <a16:creationId xmlns:a16="http://schemas.microsoft.com/office/drawing/2014/main" id="{8C9CDC95-0785-A06F-F644-140638D92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349" y="4764196"/>
                <a:ext cx="2985154" cy="3793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8C0B3BC3-10F3-1C89-A9FF-B2A95F4EA4C2}"/>
              </a:ext>
            </a:extLst>
          </p:cNvPr>
          <p:cNvCxnSpPr/>
          <p:nvPr/>
        </p:nvCxnSpPr>
        <p:spPr>
          <a:xfrm>
            <a:off x="501651" y="3767667"/>
            <a:ext cx="48020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Google Shape;100;p25">
            <a:extLst>
              <a:ext uri="{FF2B5EF4-FFF2-40B4-BE49-F238E27FC236}">
                <a16:creationId xmlns:a16="http://schemas.microsoft.com/office/drawing/2014/main" id="{D9A209A0-01CE-C91C-19F0-1823E57AE20D}"/>
              </a:ext>
            </a:extLst>
          </p:cNvPr>
          <p:cNvSpPr txBox="1"/>
          <p:nvPr/>
        </p:nvSpPr>
        <p:spPr>
          <a:xfrm>
            <a:off x="118154" y="3549161"/>
            <a:ext cx="449011" cy="43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7.5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D658BE6-C455-48FB-4935-DCE4BA2803A8}"/>
              </a:ext>
            </a:extLst>
          </p:cNvPr>
          <p:cNvCxnSpPr>
            <a:cxnSpLocks/>
          </p:cNvCxnSpPr>
          <p:nvPr/>
        </p:nvCxnSpPr>
        <p:spPr>
          <a:xfrm>
            <a:off x="501651" y="1667934"/>
            <a:ext cx="40400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Google Shape;100;p25">
            <a:extLst>
              <a:ext uri="{FF2B5EF4-FFF2-40B4-BE49-F238E27FC236}">
                <a16:creationId xmlns:a16="http://schemas.microsoft.com/office/drawing/2014/main" id="{044868D7-DF63-EE3D-9162-7750E40318F4}"/>
              </a:ext>
            </a:extLst>
          </p:cNvPr>
          <p:cNvSpPr txBox="1"/>
          <p:nvPr/>
        </p:nvSpPr>
        <p:spPr>
          <a:xfrm>
            <a:off x="-10570" y="1451736"/>
            <a:ext cx="787499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53.69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6B5EE8A-27F1-46D6-D36F-5A978B429E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9810" y="1849875"/>
            <a:ext cx="3420706" cy="2780176"/>
          </a:xfrm>
          <a:prstGeom prst="rect">
            <a:avLst/>
          </a:prstGeom>
        </p:spPr>
      </p:pic>
      <p:sp>
        <p:nvSpPr>
          <p:cNvPr id="22" name="Google Shape;100;p25">
            <a:extLst>
              <a:ext uri="{FF2B5EF4-FFF2-40B4-BE49-F238E27FC236}">
                <a16:creationId xmlns:a16="http://schemas.microsoft.com/office/drawing/2014/main" id="{8E390968-2294-8B6C-B34C-68B97727AE86}"/>
              </a:ext>
            </a:extLst>
          </p:cNvPr>
          <p:cNvSpPr txBox="1"/>
          <p:nvPr/>
        </p:nvSpPr>
        <p:spPr>
          <a:xfrm>
            <a:off x="5734331" y="4557015"/>
            <a:ext cx="2985154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sz="1100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Fig.</a:t>
            </a:r>
            <a:r>
              <a:rPr lang="ko-KR" altLang="en-US" sz="1100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 </a:t>
            </a:r>
            <a:r>
              <a:rPr lang="en-US" altLang="ko-KR" sz="1100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Look angle error trajectory(TKF)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Google Shape;100;p25">
                <a:extLst>
                  <a:ext uri="{FF2B5EF4-FFF2-40B4-BE49-F238E27FC236}">
                    <a16:creationId xmlns:a16="http://schemas.microsoft.com/office/drawing/2014/main" id="{B131C6F8-766E-5EF8-E0DA-A242FE6E38FD}"/>
                  </a:ext>
                </a:extLst>
              </p:cNvPr>
              <p:cNvSpPr txBox="1"/>
              <p:nvPr/>
            </p:nvSpPr>
            <p:spPr>
              <a:xfrm>
                <a:off x="5519989" y="2050186"/>
                <a:ext cx="2952469" cy="4323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Slightly over than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lang="en-US" altLang="ko-KR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𝟑</m:t>
                    </m:r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𝝈</m:t>
                    </m:r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bound.</a:t>
                </a:r>
              </a:p>
            </p:txBody>
          </p:sp>
        </mc:Choice>
        <mc:Fallback xmlns="">
          <p:sp>
            <p:nvSpPr>
              <p:cNvPr id="23" name="Google Shape;100;p25">
                <a:extLst>
                  <a:ext uri="{FF2B5EF4-FFF2-40B4-BE49-F238E27FC236}">
                    <a16:creationId xmlns:a16="http://schemas.microsoft.com/office/drawing/2014/main" id="{B131C6F8-766E-5EF8-E0DA-A242FE6E3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989" y="2050186"/>
                <a:ext cx="2952469" cy="432396"/>
              </a:xfrm>
              <a:prstGeom prst="rect">
                <a:avLst/>
              </a:prstGeom>
              <a:blipFill>
                <a:blip r:embed="rId9"/>
                <a:stretch>
                  <a:fillRect l="-8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100;p25">
                <a:extLst>
                  <a:ext uri="{FF2B5EF4-FFF2-40B4-BE49-F238E27FC236}">
                    <a16:creationId xmlns:a16="http://schemas.microsoft.com/office/drawing/2014/main" id="{F1DCAC66-307F-F580-E1D5-60075A712FFC}"/>
                  </a:ext>
                </a:extLst>
              </p:cNvPr>
              <p:cNvSpPr txBox="1"/>
              <p:nvPr/>
            </p:nvSpPr>
            <p:spPr>
              <a:xfrm>
                <a:off x="7287322" y="493545"/>
                <a:ext cx="1856678" cy="379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14:m>
                  <m:oMath xmlns:m="http://schemas.openxmlformats.org/officeDocument/2006/math">
                    <m:r>
                      <a:rPr lang="en-US" altLang="ko-KR" sz="11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lang="en-US" altLang="ko-KR" sz="11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𝟑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𝝈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: 3 </a:t>
                </a:r>
                <a14:m>
                  <m:oMath xmlns:m="http://schemas.openxmlformats.org/officeDocument/2006/math"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×</m:t>
                    </m:r>
                  </m:oMath>
                </a14:m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(Error Covariance)</a:t>
                </a:r>
              </a:p>
            </p:txBody>
          </p:sp>
        </mc:Choice>
        <mc:Fallback xmlns="">
          <p:sp>
            <p:nvSpPr>
              <p:cNvPr id="8" name="Google Shape;100;p25">
                <a:extLst>
                  <a:ext uri="{FF2B5EF4-FFF2-40B4-BE49-F238E27FC236}">
                    <a16:creationId xmlns:a16="http://schemas.microsoft.com/office/drawing/2014/main" id="{F1DCAC66-307F-F580-E1D5-60075A712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322" y="493545"/>
                <a:ext cx="1856678" cy="3793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6438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B5FA6898-1854-7C41-A4AD-35D77BCAB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AD223E00-3E77-E49B-52EE-508CAC38D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564" y="1736594"/>
            <a:ext cx="3600894" cy="29266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AEA826C-7E38-4C3E-3F07-C1BC4F93B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400" y="1265262"/>
            <a:ext cx="4381311" cy="356801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3EA804A-8EEA-92DA-157B-60A1A7D8BDA4}"/>
              </a:ext>
            </a:extLst>
          </p:cNvPr>
          <p:cNvSpPr/>
          <p:nvPr/>
        </p:nvSpPr>
        <p:spPr>
          <a:xfrm>
            <a:off x="129639" y="86742"/>
            <a:ext cx="8884721" cy="42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sx="99000" sy="99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ABBED4-44A3-5F92-D2FA-A1192482D3F1}"/>
              </a:ext>
            </a:extLst>
          </p:cNvPr>
          <p:cNvSpPr txBox="1"/>
          <p:nvPr/>
        </p:nvSpPr>
        <p:spPr>
          <a:xfrm>
            <a:off x="4475430" y="16929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자율 지능 시스템 연구실 </a:t>
            </a:r>
            <a:endParaRPr lang="ko-KR" altLang="en-US" sz="1050" dirty="0">
              <a:solidFill>
                <a:srgbClr val="19264B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3E962B9-80BD-8013-E4BB-EE4F6C27F4F9}"/>
              </a:ext>
            </a:extLst>
          </p:cNvPr>
          <p:cNvGrpSpPr/>
          <p:nvPr/>
        </p:nvGrpSpPr>
        <p:grpSpPr>
          <a:xfrm>
            <a:off x="143033" y="30805"/>
            <a:ext cx="3847076" cy="540069"/>
            <a:chOff x="143033" y="30805"/>
            <a:chExt cx="3847076" cy="540069"/>
          </a:xfrm>
        </p:grpSpPr>
        <p:cxnSp>
          <p:nvCxnSpPr>
            <p:cNvPr id="14" name="Google Shape;226;p33">
              <a:extLst>
                <a:ext uri="{FF2B5EF4-FFF2-40B4-BE49-F238E27FC236}">
                  <a16:creationId xmlns:a16="http://schemas.microsoft.com/office/drawing/2014/main" id="{AFE2486A-908E-A03D-7A91-E9685FCCC2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97" y="469131"/>
              <a:ext cx="3201403" cy="0"/>
            </a:xfrm>
            <a:prstGeom prst="straightConnector1">
              <a:avLst/>
            </a:prstGeom>
            <a:noFill/>
            <a:ln w="12700" cap="flat" cmpd="sng">
              <a:solidFill>
                <a:srgbClr val="1926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D50C25D-46DA-92AA-6A0D-AC1AABEBEF6D}"/>
                </a:ext>
              </a:extLst>
            </p:cNvPr>
            <p:cNvGrpSpPr/>
            <p:nvPr/>
          </p:nvGrpSpPr>
          <p:grpSpPr>
            <a:xfrm>
              <a:off x="143033" y="30805"/>
              <a:ext cx="424132" cy="538579"/>
              <a:chOff x="143033" y="30805"/>
              <a:chExt cx="424132" cy="538579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2599949-34DA-D4C0-60A2-E8A87439B984}"/>
                  </a:ext>
                </a:extLst>
              </p:cNvPr>
              <p:cNvSpPr/>
              <p:nvPr/>
            </p:nvSpPr>
            <p:spPr>
              <a:xfrm>
                <a:off x="189497" y="128016"/>
                <a:ext cx="331204" cy="344159"/>
              </a:xfrm>
              <a:prstGeom prst="rect">
                <a:avLst/>
              </a:prstGeom>
              <a:solidFill>
                <a:srgbClr val="1926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Google Shape;100;p25">
                <a:extLst>
                  <a:ext uri="{FF2B5EF4-FFF2-40B4-BE49-F238E27FC236}">
                    <a16:creationId xmlns:a16="http://schemas.microsoft.com/office/drawing/2014/main" id="{E36F7433-83B0-AAFD-6534-8BE565115693}"/>
                  </a:ext>
                </a:extLst>
              </p:cNvPr>
              <p:cNvSpPr txBox="1"/>
              <p:nvPr/>
            </p:nvSpPr>
            <p:spPr>
              <a:xfrm>
                <a:off x="143033" y="30805"/>
                <a:ext cx="424132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en-US" altLang="ko-KR" sz="2000" b="1" i="0" u="none" strike="noStrike" cap="none" dirty="0">
                    <a:solidFill>
                      <a:schemeClr val="bg1"/>
                    </a:solidFill>
                    <a:latin typeface="넥슨Lv1고딕 Low OTF Bold" panose="00000800000000000000" pitchFamily="50" charset="-127"/>
                    <a:ea typeface="넥슨Lv1고딕 Low OTF Bold" panose="00000800000000000000" pitchFamily="50" charset="-127"/>
                    <a:sym typeface="Arial"/>
                  </a:rPr>
                  <a:t>3</a:t>
                </a:r>
              </a:p>
            </p:txBody>
          </p:sp>
        </p:grpSp>
        <p:sp>
          <p:nvSpPr>
            <p:cNvPr id="100" name="Google Shape;100;p25">
              <a:extLst>
                <a:ext uri="{FF2B5EF4-FFF2-40B4-BE49-F238E27FC236}">
                  <a16:creationId xmlns:a16="http://schemas.microsoft.com/office/drawing/2014/main" id="{21A2FB6A-172B-BC4A-3E57-50405D7AF982}"/>
                </a:ext>
              </a:extLst>
            </p:cNvPr>
            <p:cNvSpPr txBox="1"/>
            <p:nvPr/>
          </p:nvSpPr>
          <p:spPr>
            <a:xfrm>
              <a:off x="501651" y="67690"/>
              <a:ext cx="3488458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ko-KR" altLang="en-US" sz="1800" b="1" i="0" u="none" strike="noStrike" cap="none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  <a:sym typeface="Arial"/>
                </a:rPr>
                <a:t>연구내용</a:t>
              </a:r>
              <a:endParaRPr lang="en-US" altLang="ko-KR" sz="18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endParaRPr>
            </a:p>
          </p:txBody>
        </p:sp>
      </p:grp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3398D901-F5EB-9EA3-1B56-E51295AD84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28</a:t>
            </a:fld>
            <a:endParaRPr lang="ko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100;p25">
                <a:extLst>
                  <a:ext uri="{FF2B5EF4-FFF2-40B4-BE49-F238E27FC236}">
                    <a16:creationId xmlns:a16="http://schemas.microsoft.com/office/drawing/2014/main" id="{A0FED4DF-5FE3-2DE1-F7B3-80C67D7A9721}"/>
                  </a:ext>
                </a:extLst>
              </p:cNvPr>
              <p:cNvSpPr txBox="1"/>
              <p:nvPr/>
            </p:nvSpPr>
            <p:spPr>
              <a:xfrm>
                <a:off x="355097" y="513449"/>
                <a:ext cx="2644581" cy="4323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Extreme Case) TKF)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𝑘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&gt;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sat</m:t>
                        </m:r>
                      </m:sub>
                    </m:sSub>
                  </m:oMath>
                </a14:m>
                <a:endParaRPr lang="en-US" altLang="ko-KR" b="1" i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2" name="Google Shape;100;p25">
                <a:extLst>
                  <a:ext uri="{FF2B5EF4-FFF2-40B4-BE49-F238E27FC236}">
                    <a16:creationId xmlns:a16="http://schemas.microsoft.com/office/drawing/2014/main" id="{A0FED4DF-5FE3-2DE1-F7B3-80C67D7A9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97" y="513449"/>
                <a:ext cx="2644581" cy="432396"/>
              </a:xfrm>
              <a:prstGeom prst="rect">
                <a:avLst/>
              </a:prstGeom>
              <a:blipFill>
                <a:blip r:embed="rId5"/>
                <a:stretch>
                  <a:fillRect l="-4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F436F2-0716-AD1A-E398-C87F9ABFD52C}"/>
                  </a:ext>
                </a:extLst>
              </p:cNvPr>
              <p:cNvSpPr txBox="1"/>
              <p:nvPr/>
            </p:nvSpPr>
            <p:spPr>
              <a:xfrm>
                <a:off x="355097" y="833768"/>
                <a:ext cx="5379234" cy="304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ko-Kore-KR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ore-KR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15</m:t>
                      </m:r>
                      <m:r>
                        <a:rPr kumimoji="1" lang="en-US" altLang="ko-Kore-KR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0°,</m:t>
                      </m:r>
                      <m:sSub>
                        <m:sSubPr>
                          <m:ctrlPr>
                            <a:rPr kumimoji="1" lang="en-US" altLang="ko-Kore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kumimoji="1" lang="en-US" altLang="ko-Kore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kumimoji="1" lang="en-US" altLang="ko-Kore-K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=−45°, </m:t>
                      </m:r>
                      <m:d>
                        <m:dPr>
                          <m:ctrlPr>
                            <a:rPr kumimoji="1" lang="en-US" altLang="ko-Kore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1" lang="en-US" altLang="ko-Kore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kumimoji="1" lang="en-US" altLang="ko-Kore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ore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1" lang="en-US" altLang="ko-Kore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=(−7.5°, +7.5°)</m:t>
                      </m:r>
                    </m:oMath>
                  </m:oMathPara>
                </a14:m>
                <a:endParaRPr lang="en-US" altLang="ko-KR" sz="12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F436F2-0716-AD1A-E398-C87F9ABF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97" y="833768"/>
                <a:ext cx="5379234" cy="3046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00;p25">
                <a:extLst>
                  <a:ext uri="{FF2B5EF4-FFF2-40B4-BE49-F238E27FC236}">
                    <a16:creationId xmlns:a16="http://schemas.microsoft.com/office/drawing/2014/main" id="{576A7C69-B87F-CDF5-F0E3-9D7B65EBA180}"/>
                  </a:ext>
                </a:extLst>
              </p:cNvPr>
              <p:cNvSpPr txBox="1"/>
              <p:nvPr/>
            </p:nvSpPr>
            <p:spPr>
              <a:xfrm>
                <a:off x="5519989" y="1138467"/>
                <a:ext cx="2952469" cy="4323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𝐦𝐚𝐱</m:t>
                      </m:r>
                      <m:d>
                        <m:dPr>
                          <m:ctrlPr>
                            <a:rPr lang="en-US" altLang="ko-KR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US" altLang="ko-KR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𝐭𝐫𝐮𝐞</m:t>
                              </m:r>
                            </m:sub>
                          </m:sSub>
                        </m:e>
                      </m:d>
                      <m:r>
                        <a:rPr lang="en-US" altLang="ko-KR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=</m:t>
                      </m:r>
                      <m:r>
                        <a:rPr lang="en-US" altLang="ko-KR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𝟏𝟐𝟒</m:t>
                      </m:r>
                      <m:r>
                        <a:rPr lang="en-US" altLang="ko-KR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.</m:t>
                      </m:r>
                      <m:r>
                        <a:rPr lang="en-US" altLang="ko-KR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𝟗𝟔</m:t>
                      </m:r>
                      <m:r>
                        <a:rPr lang="en-US" altLang="ko-KR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°</m:t>
                      </m:r>
                    </m:oMath>
                  </m:oMathPara>
                </a14:m>
                <a:endParaRPr lang="en-US" altLang="ko-KR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7" name="Google Shape;100;p25">
                <a:extLst>
                  <a:ext uri="{FF2B5EF4-FFF2-40B4-BE49-F238E27FC236}">
                    <a16:creationId xmlns:a16="http://schemas.microsoft.com/office/drawing/2014/main" id="{576A7C69-B87F-CDF5-F0E3-9D7B65EB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989" y="1138467"/>
                <a:ext cx="2952469" cy="4323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100;p25">
                <a:extLst>
                  <a:ext uri="{FF2B5EF4-FFF2-40B4-BE49-F238E27FC236}">
                    <a16:creationId xmlns:a16="http://schemas.microsoft.com/office/drawing/2014/main" id="{65DD887C-4526-B19C-9F0E-2A5340564084}"/>
                  </a:ext>
                </a:extLst>
              </p:cNvPr>
              <p:cNvSpPr txBox="1"/>
              <p:nvPr/>
            </p:nvSpPr>
            <p:spPr>
              <a:xfrm>
                <a:off x="1161349" y="4764196"/>
                <a:ext cx="2985154" cy="379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Fig.</a:t>
                </a:r>
                <a:r>
                  <a:rPr lang="ko-KR" altLang="en-US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</a:t>
                </a: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Look angle trajectory(TKF): </a:t>
                </a:r>
                <a14:m>
                  <m:oMath xmlns:m="http://schemas.openxmlformats.org/officeDocument/2006/math">
                    <m:r>
                      <a:rPr lang="en-US" altLang="ko-KR" sz="11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</m:acc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, </m:t>
                    </m:r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sz="11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𝐭𝐫𝐮𝐞</m:t>
                        </m:r>
                      </m:sub>
                    </m:sSub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, </m:t>
                    </m:r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sz="11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𝐦𝐞𝐚𝐬</m:t>
                        </m:r>
                      </m:sub>
                    </m:sSub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)</m:t>
                    </m:r>
                  </m:oMath>
                </a14:m>
                <a:endParaRPr lang="en-US" altLang="ko-KR" sz="11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1" name="Google Shape;100;p25">
                <a:extLst>
                  <a:ext uri="{FF2B5EF4-FFF2-40B4-BE49-F238E27FC236}">
                    <a16:creationId xmlns:a16="http://schemas.microsoft.com/office/drawing/2014/main" id="{65DD887C-4526-B19C-9F0E-2A5340564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349" y="4764196"/>
                <a:ext cx="2985154" cy="3793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9C3670B5-988D-6D4B-2CB9-F0B97503CA33}"/>
              </a:ext>
            </a:extLst>
          </p:cNvPr>
          <p:cNvCxnSpPr/>
          <p:nvPr/>
        </p:nvCxnSpPr>
        <p:spPr>
          <a:xfrm>
            <a:off x="520701" y="3986173"/>
            <a:ext cx="48020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Google Shape;100;p25">
            <a:extLst>
              <a:ext uri="{FF2B5EF4-FFF2-40B4-BE49-F238E27FC236}">
                <a16:creationId xmlns:a16="http://schemas.microsoft.com/office/drawing/2014/main" id="{EA896D5E-6B0B-2147-8CF2-7CCF670FB30C}"/>
              </a:ext>
            </a:extLst>
          </p:cNvPr>
          <p:cNvSpPr txBox="1"/>
          <p:nvPr/>
        </p:nvSpPr>
        <p:spPr>
          <a:xfrm>
            <a:off x="32431" y="3767667"/>
            <a:ext cx="575253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+7.5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8E1EBE7-4818-D97E-3332-73D1F3A77974}"/>
              </a:ext>
            </a:extLst>
          </p:cNvPr>
          <p:cNvCxnSpPr>
            <a:cxnSpLocks/>
          </p:cNvCxnSpPr>
          <p:nvPr/>
        </p:nvCxnSpPr>
        <p:spPr>
          <a:xfrm>
            <a:off x="622343" y="1710267"/>
            <a:ext cx="40400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Google Shape;100;p25">
            <a:extLst>
              <a:ext uri="{FF2B5EF4-FFF2-40B4-BE49-F238E27FC236}">
                <a16:creationId xmlns:a16="http://schemas.microsoft.com/office/drawing/2014/main" id="{F69DCE70-A0E6-3CEB-DEE1-70D4D594B129}"/>
              </a:ext>
            </a:extLst>
          </p:cNvPr>
          <p:cNvSpPr txBox="1"/>
          <p:nvPr/>
        </p:nvSpPr>
        <p:spPr>
          <a:xfrm>
            <a:off x="-38653" y="1451588"/>
            <a:ext cx="787499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+124.96</a:t>
            </a:r>
          </a:p>
        </p:txBody>
      </p:sp>
      <p:sp>
        <p:nvSpPr>
          <p:cNvPr id="22" name="Google Shape;100;p25">
            <a:extLst>
              <a:ext uri="{FF2B5EF4-FFF2-40B4-BE49-F238E27FC236}">
                <a16:creationId xmlns:a16="http://schemas.microsoft.com/office/drawing/2014/main" id="{F6C17262-CF0D-12A9-8FDF-324131982284}"/>
              </a:ext>
            </a:extLst>
          </p:cNvPr>
          <p:cNvSpPr txBox="1"/>
          <p:nvPr/>
        </p:nvSpPr>
        <p:spPr>
          <a:xfrm>
            <a:off x="5734331" y="4557015"/>
            <a:ext cx="2985154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sz="1100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Fig.</a:t>
            </a:r>
            <a:r>
              <a:rPr lang="ko-KR" altLang="en-US" sz="1100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 </a:t>
            </a:r>
            <a:r>
              <a:rPr lang="en-US" altLang="ko-KR" sz="1100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Look angle error trajectory(TKF)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8F76D16-732C-986E-8C85-EC6DBBDEA0EA}"/>
              </a:ext>
            </a:extLst>
          </p:cNvPr>
          <p:cNvCxnSpPr>
            <a:cxnSpLocks/>
          </p:cNvCxnSpPr>
          <p:nvPr/>
        </p:nvCxnSpPr>
        <p:spPr>
          <a:xfrm>
            <a:off x="520701" y="4282506"/>
            <a:ext cx="149023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Google Shape;100;p25">
            <a:extLst>
              <a:ext uri="{FF2B5EF4-FFF2-40B4-BE49-F238E27FC236}">
                <a16:creationId xmlns:a16="http://schemas.microsoft.com/office/drawing/2014/main" id="{68AD2C89-EBDF-47D1-FC76-172D30FB595E}"/>
              </a:ext>
            </a:extLst>
          </p:cNvPr>
          <p:cNvSpPr txBox="1"/>
          <p:nvPr/>
        </p:nvSpPr>
        <p:spPr>
          <a:xfrm>
            <a:off x="47090" y="4066308"/>
            <a:ext cx="575253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-7.5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EDEF342-18FB-BD0E-54C6-F336C05658A3}"/>
              </a:ext>
            </a:extLst>
          </p:cNvPr>
          <p:cNvCxnSpPr>
            <a:cxnSpLocks/>
          </p:cNvCxnSpPr>
          <p:nvPr/>
        </p:nvCxnSpPr>
        <p:spPr>
          <a:xfrm flipV="1">
            <a:off x="1472140" y="3420533"/>
            <a:ext cx="773740" cy="65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E725F32-CD51-E6F3-BCF4-CFFC094C5723}"/>
              </a:ext>
            </a:extLst>
          </p:cNvPr>
          <p:cNvCxnSpPr>
            <a:cxnSpLocks/>
          </p:cNvCxnSpPr>
          <p:nvPr/>
        </p:nvCxnSpPr>
        <p:spPr>
          <a:xfrm flipV="1">
            <a:off x="2074333" y="3594100"/>
            <a:ext cx="355600" cy="688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Google Shape;100;p25">
            <a:extLst>
              <a:ext uri="{FF2B5EF4-FFF2-40B4-BE49-F238E27FC236}">
                <a16:creationId xmlns:a16="http://schemas.microsoft.com/office/drawing/2014/main" id="{7E3A4EFE-BAAA-2B2E-E29E-7CFB3E3277E3}"/>
              </a:ext>
            </a:extLst>
          </p:cNvPr>
          <p:cNvSpPr txBox="1"/>
          <p:nvPr/>
        </p:nvSpPr>
        <p:spPr>
          <a:xfrm>
            <a:off x="2245880" y="3214722"/>
            <a:ext cx="2164236" cy="43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Saturated at both regions.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Google Shape;100;p25">
                <a:extLst>
                  <a:ext uri="{FF2B5EF4-FFF2-40B4-BE49-F238E27FC236}">
                    <a16:creationId xmlns:a16="http://schemas.microsoft.com/office/drawing/2014/main" id="{372BE9DB-A8A7-FEA7-6357-EAD6B18234C1}"/>
                  </a:ext>
                </a:extLst>
              </p:cNvPr>
              <p:cNvSpPr txBox="1"/>
              <p:nvPr/>
            </p:nvSpPr>
            <p:spPr>
              <a:xfrm>
                <a:off x="6148468" y="2114663"/>
                <a:ext cx="2952469" cy="6801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Way too much over than 3-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𝝈</m:t>
                    </m:r>
                  </m:oMath>
                </a14:m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bound.</a:t>
                </a:r>
              </a:p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C0000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 </a:t>
                </a:r>
                <a:r>
                  <a:rPr lang="en-US" altLang="ko-KR" b="1" i="1" dirty="0">
                    <a:solidFill>
                      <a:srgbClr val="C0000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Unstable engagement!</a:t>
                </a:r>
              </a:p>
            </p:txBody>
          </p:sp>
        </mc:Choice>
        <mc:Fallback xmlns="">
          <p:sp>
            <p:nvSpPr>
              <p:cNvPr id="36" name="Google Shape;100;p25">
                <a:extLst>
                  <a:ext uri="{FF2B5EF4-FFF2-40B4-BE49-F238E27FC236}">
                    <a16:creationId xmlns:a16="http://schemas.microsoft.com/office/drawing/2014/main" id="{372BE9DB-A8A7-FEA7-6357-EAD6B1823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468" y="2114663"/>
                <a:ext cx="2952469" cy="680156"/>
              </a:xfrm>
              <a:prstGeom prst="rect">
                <a:avLst/>
              </a:prstGeom>
              <a:blipFill>
                <a:blip r:embed="rId9"/>
                <a:stretch>
                  <a:fillRect l="-858" b="-18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100;p25">
                <a:extLst>
                  <a:ext uri="{FF2B5EF4-FFF2-40B4-BE49-F238E27FC236}">
                    <a16:creationId xmlns:a16="http://schemas.microsoft.com/office/drawing/2014/main" id="{CDBA90AE-FF3F-89E7-E512-212EA5F02291}"/>
                  </a:ext>
                </a:extLst>
              </p:cNvPr>
              <p:cNvSpPr txBox="1"/>
              <p:nvPr/>
            </p:nvSpPr>
            <p:spPr>
              <a:xfrm>
                <a:off x="7287322" y="493545"/>
                <a:ext cx="1856678" cy="379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14:m>
                  <m:oMath xmlns:m="http://schemas.openxmlformats.org/officeDocument/2006/math">
                    <m:r>
                      <a:rPr lang="en-US" altLang="ko-KR" sz="11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lang="en-US" altLang="ko-KR" sz="11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𝟑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𝝈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: 3 </a:t>
                </a:r>
                <a14:m>
                  <m:oMath xmlns:m="http://schemas.openxmlformats.org/officeDocument/2006/math"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×</m:t>
                    </m:r>
                  </m:oMath>
                </a14:m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(Error Covariance)</a:t>
                </a:r>
              </a:p>
            </p:txBody>
          </p:sp>
        </mc:Choice>
        <mc:Fallback xmlns="">
          <p:sp>
            <p:nvSpPr>
              <p:cNvPr id="10" name="Google Shape;100;p25">
                <a:extLst>
                  <a:ext uri="{FF2B5EF4-FFF2-40B4-BE49-F238E27FC236}">
                    <a16:creationId xmlns:a16="http://schemas.microsoft.com/office/drawing/2014/main" id="{CDBA90AE-FF3F-89E7-E512-212EA5F02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322" y="493545"/>
                <a:ext cx="1856678" cy="3793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9240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BF8A4862-BD9F-A502-A7FE-D5E674FEB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A3ACF953-F9E3-3F3C-367F-B5D127427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564" y="1736594"/>
            <a:ext cx="3600894" cy="29266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A0E1CE-1D1E-3C05-ED33-2187F2473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400" y="1265262"/>
            <a:ext cx="4381311" cy="356801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507457-393C-54AF-7454-B69F85943FFB}"/>
              </a:ext>
            </a:extLst>
          </p:cNvPr>
          <p:cNvSpPr/>
          <p:nvPr/>
        </p:nvSpPr>
        <p:spPr>
          <a:xfrm>
            <a:off x="129639" y="86742"/>
            <a:ext cx="8884721" cy="42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sx="99000" sy="99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6778B8-B96C-5B0C-7223-CF1936C41574}"/>
              </a:ext>
            </a:extLst>
          </p:cNvPr>
          <p:cNvSpPr txBox="1"/>
          <p:nvPr/>
        </p:nvSpPr>
        <p:spPr>
          <a:xfrm>
            <a:off x="4475430" y="16929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자율 지능 시스템 연구실 </a:t>
            </a:r>
            <a:endParaRPr lang="ko-KR" altLang="en-US" sz="1050" dirty="0">
              <a:solidFill>
                <a:srgbClr val="19264B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1160C0F-915C-EBAF-435B-93207791294D}"/>
              </a:ext>
            </a:extLst>
          </p:cNvPr>
          <p:cNvGrpSpPr/>
          <p:nvPr/>
        </p:nvGrpSpPr>
        <p:grpSpPr>
          <a:xfrm>
            <a:off x="143033" y="30805"/>
            <a:ext cx="3847076" cy="540069"/>
            <a:chOff x="143033" y="30805"/>
            <a:chExt cx="3847076" cy="540069"/>
          </a:xfrm>
        </p:grpSpPr>
        <p:cxnSp>
          <p:nvCxnSpPr>
            <p:cNvPr id="14" name="Google Shape;226;p33">
              <a:extLst>
                <a:ext uri="{FF2B5EF4-FFF2-40B4-BE49-F238E27FC236}">
                  <a16:creationId xmlns:a16="http://schemas.microsoft.com/office/drawing/2014/main" id="{4F1A5647-7231-3E20-0021-DF017783EC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97" y="469131"/>
              <a:ext cx="3201403" cy="0"/>
            </a:xfrm>
            <a:prstGeom prst="straightConnector1">
              <a:avLst/>
            </a:prstGeom>
            <a:noFill/>
            <a:ln w="12700" cap="flat" cmpd="sng">
              <a:solidFill>
                <a:srgbClr val="1926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B84B360-5E5E-CABE-8745-1436A7432625}"/>
                </a:ext>
              </a:extLst>
            </p:cNvPr>
            <p:cNvGrpSpPr/>
            <p:nvPr/>
          </p:nvGrpSpPr>
          <p:grpSpPr>
            <a:xfrm>
              <a:off x="143033" y="30805"/>
              <a:ext cx="424132" cy="538579"/>
              <a:chOff x="143033" y="30805"/>
              <a:chExt cx="424132" cy="538579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8DA41ACA-65C8-7EC0-415B-4C768DE1048A}"/>
                  </a:ext>
                </a:extLst>
              </p:cNvPr>
              <p:cNvSpPr/>
              <p:nvPr/>
            </p:nvSpPr>
            <p:spPr>
              <a:xfrm>
                <a:off x="189497" y="128016"/>
                <a:ext cx="331204" cy="344159"/>
              </a:xfrm>
              <a:prstGeom prst="rect">
                <a:avLst/>
              </a:prstGeom>
              <a:solidFill>
                <a:srgbClr val="1926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Google Shape;100;p25">
                <a:extLst>
                  <a:ext uri="{FF2B5EF4-FFF2-40B4-BE49-F238E27FC236}">
                    <a16:creationId xmlns:a16="http://schemas.microsoft.com/office/drawing/2014/main" id="{CFCD4312-CA62-2A30-B6A3-7ADC5C6E99E4}"/>
                  </a:ext>
                </a:extLst>
              </p:cNvPr>
              <p:cNvSpPr txBox="1"/>
              <p:nvPr/>
            </p:nvSpPr>
            <p:spPr>
              <a:xfrm>
                <a:off x="143033" y="30805"/>
                <a:ext cx="424132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en-US" altLang="ko-KR" sz="2000" b="1" i="0" u="none" strike="noStrike" cap="none" dirty="0">
                    <a:solidFill>
                      <a:schemeClr val="bg1"/>
                    </a:solidFill>
                    <a:latin typeface="넥슨Lv1고딕 Low OTF Bold" panose="00000800000000000000" pitchFamily="50" charset="-127"/>
                    <a:ea typeface="넥슨Lv1고딕 Low OTF Bold" panose="00000800000000000000" pitchFamily="50" charset="-127"/>
                    <a:sym typeface="Arial"/>
                  </a:rPr>
                  <a:t>3</a:t>
                </a:r>
              </a:p>
            </p:txBody>
          </p:sp>
        </p:grpSp>
        <p:sp>
          <p:nvSpPr>
            <p:cNvPr id="100" name="Google Shape;100;p25">
              <a:extLst>
                <a:ext uri="{FF2B5EF4-FFF2-40B4-BE49-F238E27FC236}">
                  <a16:creationId xmlns:a16="http://schemas.microsoft.com/office/drawing/2014/main" id="{18A9A3C7-8C7B-BA99-1937-A6D3456A727D}"/>
                </a:ext>
              </a:extLst>
            </p:cNvPr>
            <p:cNvSpPr txBox="1"/>
            <p:nvPr/>
          </p:nvSpPr>
          <p:spPr>
            <a:xfrm>
              <a:off x="501651" y="67690"/>
              <a:ext cx="3488458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ko-KR" altLang="en-US" sz="1800" b="1" i="0" u="none" strike="noStrike" cap="none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  <a:sym typeface="Arial"/>
                </a:rPr>
                <a:t>연구내용</a:t>
              </a:r>
              <a:endParaRPr lang="en-US" altLang="ko-KR" sz="18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endParaRPr>
            </a:p>
          </p:txBody>
        </p:sp>
      </p:grp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971FA372-D186-2B1D-AB81-F27DD734C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29</a:t>
            </a:fld>
            <a:endParaRPr lang="ko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100;p25">
                <a:extLst>
                  <a:ext uri="{FF2B5EF4-FFF2-40B4-BE49-F238E27FC236}">
                    <a16:creationId xmlns:a16="http://schemas.microsoft.com/office/drawing/2014/main" id="{52E2DB35-BADA-3B8C-319A-042F31687D33}"/>
                  </a:ext>
                </a:extLst>
              </p:cNvPr>
              <p:cNvSpPr txBox="1"/>
              <p:nvPr/>
            </p:nvSpPr>
            <p:spPr>
              <a:xfrm>
                <a:off x="355097" y="513449"/>
                <a:ext cx="2644581" cy="4323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Extreme Case) TKF)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𝑘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&gt;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sat</m:t>
                        </m:r>
                      </m:sub>
                    </m:sSub>
                  </m:oMath>
                </a14:m>
                <a:endParaRPr lang="en-US" altLang="ko-KR" b="1" i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2" name="Google Shape;100;p25">
                <a:extLst>
                  <a:ext uri="{FF2B5EF4-FFF2-40B4-BE49-F238E27FC236}">
                    <a16:creationId xmlns:a16="http://schemas.microsoft.com/office/drawing/2014/main" id="{52E2DB35-BADA-3B8C-319A-042F31687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97" y="513449"/>
                <a:ext cx="2644581" cy="432396"/>
              </a:xfrm>
              <a:prstGeom prst="rect">
                <a:avLst/>
              </a:prstGeom>
              <a:blipFill>
                <a:blip r:embed="rId5"/>
                <a:stretch>
                  <a:fillRect l="-4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EB9316-B0ED-184B-143F-5420E05D2798}"/>
                  </a:ext>
                </a:extLst>
              </p:cNvPr>
              <p:cNvSpPr txBox="1"/>
              <p:nvPr/>
            </p:nvSpPr>
            <p:spPr>
              <a:xfrm>
                <a:off x="355097" y="833768"/>
                <a:ext cx="5379234" cy="304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ko-Kore-KR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ore-KR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15</m:t>
                      </m:r>
                      <m:r>
                        <a:rPr kumimoji="1" lang="en-US" altLang="ko-Kore-KR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0°,</m:t>
                      </m:r>
                      <m:sSub>
                        <m:sSubPr>
                          <m:ctrlPr>
                            <a:rPr kumimoji="1" lang="en-US" altLang="ko-Kore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kumimoji="1" lang="en-US" altLang="ko-Kore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kumimoji="1" lang="en-US" altLang="ko-Kore-K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=−45°, </m:t>
                      </m:r>
                      <m:d>
                        <m:dPr>
                          <m:ctrlPr>
                            <a:rPr kumimoji="1" lang="en-US" altLang="ko-Kore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1" lang="en-US" altLang="ko-Kore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kumimoji="1" lang="en-US" altLang="ko-Kore-KR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ore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1" lang="en-US" altLang="ko-Kore-KR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=(−7.5°, +7.5°)</m:t>
                      </m:r>
                    </m:oMath>
                  </m:oMathPara>
                </a14:m>
                <a:endParaRPr lang="en-US" altLang="ko-KR" sz="12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F436F2-0716-AD1A-E398-C87F9ABFD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97" y="833768"/>
                <a:ext cx="5379234" cy="3046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00;p25">
                <a:extLst>
                  <a:ext uri="{FF2B5EF4-FFF2-40B4-BE49-F238E27FC236}">
                    <a16:creationId xmlns:a16="http://schemas.microsoft.com/office/drawing/2014/main" id="{F4D4F004-414D-2D91-E3C4-74B5C983C25C}"/>
                  </a:ext>
                </a:extLst>
              </p:cNvPr>
              <p:cNvSpPr txBox="1"/>
              <p:nvPr/>
            </p:nvSpPr>
            <p:spPr>
              <a:xfrm>
                <a:off x="5519989" y="1138467"/>
                <a:ext cx="2952469" cy="4323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𝐦𝐚𝐱</m:t>
                      </m:r>
                      <m:d>
                        <m:dPr>
                          <m:ctrlPr>
                            <a:rPr lang="en-US" altLang="ko-KR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US" altLang="ko-KR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𝐭𝐫𝐮𝐞</m:t>
                              </m:r>
                            </m:sub>
                          </m:sSub>
                        </m:e>
                      </m:d>
                      <m:r>
                        <a:rPr lang="en-US" altLang="ko-KR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=</m:t>
                      </m:r>
                      <m:r>
                        <a:rPr lang="en-US" altLang="ko-KR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𝟏𝟐𝟒</m:t>
                      </m:r>
                      <m:r>
                        <a:rPr lang="en-US" altLang="ko-KR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.</m:t>
                      </m:r>
                      <m:r>
                        <a:rPr lang="en-US" altLang="ko-KR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𝟗𝟔</m:t>
                      </m:r>
                      <m:r>
                        <a:rPr lang="en-US" altLang="ko-KR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°</m:t>
                      </m:r>
                    </m:oMath>
                  </m:oMathPara>
                </a14:m>
                <a:endParaRPr lang="en-US" altLang="ko-KR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7" name="Google Shape;100;p25">
                <a:extLst>
                  <a:ext uri="{FF2B5EF4-FFF2-40B4-BE49-F238E27FC236}">
                    <a16:creationId xmlns:a16="http://schemas.microsoft.com/office/drawing/2014/main" id="{576A7C69-B87F-CDF5-F0E3-9D7B65EBA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989" y="1138467"/>
                <a:ext cx="2952469" cy="4323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100;p25">
                <a:extLst>
                  <a:ext uri="{FF2B5EF4-FFF2-40B4-BE49-F238E27FC236}">
                    <a16:creationId xmlns:a16="http://schemas.microsoft.com/office/drawing/2014/main" id="{DF23C7C5-88CF-5AC1-5D21-7D520D908E44}"/>
                  </a:ext>
                </a:extLst>
              </p:cNvPr>
              <p:cNvSpPr txBox="1"/>
              <p:nvPr/>
            </p:nvSpPr>
            <p:spPr>
              <a:xfrm>
                <a:off x="1161349" y="4764196"/>
                <a:ext cx="2985154" cy="379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Fig.</a:t>
                </a:r>
                <a:r>
                  <a:rPr lang="ko-KR" altLang="en-US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</a:t>
                </a: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Look angle trajectory(TKF): </a:t>
                </a:r>
                <a14:m>
                  <m:oMath xmlns:m="http://schemas.openxmlformats.org/officeDocument/2006/math">
                    <m:r>
                      <a:rPr lang="en-US" altLang="ko-KR" sz="11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</m:acc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, </m:t>
                    </m:r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sz="11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𝐭𝐫𝐮𝐞</m:t>
                        </m:r>
                      </m:sub>
                    </m:sSub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, </m:t>
                    </m:r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sz="11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𝐦𝐞𝐚𝐬</m:t>
                        </m:r>
                      </m:sub>
                    </m:sSub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)</m:t>
                    </m:r>
                  </m:oMath>
                </a14:m>
                <a:endParaRPr lang="en-US" altLang="ko-KR" sz="11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1" name="Google Shape;100;p25">
                <a:extLst>
                  <a:ext uri="{FF2B5EF4-FFF2-40B4-BE49-F238E27FC236}">
                    <a16:creationId xmlns:a16="http://schemas.microsoft.com/office/drawing/2014/main" id="{65DD887C-4526-B19C-9F0E-2A5340564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349" y="4764196"/>
                <a:ext cx="2985154" cy="3793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31FD437-F68E-5530-F149-F5F351F2C513}"/>
              </a:ext>
            </a:extLst>
          </p:cNvPr>
          <p:cNvCxnSpPr/>
          <p:nvPr/>
        </p:nvCxnSpPr>
        <p:spPr>
          <a:xfrm>
            <a:off x="520701" y="3986173"/>
            <a:ext cx="48020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Google Shape;100;p25">
            <a:extLst>
              <a:ext uri="{FF2B5EF4-FFF2-40B4-BE49-F238E27FC236}">
                <a16:creationId xmlns:a16="http://schemas.microsoft.com/office/drawing/2014/main" id="{A555E696-3A3D-0E3F-8E48-2FF07127A2F3}"/>
              </a:ext>
            </a:extLst>
          </p:cNvPr>
          <p:cNvSpPr txBox="1"/>
          <p:nvPr/>
        </p:nvSpPr>
        <p:spPr>
          <a:xfrm>
            <a:off x="32431" y="3767667"/>
            <a:ext cx="575253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+7.5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E9E5FD30-F9C1-6E5C-935E-4A341C6CFFEF}"/>
              </a:ext>
            </a:extLst>
          </p:cNvPr>
          <p:cNvCxnSpPr>
            <a:cxnSpLocks/>
          </p:cNvCxnSpPr>
          <p:nvPr/>
        </p:nvCxnSpPr>
        <p:spPr>
          <a:xfrm>
            <a:off x="622343" y="1710267"/>
            <a:ext cx="40400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Google Shape;100;p25">
            <a:extLst>
              <a:ext uri="{FF2B5EF4-FFF2-40B4-BE49-F238E27FC236}">
                <a16:creationId xmlns:a16="http://schemas.microsoft.com/office/drawing/2014/main" id="{6AB3F137-3600-423D-AE52-3E33965090A4}"/>
              </a:ext>
            </a:extLst>
          </p:cNvPr>
          <p:cNvSpPr txBox="1"/>
          <p:nvPr/>
        </p:nvSpPr>
        <p:spPr>
          <a:xfrm>
            <a:off x="-38653" y="1451588"/>
            <a:ext cx="787499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+124.96</a:t>
            </a:r>
          </a:p>
        </p:txBody>
      </p:sp>
      <p:sp>
        <p:nvSpPr>
          <p:cNvPr id="22" name="Google Shape;100;p25">
            <a:extLst>
              <a:ext uri="{FF2B5EF4-FFF2-40B4-BE49-F238E27FC236}">
                <a16:creationId xmlns:a16="http://schemas.microsoft.com/office/drawing/2014/main" id="{CF840034-0664-23A3-10A5-62F6427F8027}"/>
              </a:ext>
            </a:extLst>
          </p:cNvPr>
          <p:cNvSpPr txBox="1"/>
          <p:nvPr/>
        </p:nvSpPr>
        <p:spPr>
          <a:xfrm>
            <a:off x="5734331" y="4557015"/>
            <a:ext cx="2985154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sz="1100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Fig.</a:t>
            </a:r>
            <a:r>
              <a:rPr lang="ko-KR" altLang="en-US" sz="1100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 </a:t>
            </a:r>
            <a:r>
              <a:rPr lang="en-US" altLang="ko-KR" sz="1100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Look angle error trajectory(TKF)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82E04E7D-F543-5782-6240-74C50EE98C8C}"/>
              </a:ext>
            </a:extLst>
          </p:cNvPr>
          <p:cNvCxnSpPr>
            <a:cxnSpLocks/>
          </p:cNvCxnSpPr>
          <p:nvPr/>
        </p:nvCxnSpPr>
        <p:spPr>
          <a:xfrm>
            <a:off x="520701" y="4282506"/>
            <a:ext cx="149023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Google Shape;100;p25">
            <a:extLst>
              <a:ext uri="{FF2B5EF4-FFF2-40B4-BE49-F238E27FC236}">
                <a16:creationId xmlns:a16="http://schemas.microsoft.com/office/drawing/2014/main" id="{E1CBB359-0BAA-802A-D584-EC987EEACF5F}"/>
              </a:ext>
            </a:extLst>
          </p:cNvPr>
          <p:cNvSpPr txBox="1"/>
          <p:nvPr/>
        </p:nvSpPr>
        <p:spPr>
          <a:xfrm>
            <a:off x="47090" y="4066308"/>
            <a:ext cx="575253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-7.5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35088C5-814E-E117-C75D-CE4B4E2CCB51}"/>
              </a:ext>
            </a:extLst>
          </p:cNvPr>
          <p:cNvCxnSpPr>
            <a:cxnSpLocks/>
          </p:cNvCxnSpPr>
          <p:nvPr/>
        </p:nvCxnSpPr>
        <p:spPr>
          <a:xfrm flipV="1">
            <a:off x="1472140" y="3420533"/>
            <a:ext cx="773740" cy="65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0E361BB-8F6C-F719-D9BB-910AADC41B03}"/>
              </a:ext>
            </a:extLst>
          </p:cNvPr>
          <p:cNvCxnSpPr>
            <a:cxnSpLocks/>
          </p:cNvCxnSpPr>
          <p:nvPr/>
        </p:nvCxnSpPr>
        <p:spPr>
          <a:xfrm flipV="1">
            <a:off x="2074333" y="3594100"/>
            <a:ext cx="355600" cy="688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Google Shape;100;p25">
            <a:extLst>
              <a:ext uri="{FF2B5EF4-FFF2-40B4-BE49-F238E27FC236}">
                <a16:creationId xmlns:a16="http://schemas.microsoft.com/office/drawing/2014/main" id="{1F2C4531-279C-D4F0-F18F-D3C66D909784}"/>
              </a:ext>
            </a:extLst>
          </p:cNvPr>
          <p:cNvSpPr txBox="1"/>
          <p:nvPr/>
        </p:nvSpPr>
        <p:spPr>
          <a:xfrm>
            <a:off x="2245880" y="3214722"/>
            <a:ext cx="2164236" cy="43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Saturated at both regions.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Google Shape;100;p25">
                <a:extLst>
                  <a:ext uri="{FF2B5EF4-FFF2-40B4-BE49-F238E27FC236}">
                    <a16:creationId xmlns:a16="http://schemas.microsoft.com/office/drawing/2014/main" id="{F3446D9A-7B5D-D8AA-EE45-26EA3FCCA7E6}"/>
                  </a:ext>
                </a:extLst>
              </p:cNvPr>
              <p:cNvSpPr txBox="1"/>
              <p:nvPr/>
            </p:nvSpPr>
            <p:spPr>
              <a:xfrm>
                <a:off x="6148468" y="2114663"/>
                <a:ext cx="2952469" cy="6801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Way too much over than 3-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𝝈</m:t>
                    </m:r>
                  </m:oMath>
                </a14:m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bound.</a:t>
                </a:r>
              </a:p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C0000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 </a:t>
                </a:r>
                <a:r>
                  <a:rPr lang="en-US" altLang="ko-KR" b="1" i="1" dirty="0">
                    <a:solidFill>
                      <a:srgbClr val="C0000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Unstable engagement!</a:t>
                </a:r>
              </a:p>
            </p:txBody>
          </p:sp>
        </mc:Choice>
        <mc:Fallback xmlns="">
          <p:sp>
            <p:nvSpPr>
              <p:cNvPr id="36" name="Google Shape;100;p25">
                <a:extLst>
                  <a:ext uri="{FF2B5EF4-FFF2-40B4-BE49-F238E27FC236}">
                    <a16:creationId xmlns:a16="http://schemas.microsoft.com/office/drawing/2014/main" id="{F3446D9A-7B5D-D8AA-EE45-26EA3FCCA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468" y="2114663"/>
                <a:ext cx="2952469" cy="680156"/>
              </a:xfrm>
              <a:prstGeom prst="rect">
                <a:avLst/>
              </a:prstGeom>
              <a:blipFill>
                <a:blip r:embed="rId9"/>
                <a:stretch>
                  <a:fillRect l="-858" b="-18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100;p25">
                <a:extLst>
                  <a:ext uri="{FF2B5EF4-FFF2-40B4-BE49-F238E27FC236}">
                    <a16:creationId xmlns:a16="http://schemas.microsoft.com/office/drawing/2014/main" id="{3C043E2D-A29B-784C-4B50-31582FD27CEB}"/>
                  </a:ext>
                </a:extLst>
              </p:cNvPr>
              <p:cNvSpPr txBox="1"/>
              <p:nvPr/>
            </p:nvSpPr>
            <p:spPr>
              <a:xfrm>
                <a:off x="7287322" y="493545"/>
                <a:ext cx="1856678" cy="379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14:m>
                  <m:oMath xmlns:m="http://schemas.openxmlformats.org/officeDocument/2006/math">
                    <m:r>
                      <a:rPr lang="en-US" altLang="ko-KR" sz="11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lang="en-US" altLang="ko-KR" sz="11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𝟑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𝝈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: 3 </a:t>
                </a:r>
                <a14:m>
                  <m:oMath xmlns:m="http://schemas.openxmlformats.org/officeDocument/2006/math"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×</m:t>
                    </m:r>
                  </m:oMath>
                </a14:m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(Error Covariance)</a:t>
                </a:r>
              </a:p>
            </p:txBody>
          </p:sp>
        </mc:Choice>
        <mc:Fallback xmlns="">
          <p:sp>
            <p:nvSpPr>
              <p:cNvPr id="10" name="Google Shape;100;p25">
                <a:extLst>
                  <a:ext uri="{FF2B5EF4-FFF2-40B4-BE49-F238E27FC236}">
                    <a16:creationId xmlns:a16="http://schemas.microsoft.com/office/drawing/2014/main" id="{3C043E2D-A29B-784C-4B50-31582FD27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322" y="493545"/>
                <a:ext cx="1856678" cy="3793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그림 18">
            <a:extLst>
              <a:ext uri="{FF2B5EF4-FFF2-40B4-BE49-F238E27FC236}">
                <a16:creationId xmlns:a16="http://schemas.microsoft.com/office/drawing/2014/main" id="{7CDCB174-E798-8B99-F22D-545E31F332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61259" y="1261591"/>
            <a:ext cx="3078293" cy="235291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1" name="Google Shape;100;p25">
            <a:extLst>
              <a:ext uri="{FF2B5EF4-FFF2-40B4-BE49-F238E27FC236}">
                <a16:creationId xmlns:a16="http://schemas.microsoft.com/office/drawing/2014/main" id="{1DB80273-8C3F-828B-F418-A7D80FEDBC42}"/>
              </a:ext>
            </a:extLst>
          </p:cNvPr>
          <p:cNvSpPr txBox="1"/>
          <p:nvPr/>
        </p:nvSpPr>
        <p:spPr>
          <a:xfrm>
            <a:off x="2879498" y="2895305"/>
            <a:ext cx="1572682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sz="1100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Fig. M&amp;T Trajectory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Google Shape;100;p25">
                <a:extLst>
                  <a:ext uri="{FF2B5EF4-FFF2-40B4-BE49-F238E27FC236}">
                    <a16:creationId xmlns:a16="http://schemas.microsoft.com/office/drawing/2014/main" id="{F86DA679-82C8-C974-3A17-060FC3AC3CE9}"/>
                  </a:ext>
                </a:extLst>
              </p:cNvPr>
              <p:cNvSpPr txBox="1"/>
              <p:nvPr/>
            </p:nvSpPr>
            <p:spPr>
              <a:xfrm>
                <a:off x="2085324" y="1722956"/>
                <a:ext cx="568602" cy="379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𝑴</m:t>
                      </m:r>
                      <m:r>
                        <a:rPr lang="en-US" altLang="ko-KR" sz="11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(</m:t>
                      </m:r>
                      <m:sSub>
                        <m:sSubPr>
                          <m:ctrlPr>
                            <a:rPr lang="en-US" altLang="ko-KR" sz="11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11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𝒕</m:t>
                          </m:r>
                        </m:e>
                        <m:sub>
                          <m:r>
                            <a:rPr lang="en-US" altLang="ko-KR" sz="11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𝟎</m:t>
                          </m:r>
                        </m:sub>
                      </m:sSub>
                      <m:r>
                        <a:rPr lang="en-US" altLang="ko-KR" sz="11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)</m:t>
                      </m:r>
                    </m:oMath>
                  </m:oMathPara>
                </a14:m>
                <a:endParaRPr lang="en-US" altLang="ko-KR" sz="11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25" name="Google Shape;100;p25">
                <a:extLst>
                  <a:ext uri="{FF2B5EF4-FFF2-40B4-BE49-F238E27FC236}">
                    <a16:creationId xmlns:a16="http://schemas.microsoft.com/office/drawing/2014/main" id="{F86DA679-82C8-C974-3A17-060FC3AC3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324" y="1722956"/>
                <a:ext cx="568602" cy="3793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100;p25">
                <a:extLst>
                  <a:ext uri="{FF2B5EF4-FFF2-40B4-BE49-F238E27FC236}">
                    <a16:creationId xmlns:a16="http://schemas.microsoft.com/office/drawing/2014/main" id="{87E9DEF8-B5E5-5E9F-6A14-677AC56F8FBC}"/>
                  </a:ext>
                </a:extLst>
              </p:cNvPr>
              <p:cNvSpPr txBox="1"/>
              <p:nvPr/>
            </p:nvSpPr>
            <p:spPr>
              <a:xfrm>
                <a:off x="4492100" y="3172960"/>
                <a:ext cx="568602" cy="3977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𝑴</m:t>
                      </m:r>
                      <m:r>
                        <a:rPr lang="en-US" altLang="ko-KR" sz="11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(</m:t>
                      </m:r>
                      <m:sSub>
                        <m:sSubPr>
                          <m:ctrlPr>
                            <a:rPr lang="en-US" altLang="ko-KR" sz="11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11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𝒕</m:t>
                          </m:r>
                        </m:e>
                        <m:sub>
                          <m:r>
                            <a:rPr lang="en-US" altLang="ko-KR" sz="11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𝒇</m:t>
                          </m:r>
                        </m:sub>
                      </m:sSub>
                      <m:r>
                        <a:rPr lang="en-US" altLang="ko-KR" sz="11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)</m:t>
                      </m:r>
                    </m:oMath>
                  </m:oMathPara>
                </a14:m>
                <a:endParaRPr lang="en-US" altLang="ko-KR" sz="11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28" name="Google Shape;100;p25">
                <a:extLst>
                  <a:ext uri="{FF2B5EF4-FFF2-40B4-BE49-F238E27FC236}">
                    <a16:creationId xmlns:a16="http://schemas.microsoft.com/office/drawing/2014/main" id="{87E9DEF8-B5E5-5E9F-6A14-677AC56F8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2100" y="3172960"/>
                <a:ext cx="568602" cy="39777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5844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CF74310-6E02-B0F6-93A5-F99B48C6C945}"/>
              </a:ext>
            </a:extLst>
          </p:cNvPr>
          <p:cNvSpPr/>
          <p:nvPr/>
        </p:nvSpPr>
        <p:spPr>
          <a:xfrm>
            <a:off x="129639" y="86742"/>
            <a:ext cx="8884721" cy="42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sx="99000" sy="99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9068CC-F7A1-120C-BBE7-3605D8512F39}"/>
              </a:ext>
            </a:extLst>
          </p:cNvPr>
          <p:cNvSpPr txBox="1"/>
          <p:nvPr/>
        </p:nvSpPr>
        <p:spPr>
          <a:xfrm>
            <a:off x="4475430" y="16929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자율 지능 시스템 연구실 </a:t>
            </a:r>
            <a:endParaRPr lang="ko-KR" altLang="en-US" sz="1050" dirty="0">
              <a:solidFill>
                <a:srgbClr val="19264B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50B4DCF-5D84-93B9-0B18-E6BCE39F5F6F}"/>
              </a:ext>
            </a:extLst>
          </p:cNvPr>
          <p:cNvGrpSpPr/>
          <p:nvPr/>
        </p:nvGrpSpPr>
        <p:grpSpPr>
          <a:xfrm>
            <a:off x="143033" y="30805"/>
            <a:ext cx="3247867" cy="540069"/>
            <a:chOff x="143033" y="30805"/>
            <a:chExt cx="3247867" cy="540069"/>
          </a:xfrm>
        </p:grpSpPr>
        <p:cxnSp>
          <p:nvCxnSpPr>
            <p:cNvPr id="14" name="Google Shape;226;p33">
              <a:extLst>
                <a:ext uri="{FF2B5EF4-FFF2-40B4-BE49-F238E27FC236}">
                  <a16:creationId xmlns:a16="http://schemas.microsoft.com/office/drawing/2014/main" id="{D73E3371-7FC5-753A-8053-8AE6F8F776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97" y="469131"/>
              <a:ext cx="3201403" cy="0"/>
            </a:xfrm>
            <a:prstGeom prst="straightConnector1">
              <a:avLst/>
            </a:prstGeom>
            <a:noFill/>
            <a:ln w="12700" cap="flat" cmpd="sng">
              <a:solidFill>
                <a:srgbClr val="1926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D2D7726-52B8-5877-DF70-521DDDED412A}"/>
                </a:ext>
              </a:extLst>
            </p:cNvPr>
            <p:cNvGrpSpPr/>
            <p:nvPr/>
          </p:nvGrpSpPr>
          <p:grpSpPr>
            <a:xfrm>
              <a:off x="143033" y="30805"/>
              <a:ext cx="424132" cy="538579"/>
              <a:chOff x="143033" y="30805"/>
              <a:chExt cx="424132" cy="538579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91F47729-AA8A-391C-6868-688D19C4B190}"/>
                  </a:ext>
                </a:extLst>
              </p:cNvPr>
              <p:cNvSpPr/>
              <p:nvPr/>
            </p:nvSpPr>
            <p:spPr>
              <a:xfrm>
                <a:off x="189497" y="128016"/>
                <a:ext cx="331204" cy="344159"/>
              </a:xfrm>
              <a:prstGeom prst="rect">
                <a:avLst/>
              </a:prstGeom>
              <a:solidFill>
                <a:srgbClr val="1926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Google Shape;100;p25">
                <a:extLst>
                  <a:ext uri="{FF2B5EF4-FFF2-40B4-BE49-F238E27FC236}">
                    <a16:creationId xmlns:a16="http://schemas.microsoft.com/office/drawing/2014/main" id="{82D1FE96-32DB-9BC1-0414-272177A06EBC}"/>
                  </a:ext>
                </a:extLst>
              </p:cNvPr>
              <p:cNvSpPr txBox="1"/>
              <p:nvPr/>
            </p:nvSpPr>
            <p:spPr>
              <a:xfrm>
                <a:off x="143033" y="30805"/>
                <a:ext cx="424132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en-US" altLang="ko-KR" sz="2000" b="1" dirty="0">
                    <a:solidFill>
                      <a:schemeClr val="bg1"/>
                    </a:solidFill>
                    <a:latin typeface="넥슨Lv1고딕 Low OTF Bold" panose="00000800000000000000" pitchFamily="50" charset="-127"/>
                    <a:ea typeface="넥슨Lv1고딕 Low OTF Bold" panose="00000800000000000000" pitchFamily="50" charset="-127"/>
                  </a:rPr>
                  <a:t>1</a:t>
                </a:r>
                <a:endParaRPr lang="en-US" altLang="ko-KR" sz="2000" b="1" i="0" u="none" strike="noStrike" cap="none" dirty="0">
                  <a:solidFill>
                    <a:schemeClr val="bg1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  <a:sym typeface="Arial"/>
                </a:endParaRPr>
              </a:p>
            </p:txBody>
          </p:sp>
        </p:grpSp>
        <p:sp>
          <p:nvSpPr>
            <p:cNvPr id="100" name="Google Shape;100;p25"/>
            <p:cNvSpPr txBox="1"/>
            <p:nvPr/>
          </p:nvSpPr>
          <p:spPr>
            <a:xfrm>
              <a:off x="501651" y="67690"/>
              <a:ext cx="2889249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ko-KR" altLang="en-US" sz="1800" b="1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연구목표</a:t>
              </a:r>
              <a:endParaRPr lang="en-US" altLang="ko-KR" sz="18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endParaRPr>
            </a:p>
          </p:txBody>
        </p:sp>
      </p:grp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C2A98BDD-3BA0-2049-D1D4-AE49C2C75B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3</a:t>
            </a:fld>
            <a:endParaRPr lang="ko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Google Shape;100;p25">
                <a:extLst>
                  <a:ext uri="{FF2B5EF4-FFF2-40B4-BE49-F238E27FC236}">
                    <a16:creationId xmlns:a16="http://schemas.microsoft.com/office/drawing/2014/main" id="{A2A3104F-908A-6CA1-9429-4263027AE276}"/>
                  </a:ext>
                </a:extLst>
              </p:cNvPr>
              <p:cNvSpPr txBox="1"/>
              <p:nvPr/>
            </p:nvSpPr>
            <p:spPr>
              <a:xfrm>
                <a:off x="405943" y="951773"/>
                <a:ext cx="8328358" cy="2909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en-US" altLang="ko-KR" b="1" dirty="0">
                    <a:solidFill>
                      <a:srgbClr val="19264B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</a:rPr>
                  <a:t>- Current Research Area: Guidance filter with losing measurements</a:t>
                </a:r>
              </a:p>
              <a:p>
                <a:pPr marL="0" marR="0" lvl="0" indent="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endParaRPr lang="en-US" altLang="ko-KR" b="1" i="0" u="none" strike="noStrike" cap="none" dirty="0">
                  <a:solidFill>
                    <a:srgbClr val="19264B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Arial"/>
                </a:endParaRPr>
              </a:p>
              <a:p>
                <a:pPr marL="0" marR="0" lvl="0" indent="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en-US" altLang="ko-KR" b="1" dirty="0">
                    <a:solidFill>
                      <a:srgbClr val="19264B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</a:rPr>
                  <a:t>- Current Research Goals: Design guidance filter to deal with lost(saturated) measurements</a:t>
                </a:r>
              </a:p>
              <a:p>
                <a:pPr marL="0" marR="0" lvl="0" indent="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en-US" altLang="ko-KR" b="1" i="0" u="none" strike="noStrike" cap="none" dirty="0">
                    <a:solidFill>
                      <a:srgbClr val="19264B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Arial"/>
                  </a:rPr>
                  <a:t>		    - </a:t>
                </a:r>
                <a:r>
                  <a:rPr lang="en-US" altLang="ko-KR" b="1" dirty="0">
                    <a:solidFill>
                      <a:srgbClr val="19264B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</a:rPr>
                  <a:t>(Standard + Modified)Kalman Filter implementation</a:t>
                </a:r>
              </a:p>
              <a:p>
                <a:pPr marL="0" marR="0" lvl="0" indent="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en-US" altLang="ko-KR" b="1" dirty="0">
                    <a:solidFill>
                      <a:srgbClr val="19264B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</a:rPr>
                  <a:t>		</a:t>
                </a:r>
                <a:r>
                  <a:rPr lang="en-US" altLang="ko-KR" b="1" dirty="0">
                    <a:solidFill>
                      <a:schemeClr val="bg1">
                        <a:lumMod val="75000"/>
                      </a:schemeClr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</a:rPr>
                  <a:t>       (</a:t>
                </a:r>
                <a:r>
                  <a:rPr lang="en-US" altLang="ko-KR" b="1" dirty="0" err="1">
                    <a:solidFill>
                      <a:schemeClr val="bg1">
                        <a:lumMod val="75000"/>
                      </a:schemeClr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</a:rPr>
                  <a:t>i</a:t>
                </a:r>
                <a:r>
                  <a:rPr lang="en-US" altLang="ko-KR" b="1" dirty="0">
                    <a:solidFill>
                      <a:schemeClr val="bg1">
                        <a:lumMod val="75000"/>
                      </a:schemeClr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</a:rPr>
                  <a:t>) Measurement &amp; System Models with various parameters</a:t>
                </a:r>
              </a:p>
              <a:p>
                <a:pPr marL="0" marR="0" lvl="0" indent="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en-US" altLang="ko-KR" b="1" dirty="0">
                    <a:solidFill>
                      <a:srgbClr val="19264B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</a:rPr>
                  <a:t>		</a:t>
                </a:r>
                <a:r>
                  <a:rPr lang="en-US" altLang="ko-KR" b="1" dirty="0">
                    <a:solidFill>
                      <a:schemeClr val="bg1">
                        <a:lumMod val="75000"/>
                      </a:schemeClr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</a:rPr>
                  <a:t>      (ii) Propagation differences between KF &amp; Lost measurement-dealt KF</a:t>
                </a:r>
              </a:p>
              <a:p>
                <a:pPr marL="0" marR="0" lvl="0" indent="0" algn="just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en-US" altLang="ko-KR" b="1" dirty="0">
                    <a:solidFill>
                      <a:srgbClr val="19264B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</a:rPr>
                  <a:t>		     (iii) Methods/Techniques to deal with lost(saturated) measurements</a:t>
                </a:r>
              </a:p>
              <a:p>
                <a:pPr algn="just"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19264B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</a:rPr>
                  <a:t>		     (iv) How to handle the engagement while saturated?</a:t>
                </a:r>
              </a:p>
              <a:p>
                <a:pPr algn="just">
                  <a:lnSpc>
                    <a:spcPct val="115000"/>
                  </a:lnSpc>
                  <a:buSzPts val="2500"/>
                </a:pPr>
                <a:endParaRPr lang="en-US" altLang="ko-KR" b="1" dirty="0">
                  <a:solidFill>
                    <a:srgbClr val="19264B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</a:endParaRPr>
              </a:p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en-US" altLang="ko-KR" b="1" dirty="0">
                    <a:solidFill>
                      <a:srgbClr val="19264B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 Tobit Kalman Filter-based IACGBOM &amp; IACCG Analysis</a:t>
                </a:r>
                <a:r>
                  <a:rPr lang="en-US" altLang="ko-KR" b="1" dirty="0">
                    <a:solidFill>
                      <a:srgbClr val="19264B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</a:rPr>
                  <a:t> </a:t>
                </a:r>
              </a:p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en-US" altLang="ko-KR" b="1" dirty="0">
                    <a:solidFill>
                      <a:srgbClr val="19264B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 Any available idea or method to validate the Relock-on considering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𝑻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𝐬𝐚𝐭</m:t>
                        </m:r>
                      </m:sub>
                    </m:sSub>
                    <m:r>
                      <a:rPr lang="en-US" altLang="ko-KR" b="1" i="1" smtClean="0">
                        <a:solidFill>
                          <a:srgbClr val="19264B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, </m:t>
                    </m:r>
                    <m:sSub>
                      <m:sSubPr>
                        <m:ctrlPr>
                          <a:rPr lang="en-US" altLang="ko-KR" b="1" i="1" smtClean="0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𝑨𝒓𝒆𝒂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rgbClr val="19264B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𝐬𝐚𝐭</m:t>
                        </m:r>
                      </m:sub>
                    </m:sSub>
                    <m:r>
                      <a:rPr lang="en-US" altLang="ko-KR" b="1" i="1" smtClean="0">
                        <a:solidFill>
                          <a:srgbClr val="19264B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, </m:t>
                    </m:r>
                    <m:r>
                      <a:rPr lang="en-US" altLang="ko-KR" b="1" i="1" smtClean="0">
                        <a:solidFill>
                          <a:srgbClr val="19264B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𝟑</m:t>
                    </m:r>
                    <m:r>
                      <a:rPr lang="en-US" altLang="ko-KR" b="1" i="1" smtClean="0">
                        <a:solidFill>
                          <a:srgbClr val="19264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𝝈</m:t>
                    </m:r>
                  </m:oMath>
                </a14:m>
                <a:r>
                  <a:rPr lang="en-US" altLang="ko-KR" b="1" dirty="0">
                    <a:solidFill>
                      <a:srgbClr val="19264B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</a:rPr>
                  <a:t>-bound, or </a:t>
                </a:r>
                <a:r>
                  <a:rPr lang="en-US" altLang="ko-KR" b="1" dirty="0" err="1">
                    <a:solidFill>
                      <a:srgbClr val="19264B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</a:rPr>
                  <a:t>etc</a:t>
                </a:r>
                <a:r>
                  <a:rPr lang="en-US" altLang="ko-KR" b="1" dirty="0">
                    <a:solidFill>
                      <a:srgbClr val="19264B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</a:rPr>
                  <a:t>?</a:t>
                </a:r>
              </a:p>
            </p:txBody>
          </p:sp>
        </mc:Choice>
        <mc:Fallback xmlns="">
          <p:sp>
            <p:nvSpPr>
              <p:cNvPr id="13" name="Google Shape;100;p25">
                <a:extLst>
                  <a:ext uri="{FF2B5EF4-FFF2-40B4-BE49-F238E27FC236}">
                    <a16:creationId xmlns:a16="http://schemas.microsoft.com/office/drawing/2014/main" id="{A2A3104F-908A-6CA1-9429-4263027AE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43" y="951773"/>
                <a:ext cx="8328358" cy="2909997"/>
              </a:xfrm>
              <a:prstGeom prst="rect">
                <a:avLst/>
              </a:prstGeom>
              <a:blipFill>
                <a:blip r:embed="rId3"/>
                <a:stretch>
                  <a:fillRect l="-3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90359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4FC71508-E45C-E129-5191-6BC841077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846B77B-4796-5CCA-2447-96B793027294}"/>
              </a:ext>
            </a:extLst>
          </p:cNvPr>
          <p:cNvSpPr/>
          <p:nvPr/>
        </p:nvSpPr>
        <p:spPr>
          <a:xfrm>
            <a:off x="129639" y="86742"/>
            <a:ext cx="8884721" cy="42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sx="99000" sy="99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F1FCC5-08A9-2D4A-F9C6-5F2DFC8E5757}"/>
              </a:ext>
            </a:extLst>
          </p:cNvPr>
          <p:cNvSpPr txBox="1"/>
          <p:nvPr/>
        </p:nvSpPr>
        <p:spPr>
          <a:xfrm>
            <a:off x="4475430" y="16929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자율 지능 시스템 연구실 </a:t>
            </a:r>
            <a:endParaRPr lang="ko-KR" altLang="en-US" sz="1050" dirty="0">
              <a:solidFill>
                <a:srgbClr val="19264B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6B4F667-8E8F-4F28-A51A-4C3E7FECAB29}"/>
              </a:ext>
            </a:extLst>
          </p:cNvPr>
          <p:cNvGrpSpPr/>
          <p:nvPr/>
        </p:nvGrpSpPr>
        <p:grpSpPr>
          <a:xfrm>
            <a:off x="143033" y="30805"/>
            <a:ext cx="3847076" cy="540069"/>
            <a:chOff x="143033" y="30805"/>
            <a:chExt cx="3847076" cy="540069"/>
          </a:xfrm>
        </p:grpSpPr>
        <p:cxnSp>
          <p:nvCxnSpPr>
            <p:cNvPr id="14" name="Google Shape;226;p33">
              <a:extLst>
                <a:ext uri="{FF2B5EF4-FFF2-40B4-BE49-F238E27FC236}">
                  <a16:creationId xmlns:a16="http://schemas.microsoft.com/office/drawing/2014/main" id="{ED2898B9-A804-DCC1-5578-D4BD0A3243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97" y="469131"/>
              <a:ext cx="3201403" cy="0"/>
            </a:xfrm>
            <a:prstGeom prst="straightConnector1">
              <a:avLst/>
            </a:prstGeom>
            <a:noFill/>
            <a:ln w="12700" cap="flat" cmpd="sng">
              <a:solidFill>
                <a:srgbClr val="1926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DF67E4E-807D-A8C4-E70B-A3C0675EC0D3}"/>
                </a:ext>
              </a:extLst>
            </p:cNvPr>
            <p:cNvGrpSpPr/>
            <p:nvPr/>
          </p:nvGrpSpPr>
          <p:grpSpPr>
            <a:xfrm>
              <a:off x="143033" y="30805"/>
              <a:ext cx="424132" cy="538579"/>
              <a:chOff x="143033" y="30805"/>
              <a:chExt cx="424132" cy="538579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8BA211F-DA49-40B0-5A09-28FDCE52A73B}"/>
                  </a:ext>
                </a:extLst>
              </p:cNvPr>
              <p:cNvSpPr/>
              <p:nvPr/>
            </p:nvSpPr>
            <p:spPr>
              <a:xfrm>
                <a:off x="189497" y="128016"/>
                <a:ext cx="331204" cy="344159"/>
              </a:xfrm>
              <a:prstGeom prst="rect">
                <a:avLst/>
              </a:prstGeom>
              <a:solidFill>
                <a:srgbClr val="1926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Google Shape;100;p25">
                <a:extLst>
                  <a:ext uri="{FF2B5EF4-FFF2-40B4-BE49-F238E27FC236}">
                    <a16:creationId xmlns:a16="http://schemas.microsoft.com/office/drawing/2014/main" id="{696944BD-513D-CD63-784D-B930FFE09812}"/>
                  </a:ext>
                </a:extLst>
              </p:cNvPr>
              <p:cNvSpPr txBox="1"/>
              <p:nvPr/>
            </p:nvSpPr>
            <p:spPr>
              <a:xfrm>
                <a:off x="143033" y="30805"/>
                <a:ext cx="424132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en-US" altLang="ko-KR" sz="2000" b="1" i="0" u="none" strike="noStrike" cap="none" dirty="0">
                    <a:solidFill>
                      <a:schemeClr val="bg1"/>
                    </a:solidFill>
                    <a:latin typeface="넥슨Lv1고딕 Low OTF Bold" panose="00000800000000000000" pitchFamily="50" charset="-127"/>
                    <a:ea typeface="넥슨Lv1고딕 Low OTF Bold" panose="00000800000000000000" pitchFamily="50" charset="-127"/>
                    <a:sym typeface="Arial"/>
                  </a:rPr>
                  <a:t>3</a:t>
                </a:r>
              </a:p>
            </p:txBody>
          </p:sp>
        </p:grpSp>
        <p:sp>
          <p:nvSpPr>
            <p:cNvPr id="100" name="Google Shape;100;p25">
              <a:extLst>
                <a:ext uri="{FF2B5EF4-FFF2-40B4-BE49-F238E27FC236}">
                  <a16:creationId xmlns:a16="http://schemas.microsoft.com/office/drawing/2014/main" id="{2D81D39C-848E-089B-68BB-D967DCDB08D2}"/>
                </a:ext>
              </a:extLst>
            </p:cNvPr>
            <p:cNvSpPr txBox="1"/>
            <p:nvPr/>
          </p:nvSpPr>
          <p:spPr>
            <a:xfrm>
              <a:off x="501651" y="67690"/>
              <a:ext cx="3488458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ko-KR" altLang="en-US" sz="1800" b="1" i="0" u="none" strike="noStrike" cap="none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  <a:sym typeface="Arial"/>
                </a:rPr>
                <a:t>연구내용</a:t>
              </a:r>
              <a:endParaRPr lang="en-US" altLang="ko-KR" sz="18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endParaRPr>
            </a:p>
          </p:txBody>
        </p:sp>
      </p:grp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FDF9CDA7-0109-16EB-F90D-8ACEFDB30E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30</a:t>
            </a:fld>
            <a:endParaRPr lang="ko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Google Shape;100;p25">
                <a:extLst>
                  <a:ext uri="{FF2B5EF4-FFF2-40B4-BE49-F238E27FC236}">
                    <a16:creationId xmlns:a16="http://schemas.microsoft.com/office/drawing/2014/main" id="{3261373D-F130-606E-BAE8-5518E81D1EBC}"/>
                  </a:ext>
                </a:extLst>
              </p:cNvPr>
              <p:cNvSpPr txBox="1"/>
              <p:nvPr/>
            </p:nvSpPr>
            <p:spPr>
              <a:xfrm>
                <a:off x="1178283" y="2966632"/>
                <a:ext cx="2985154" cy="379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Fig.</a:t>
                </a:r>
                <a:r>
                  <a:rPr lang="ko-KR" altLang="en-US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</a:t>
                </a: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Look angle trajectory(TKF): </a:t>
                </a:r>
                <a14:m>
                  <m:oMath xmlns:m="http://schemas.openxmlformats.org/officeDocument/2006/math">
                    <m:r>
                      <a:rPr lang="en-US" altLang="ko-KR" sz="11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</m:acc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, </m:t>
                    </m:r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sz="11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𝐭𝐫𝐮𝐞</m:t>
                        </m:r>
                      </m:sub>
                    </m:sSub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, </m:t>
                    </m:r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sz="11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𝐦𝐞𝐚𝐬</m:t>
                        </m:r>
                      </m:sub>
                    </m:sSub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)</m:t>
                    </m:r>
                  </m:oMath>
                </a14:m>
                <a:endParaRPr lang="en-US" altLang="ko-KR" sz="11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4" name="Google Shape;100;p25">
                <a:extLst>
                  <a:ext uri="{FF2B5EF4-FFF2-40B4-BE49-F238E27FC236}">
                    <a16:creationId xmlns:a16="http://schemas.microsoft.com/office/drawing/2014/main" id="{3261373D-F130-606E-BAE8-5518E81D1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283" y="2966632"/>
                <a:ext cx="2985154" cy="3793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100;p25">
            <a:extLst>
              <a:ext uri="{FF2B5EF4-FFF2-40B4-BE49-F238E27FC236}">
                <a16:creationId xmlns:a16="http://schemas.microsoft.com/office/drawing/2014/main" id="{478A1367-203B-E8FE-4CFD-103019476A3B}"/>
              </a:ext>
            </a:extLst>
          </p:cNvPr>
          <p:cNvSpPr txBox="1"/>
          <p:nvPr/>
        </p:nvSpPr>
        <p:spPr>
          <a:xfrm>
            <a:off x="5251920" y="2966632"/>
            <a:ext cx="2985154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sz="1100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Fig.</a:t>
            </a:r>
            <a:r>
              <a:rPr lang="ko-KR" altLang="en-US" sz="1100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 </a:t>
            </a:r>
            <a:r>
              <a:rPr lang="en-US" altLang="ko-KR" sz="1100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Look angle error trajectory(TKF)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C0ECAB4-38FA-85DC-2ABB-2C339F7BE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283" y="911989"/>
            <a:ext cx="2984569" cy="213183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336518-6B21-9FF8-C53E-489E35B662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5065" y="929679"/>
            <a:ext cx="2596867" cy="21318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112C2F-837A-AE37-B63B-8BE5582BF4EB}"/>
                  </a:ext>
                </a:extLst>
              </p:cNvPr>
              <p:cNvSpPr txBox="1"/>
              <p:nvPr/>
            </p:nvSpPr>
            <p:spPr>
              <a:xfrm>
                <a:off x="355099" y="575023"/>
                <a:ext cx="5181652" cy="291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2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Representative Case)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kumimoji="1" lang="en-US" altLang="ko-Kore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ore-K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=10.80°,</m:t>
                    </m:r>
                    <m:sSub>
                      <m:sSubPr>
                        <m:ctrlPr>
                          <a:rPr kumimoji="1" lang="en-US" altLang="ko-Kore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kumimoji="1" lang="en-US" altLang="ko-Kore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kumimoji="1" lang="en-US" altLang="ko-Kore-KR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=−45°, </m:t>
                    </m:r>
                    <m:d>
                      <m:dPr>
                        <m:ctrlPr>
                          <a:rPr kumimoji="1" lang="en-US" altLang="ko-Kore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ore-KR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kumimoji="1" lang="en-US" altLang="ko-Kore-KR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kumimoji="1" lang="en-US" altLang="ko-Kore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ore-KR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kumimoji="1" lang="en-US" altLang="ko-Kore-KR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  <m:r>
                      <a:rPr kumimoji="1" lang="en-US" altLang="ko-Kore-KR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=(−7.5°, +7.5°)</m:t>
                    </m:r>
                  </m:oMath>
                </a14:m>
                <a:endParaRPr lang="en-US" altLang="ko-KR" sz="1200" b="1" dirty="0">
                  <a:solidFill>
                    <a:schemeClr val="tx1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112C2F-837A-AE37-B63B-8BE5582BF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99" y="575023"/>
                <a:ext cx="5181652" cy="291747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Google Shape;100;p25">
            <a:extLst>
              <a:ext uri="{FF2B5EF4-FFF2-40B4-BE49-F238E27FC236}">
                <a16:creationId xmlns:a16="http://schemas.microsoft.com/office/drawing/2014/main" id="{5C4B584C-6E06-5B2B-FD63-80E27D95F88C}"/>
              </a:ext>
            </a:extLst>
          </p:cNvPr>
          <p:cNvSpPr txBox="1"/>
          <p:nvPr/>
        </p:nvSpPr>
        <p:spPr>
          <a:xfrm>
            <a:off x="196346" y="3527576"/>
            <a:ext cx="8751303" cy="450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sz="1500" b="1" i="1" u="sng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What would be the most significant parameters that determine(manage) the stability of missile trajectory?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Google Shape;100;p25">
                <a:extLst>
                  <a:ext uri="{FF2B5EF4-FFF2-40B4-BE49-F238E27FC236}">
                    <a16:creationId xmlns:a16="http://schemas.microsoft.com/office/drawing/2014/main" id="{E221A698-3278-F916-FE39-A57024E83A99}"/>
                  </a:ext>
                </a:extLst>
              </p:cNvPr>
              <p:cNvSpPr txBox="1"/>
              <p:nvPr/>
            </p:nvSpPr>
            <p:spPr>
              <a:xfrm>
                <a:off x="704286" y="4012365"/>
                <a:ext cx="7735422" cy="4677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600" b="1" i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Saturated Area?     Saturated Time?      User-chosen desired look angle?       3</a:t>
                </a:r>
                <a14:m>
                  <m:oMath xmlns:m="http://schemas.openxmlformats.org/officeDocument/2006/math">
                    <m:r>
                      <a:rPr lang="en-US" altLang="ko-KR" sz="16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𝝈</m:t>
                    </m:r>
                    <m:r>
                      <a:rPr lang="en-US" altLang="ko-KR" sz="16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 &amp; </m:t>
                    </m:r>
                    <m:sSub>
                      <m:sSubPr>
                        <m:ctrlPr>
                          <a:rPr lang="en-US" altLang="ko-KR" sz="1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𝜺</m:t>
                        </m:r>
                      </m:e>
                      <m:sub>
                        <m:r>
                          <a:rPr lang="en-US" altLang="ko-KR" sz="1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sub>
                    </m:sSub>
                  </m:oMath>
                </a14:m>
                <a:r>
                  <a:rPr lang="en-US" altLang="ko-KR" sz="1600" b="1" i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?</a:t>
                </a:r>
              </a:p>
            </p:txBody>
          </p:sp>
        </mc:Choice>
        <mc:Fallback xmlns="">
          <p:sp>
            <p:nvSpPr>
              <p:cNvPr id="13" name="Google Shape;100;p25">
                <a:extLst>
                  <a:ext uri="{FF2B5EF4-FFF2-40B4-BE49-F238E27FC236}">
                    <a16:creationId xmlns:a16="http://schemas.microsoft.com/office/drawing/2014/main" id="{E221A698-3278-F916-FE39-A57024E83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86" y="4012365"/>
                <a:ext cx="7735422" cy="467790"/>
              </a:xfrm>
              <a:prstGeom prst="rect">
                <a:avLst/>
              </a:prstGeom>
              <a:blipFill>
                <a:blip r:embed="rId7"/>
                <a:stretch>
                  <a:fillRect l="-492" b="-26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oogle Shape;100;p25">
            <a:extLst>
              <a:ext uri="{FF2B5EF4-FFF2-40B4-BE49-F238E27FC236}">
                <a16:creationId xmlns:a16="http://schemas.microsoft.com/office/drawing/2014/main" id="{15520FAB-0626-436B-AAA9-9C24F4124864}"/>
              </a:ext>
            </a:extLst>
          </p:cNvPr>
          <p:cNvSpPr txBox="1"/>
          <p:nvPr/>
        </p:nvSpPr>
        <p:spPr>
          <a:xfrm>
            <a:off x="2867746" y="4514851"/>
            <a:ext cx="3215368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sz="1600" b="1" i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 Perform the parametric study !</a:t>
            </a:r>
          </a:p>
        </p:txBody>
      </p:sp>
    </p:spTree>
    <p:extLst>
      <p:ext uri="{BB962C8B-B14F-4D97-AF65-F5344CB8AC3E}">
        <p14:creationId xmlns:p14="http://schemas.microsoft.com/office/powerpoint/2010/main" val="12946926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5F7059CD-A009-0BEF-846C-CC0DCC7D9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4C63769-ED3F-BE02-7877-D8998119EF8B}"/>
              </a:ext>
            </a:extLst>
          </p:cNvPr>
          <p:cNvSpPr/>
          <p:nvPr/>
        </p:nvSpPr>
        <p:spPr>
          <a:xfrm>
            <a:off x="129639" y="86742"/>
            <a:ext cx="8884721" cy="42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sx="99000" sy="99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78BA89-88B9-4EDF-3D02-3E3E6365CFEE}"/>
              </a:ext>
            </a:extLst>
          </p:cNvPr>
          <p:cNvSpPr txBox="1"/>
          <p:nvPr/>
        </p:nvSpPr>
        <p:spPr>
          <a:xfrm>
            <a:off x="4475430" y="16929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자율 지능 시스템 연구실 </a:t>
            </a:r>
            <a:endParaRPr lang="ko-KR" altLang="en-US" sz="1050" dirty="0">
              <a:solidFill>
                <a:srgbClr val="19264B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97860E0-A2C9-A6E4-CD34-3EA376AC2B4F}"/>
              </a:ext>
            </a:extLst>
          </p:cNvPr>
          <p:cNvGrpSpPr/>
          <p:nvPr/>
        </p:nvGrpSpPr>
        <p:grpSpPr>
          <a:xfrm>
            <a:off x="143033" y="30805"/>
            <a:ext cx="3847076" cy="540069"/>
            <a:chOff x="143033" y="30805"/>
            <a:chExt cx="3847076" cy="540069"/>
          </a:xfrm>
        </p:grpSpPr>
        <p:cxnSp>
          <p:nvCxnSpPr>
            <p:cNvPr id="14" name="Google Shape;226;p33">
              <a:extLst>
                <a:ext uri="{FF2B5EF4-FFF2-40B4-BE49-F238E27FC236}">
                  <a16:creationId xmlns:a16="http://schemas.microsoft.com/office/drawing/2014/main" id="{64C017F0-5C30-F441-E26B-2ECCA5CD07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97" y="469131"/>
              <a:ext cx="3201403" cy="0"/>
            </a:xfrm>
            <a:prstGeom prst="straightConnector1">
              <a:avLst/>
            </a:prstGeom>
            <a:noFill/>
            <a:ln w="12700" cap="flat" cmpd="sng">
              <a:solidFill>
                <a:srgbClr val="1926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E1E6BFE-D42C-5C56-7CB9-9DEA37A439C3}"/>
                </a:ext>
              </a:extLst>
            </p:cNvPr>
            <p:cNvGrpSpPr/>
            <p:nvPr/>
          </p:nvGrpSpPr>
          <p:grpSpPr>
            <a:xfrm>
              <a:off x="143033" y="30805"/>
              <a:ext cx="424132" cy="538579"/>
              <a:chOff x="143033" y="30805"/>
              <a:chExt cx="424132" cy="538579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D3F6D4E-BBB0-8B79-4390-5CE8E216DFF4}"/>
                  </a:ext>
                </a:extLst>
              </p:cNvPr>
              <p:cNvSpPr/>
              <p:nvPr/>
            </p:nvSpPr>
            <p:spPr>
              <a:xfrm>
                <a:off x="189497" y="128016"/>
                <a:ext cx="331204" cy="344159"/>
              </a:xfrm>
              <a:prstGeom prst="rect">
                <a:avLst/>
              </a:prstGeom>
              <a:solidFill>
                <a:srgbClr val="1926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Google Shape;100;p25">
                <a:extLst>
                  <a:ext uri="{FF2B5EF4-FFF2-40B4-BE49-F238E27FC236}">
                    <a16:creationId xmlns:a16="http://schemas.microsoft.com/office/drawing/2014/main" id="{E4C07C2B-CC6C-DD99-A1DE-9499ACBF051A}"/>
                  </a:ext>
                </a:extLst>
              </p:cNvPr>
              <p:cNvSpPr txBox="1"/>
              <p:nvPr/>
            </p:nvSpPr>
            <p:spPr>
              <a:xfrm>
                <a:off x="143033" y="30805"/>
                <a:ext cx="424132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en-US" altLang="ko-KR" sz="2000" b="1" dirty="0">
                    <a:solidFill>
                      <a:schemeClr val="bg1"/>
                    </a:solidFill>
                    <a:latin typeface="넥슨Lv1고딕 Low OTF Bold" panose="00000800000000000000" pitchFamily="50" charset="-127"/>
                    <a:ea typeface="넥슨Lv1고딕 Low OTF Bold" panose="00000800000000000000" pitchFamily="50" charset="-127"/>
                  </a:rPr>
                  <a:t>3</a:t>
                </a:r>
                <a:endParaRPr lang="en-US" altLang="ko-KR" sz="2000" b="1" i="0" u="none" strike="noStrike" cap="none" dirty="0">
                  <a:solidFill>
                    <a:schemeClr val="bg1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  <a:sym typeface="Arial"/>
                </a:endParaRPr>
              </a:p>
            </p:txBody>
          </p:sp>
        </p:grpSp>
        <p:sp>
          <p:nvSpPr>
            <p:cNvPr id="100" name="Google Shape;100;p25">
              <a:extLst>
                <a:ext uri="{FF2B5EF4-FFF2-40B4-BE49-F238E27FC236}">
                  <a16:creationId xmlns:a16="http://schemas.microsoft.com/office/drawing/2014/main" id="{692A84E3-B2AC-A513-F2C7-F59F7E0F0062}"/>
                </a:ext>
              </a:extLst>
            </p:cNvPr>
            <p:cNvSpPr txBox="1"/>
            <p:nvPr/>
          </p:nvSpPr>
          <p:spPr>
            <a:xfrm>
              <a:off x="501651" y="67690"/>
              <a:ext cx="3488458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ko-Kore-KR" altLang="en-US" sz="1800" b="1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연구내용</a:t>
              </a:r>
              <a:endParaRPr lang="en-US" altLang="ko-KR" sz="18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endParaRPr>
            </a:p>
          </p:txBody>
        </p:sp>
      </p:grp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43FB2606-0C36-2BA7-5DE0-B2D33F67DD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31</a:t>
            </a:fld>
            <a:endParaRPr lang="ko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100;p25">
                <a:extLst>
                  <a:ext uri="{FF2B5EF4-FFF2-40B4-BE49-F238E27FC236}">
                    <a16:creationId xmlns:a16="http://schemas.microsoft.com/office/drawing/2014/main" id="{B181DCB3-3B17-CFCB-797B-25726D6EA125}"/>
                  </a:ext>
                </a:extLst>
              </p:cNvPr>
              <p:cNvSpPr txBox="1"/>
              <p:nvPr/>
            </p:nvSpPr>
            <p:spPr>
              <a:xfrm>
                <a:off x="186207" y="501938"/>
                <a:ext cx="4162916" cy="6801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[ Parametric Study Cases ]</a:t>
                </a:r>
              </a:p>
              <a:p>
                <a:pPr>
                  <a:lnSpc>
                    <a:spcPct val="115000"/>
                  </a:lnSpc>
                  <a:buSzPts val="25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𝒌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plays the role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|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𝜸</m:t>
                        </m:r>
                      </m:e>
                      <m:sub>
                        <m:r>
                          <a:rPr lang="en-US" altLang="ko-KR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: Desired impact angle</a:t>
                </a:r>
              </a:p>
            </p:txBody>
          </p:sp>
        </mc:Choice>
        <mc:Fallback xmlns="">
          <p:sp>
            <p:nvSpPr>
              <p:cNvPr id="8" name="Google Shape;100;p25">
                <a:extLst>
                  <a:ext uri="{FF2B5EF4-FFF2-40B4-BE49-F238E27FC236}">
                    <a16:creationId xmlns:a16="http://schemas.microsoft.com/office/drawing/2014/main" id="{B181DCB3-3B17-CFCB-797B-25726D6EA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207" y="501938"/>
                <a:ext cx="4162916" cy="680156"/>
              </a:xfrm>
              <a:prstGeom prst="rect">
                <a:avLst/>
              </a:prstGeom>
              <a:blipFill>
                <a:blip r:embed="rId3"/>
                <a:stretch>
                  <a:fillRect l="-6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표 6">
                <a:extLst>
                  <a:ext uri="{FF2B5EF4-FFF2-40B4-BE49-F238E27FC236}">
                    <a16:creationId xmlns:a16="http://schemas.microsoft.com/office/drawing/2014/main" id="{B7CF4E57-DA2E-192D-AC40-7E4C2E10931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2252" y="1162825"/>
              <a:ext cx="3696649" cy="16459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20195">
                      <a:extLst>
                        <a:ext uri="{9D8B030D-6E8A-4147-A177-3AD203B41FA5}">
                          <a16:colId xmlns:a16="http://schemas.microsoft.com/office/drawing/2014/main" val="2190487787"/>
                        </a:ext>
                      </a:extLst>
                    </a:gridCol>
                    <a:gridCol w="1420899">
                      <a:extLst>
                        <a:ext uri="{9D8B030D-6E8A-4147-A177-3AD203B41FA5}">
                          <a16:colId xmlns:a16="http://schemas.microsoft.com/office/drawing/2014/main" val="3830685323"/>
                        </a:ext>
                      </a:extLst>
                    </a:gridCol>
                    <a:gridCol w="1455555">
                      <a:extLst>
                        <a:ext uri="{9D8B030D-6E8A-4147-A177-3AD203B41FA5}">
                          <a16:colId xmlns:a16="http://schemas.microsoft.com/office/drawing/2014/main" val="3820973128"/>
                        </a:ext>
                      </a:extLst>
                    </a:gridCol>
                  </a:tblGrid>
                  <a:tr h="245379"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넥슨Lv1고딕 Low OTF" panose="00000500000000000000" pitchFamily="50" charset="-127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넥슨Lv1고딕 Low OTF" panose="00000500000000000000" pitchFamily="50" charset="-127"/>
                                        <a:sym typeface="Wingdings" pitchFamily="2" charset="2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넥슨Lv1고딕 Low OTF" panose="00000500000000000000" pitchFamily="50" charset="-127"/>
                                        <a:sym typeface="Wingdings" pitchFamily="2" charset="2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넥슨Lv1고딕 Low OTF" panose="00000500000000000000" pitchFamily="50" charset="-127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itchFamily="2" charset="2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넥슨Lv1고딕 Low OTF" panose="00000500000000000000" pitchFamily="50" charset="-127"/>
                                        <a:sym typeface="Wingdings" pitchFamily="2" charset="2"/>
                                      </a:rPr>
                                      <m:t>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23643290"/>
                      </a:ext>
                    </a:extLst>
                  </a:tr>
                  <a:tr h="53983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endParaRPr lang="en-US" altLang="ko-KR" sz="9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r>
                            <a:rPr lang="en-US" altLang="ko-KR" b="1" dirty="0">
                              <a:solidFill>
                                <a:srgbClr val="002060"/>
                              </a:solidFill>
                              <a:latin typeface="넥슨Lv1고딕 Low OTF" panose="00000500000000000000" pitchFamily="50" charset="-127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a:t>Case 1</a:t>
                          </a:r>
                        </a:p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endParaRPr lang="en-US" altLang="ko-KR" sz="5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altLang="ko-KR" sz="5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넥슨Lv1고딕 Low OTF" panose="00000500000000000000" pitchFamily="50" charset="-127"/>
                                    <a:sym typeface="Wingdings" pitchFamily="2" charset="2"/>
                                  </a:rPr>
                                  <m:t>[+</m:t>
                                </m:r>
                                <m:r>
                                  <a:rPr lang="en-US" altLang="ko-KR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넥슨Lv1고딕 Low OTF" panose="00000500000000000000" pitchFamily="50" charset="-127"/>
                                    <a:sym typeface="Wingdings" pitchFamily="2" charset="2"/>
                                  </a:rPr>
                                  <m:t>𝟗</m:t>
                                </m:r>
                                <m:r>
                                  <a:rPr lang="en-US" altLang="ko-KR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  <m:t>°, +</m:t>
                                </m:r>
                                <m:r>
                                  <a:rPr lang="en-US" altLang="ko-KR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  <m:t>𝟏𝟕𝟎</m:t>
                                </m:r>
                                <m:r>
                                  <a:rPr lang="en-US" altLang="ko-KR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  <m:t>°]</m:t>
                                </m:r>
                              </m:oMath>
                            </m:oMathPara>
                          </a14:m>
                          <a:endParaRPr lang="ko-Kore-KR" altLang="en-US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𝟎</m:t>
                              </m:r>
                              <m:r>
                                <a:rPr lang="en-US" altLang="ko-KR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.</m:t>
                              </m:r>
                              <m:r>
                                <a:rPr lang="en-US" altLang="ko-KR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𝟏</m:t>
                              </m:r>
                              <m:r>
                                <a:rPr lang="en-US" altLang="ko-KR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°</m:t>
                              </m:r>
                            </m:oMath>
                          </a14:m>
                          <a:r>
                            <a:rPr lang="en-US" altLang="ko-Kore-KR" dirty="0"/>
                            <a:t> </a:t>
                          </a:r>
                          <a:r>
                            <a:rPr lang="en-US" altLang="ko-KR" b="1" baseline="0" dirty="0">
                              <a:solidFill>
                                <a:srgbClr val="002060"/>
                              </a:solidFill>
                              <a:latin typeface="넥슨Lv1고딕 Low OTF" panose="00000500000000000000" pitchFamily="50" charset="-127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a:t>step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ko-Kore-KR" altLang="en-US" sz="5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altLang="ko-KR" sz="11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b="1" dirty="0">
                              <a:solidFill>
                                <a:srgbClr val="002060"/>
                              </a:solidFill>
                              <a:latin typeface="넥슨Lv1고딕 Low OTF" panose="00000500000000000000" pitchFamily="50" charset="-127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a:t>Fixed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(−</m:t>
                              </m:r>
                              <m:r>
                                <a:rPr lang="en-US" altLang="ko-KR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𝟒𝟓</m:t>
                              </m:r>
                              <m:r>
                                <a:rPr lang="en-US" altLang="ko-KR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°)</m:t>
                              </m:r>
                            </m:oMath>
                          </a14:m>
                          <a:endParaRPr lang="ko-Kore-KR" altLang="en-US" dirty="0"/>
                        </a:p>
                        <a:p>
                          <a:pPr algn="ctr"/>
                          <a:endParaRPr lang="ko-Kore-KR" altLang="en-US" sz="5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1402168"/>
                      </a:ext>
                    </a:extLst>
                  </a:tr>
                  <a:tr h="53983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endParaRPr lang="en-US" altLang="ko-KR" sz="9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r>
                            <a:rPr lang="en-US" altLang="ko-KR" b="1" dirty="0">
                              <a:solidFill>
                                <a:srgbClr val="002060"/>
                              </a:solidFill>
                              <a:latin typeface="넥슨Lv1고딕 Low OTF" panose="00000500000000000000" pitchFamily="50" charset="-127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a:t>Case 2</a:t>
                          </a:r>
                        </a:p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endParaRPr lang="en-US" altLang="ko-KR" sz="5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altLang="ko-KR" sz="11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  <a:p>
                          <a:pPr algn="ctr"/>
                          <a:r>
                            <a:rPr lang="en-US" altLang="ko-KR" b="1" dirty="0">
                              <a:solidFill>
                                <a:srgbClr val="002060"/>
                              </a:solidFill>
                              <a:latin typeface="넥슨Lv1고딕 Low OTF" panose="00000500000000000000" pitchFamily="50" charset="-127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a:t>Fixed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(+</m:t>
                              </m:r>
                              <m:r>
                                <a:rPr lang="en-US" altLang="ko-KR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𝟗</m:t>
                              </m:r>
                              <m:r>
                                <a:rPr lang="en-US" altLang="ko-KR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°)</m:t>
                              </m:r>
                            </m:oMath>
                          </a14:m>
                          <a:endParaRPr lang="en-US" altLang="ko-Kore-KR" dirty="0"/>
                        </a:p>
                        <a:p>
                          <a:pPr algn="ctr"/>
                          <a:endParaRPr lang="ko-Kore-KR" altLang="en-US" sz="5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altLang="ko-KR" sz="5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넥슨Lv1고딕 Low OTF" panose="00000500000000000000" pitchFamily="50" charset="-127"/>
                                    <a:sym typeface="Wingdings" pitchFamily="2" charset="2"/>
                                  </a:rPr>
                                  <m:t>[−</m:t>
                                </m:r>
                                <m:r>
                                  <a:rPr lang="en-US" altLang="ko-KR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넥슨Lv1고딕 Low OTF" panose="00000500000000000000" pitchFamily="50" charset="-127"/>
                                    <a:sym typeface="Wingdings" pitchFamily="2" charset="2"/>
                                  </a:rPr>
                                  <m:t>𝟏𝟓</m:t>
                                </m:r>
                                <m:r>
                                  <a:rPr lang="en-US" altLang="ko-KR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  <m:t>°, −</m:t>
                                </m:r>
                                <m:r>
                                  <a:rPr lang="en-US" altLang="ko-KR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  <m:t>𝟏𝟐𝟎</m:t>
                                </m:r>
                                <m:r>
                                  <a:rPr lang="en-US" altLang="ko-KR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  <m:t>°]</m:t>
                                </m:r>
                              </m:oMath>
                            </m:oMathPara>
                          </a14:m>
                          <a:endParaRPr lang="ko-Kore-KR" altLang="en-US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𝟎</m:t>
                              </m:r>
                              <m:r>
                                <a:rPr lang="en-US" altLang="ko-KR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.</m:t>
                              </m:r>
                              <m:r>
                                <a:rPr lang="en-US" altLang="ko-KR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𝟏</m:t>
                              </m:r>
                              <m:r>
                                <a:rPr lang="en-US" altLang="ko-KR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°</m:t>
                              </m:r>
                            </m:oMath>
                          </a14:m>
                          <a:r>
                            <a:rPr lang="en-US" altLang="ko-Kore-KR" dirty="0"/>
                            <a:t> </a:t>
                          </a:r>
                          <a:r>
                            <a:rPr lang="en-US" altLang="ko-KR" b="1" baseline="0" dirty="0">
                              <a:solidFill>
                                <a:srgbClr val="002060"/>
                              </a:solidFill>
                              <a:latin typeface="넥슨Lv1고딕 Low OTF" panose="00000500000000000000" pitchFamily="50" charset="-127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a:t>step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ko-Kore-KR" altLang="en-US" sz="5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62732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표 6">
                <a:extLst>
                  <a:ext uri="{FF2B5EF4-FFF2-40B4-BE49-F238E27FC236}">
                    <a16:creationId xmlns:a16="http://schemas.microsoft.com/office/drawing/2014/main" id="{B7CF4E57-DA2E-192D-AC40-7E4C2E1093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2862563"/>
                  </p:ext>
                </p:extLst>
              </p:nvPr>
            </p:nvGraphicFramePr>
            <p:xfrm>
              <a:off x="322252" y="1162825"/>
              <a:ext cx="3696649" cy="16459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20195">
                      <a:extLst>
                        <a:ext uri="{9D8B030D-6E8A-4147-A177-3AD203B41FA5}">
                          <a16:colId xmlns:a16="http://schemas.microsoft.com/office/drawing/2014/main" val="2190487787"/>
                        </a:ext>
                      </a:extLst>
                    </a:gridCol>
                    <a:gridCol w="1420899">
                      <a:extLst>
                        <a:ext uri="{9D8B030D-6E8A-4147-A177-3AD203B41FA5}">
                          <a16:colId xmlns:a16="http://schemas.microsoft.com/office/drawing/2014/main" val="3830685323"/>
                        </a:ext>
                      </a:extLst>
                    </a:gridCol>
                    <a:gridCol w="1455555">
                      <a:extLst>
                        <a:ext uri="{9D8B030D-6E8A-4147-A177-3AD203B41FA5}">
                          <a16:colId xmlns:a16="http://schemas.microsoft.com/office/drawing/2014/main" val="3820973128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8929" t="-4167" r="-103571" b="-4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4783" t="-4167" r="-870" b="-4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3643290"/>
                      </a:ext>
                    </a:extLst>
                  </a:tr>
                  <a:tr h="6705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endParaRPr lang="en-US" altLang="ko-KR" sz="9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r>
                            <a:rPr lang="en-US" altLang="ko-KR" b="1" dirty="0">
                              <a:solidFill>
                                <a:srgbClr val="002060"/>
                              </a:solidFill>
                              <a:latin typeface="넥슨Lv1고딕 Low OTF" panose="00000500000000000000" pitchFamily="50" charset="-127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a:t>Case 1</a:t>
                          </a:r>
                        </a:p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endParaRPr lang="en-US" altLang="ko-KR" sz="5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8929" t="-46296" r="-10357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4783" t="-46296" r="-870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402168"/>
                      </a:ext>
                    </a:extLst>
                  </a:tr>
                  <a:tr h="6705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endParaRPr lang="en-US" altLang="ko-KR" sz="9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r>
                            <a:rPr lang="en-US" altLang="ko-KR" b="1" dirty="0">
                              <a:solidFill>
                                <a:srgbClr val="002060"/>
                              </a:solidFill>
                              <a:latin typeface="넥슨Lv1고딕 Low OTF" panose="00000500000000000000" pitchFamily="50" charset="-127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a:t>Case 2</a:t>
                          </a:r>
                        </a:p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endParaRPr lang="en-US" altLang="ko-KR" sz="5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8929" t="-149057" r="-103571" b="-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4783" t="-149057" r="-870" b="-18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627328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100;p25">
                <a:extLst>
                  <a:ext uri="{FF2B5EF4-FFF2-40B4-BE49-F238E27FC236}">
                    <a16:creationId xmlns:a16="http://schemas.microsoft.com/office/drawing/2014/main" id="{1A14F72F-03C4-B520-854F-19EE647C02AC}"/>
                  </a:ext>
                </a:extLst>
              </p:cNvPr>
              <p:cNvSpPr txBox="1"/>
              <p:nvPr/>
            </p:nvSpPr>
            <p:spPr>
              <a:xfrm>
                <a:off x="269903" y="2835206"/>
                <a:ext cx="4311819" cy="23082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[ Nomenclature ]</a:t>
                </a:r>
              </a:p>
              <a:p>
                <a:pPr>
                  <a:lnSpc>
                    <a:spcPct val="115000"/>
                  </a:lnSpc>
                  <a:buSzPts val="2500"/>
                </a:pPr>
                <a14:m>
                  <m:oMath xmlns:m="http://schemas.openxmlformats.org/officeDocument/2006/math">
                    <m:r>
                      <a:rPr lang="en-US" altLang="ko-KR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𝐬𝐚𝐭</m:t>
                    </m:r>
                    <m:r>
                      <a:rPr lang="en-US" altLang="ko-KR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(</m:t>
                    </m:r>
                    <m:r>
                      <a:rPr lang="en-US" altLang="ko-KR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𝐒𝐀𝐓</m:t>
                    </m:r>
                    <m:r>
                      <a:rPr lang="en-US" altLang="ko-KR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: Saturated</a:t>
                </a:r>
              </a:p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𝑨</m:t>
                    </m:r>
                  </m:oMath>
                </a14:m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: Saturated area 	; Positive value</a:t>
                </a:r>
              </a:p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𝑻</m:t>
                    </m:r>
                  </m:oMath>
                </a14:m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: Saturated time</a:t>
                </a:r>
              </a:p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ea typeface="넥슨Lv1고딕 Low OTF" panose="00000500000000000000" pitchFamily="50" charset="-127"/>
                    <a:sym typeface="Wingdings" pitchFamily="2" charset="2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𝐭𝐫𝐮𝐞</m:t>
                    </m:r>
                  </m:oMath>
                </a14:m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: (Based on) True values</a:t>
                </a:r>
              </a:p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          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𝐞𝐬𝐭</m:t>
                    </m:r>
                  </m:oMath>
                </a14:m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: (Based on) Estimated values</a:t>
                </a:r>
              </a:p>
              <a:p>
                <a:pPr>
                  <a:lnSpc>
                    <a:spcPct val="115000"/>
                  </a:lnSpc>
                  <a:buSzPts val="2500"/>
                </a:pPr>
                <a:endParaRPr lang="en-US" altLang="ko-KR" sz="8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𝑨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𝐭𝐫𝐮𝐞</m:t>
                        </m:r>
                      </m:sub>
                    </m:sSub>
                  </m:oMath>
                </a14:m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: Saturated region area under true look angles</a:t>
                </a:r>
              </a:p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ea typeface="넥슨Lv1고딕 Low OTF" panose="00000500000000000000" pitchFamily="50" charset="-127"/>
                    <a:sym typeface="Wingdings" pitchFamily="2" charset="2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𝑻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𝐞𝐬𝐭</m:t>
                        </m:r>
                      </m:sub>
                    </m:sSub>
                  </m:oMath>
                </a14:m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: Saturated time under estimated look angles</a:t>
                </a:r>
              </a:p>
            </p:txBody>
          </p:sp>
        </mc:Choice>
        <mc:Fallback xmlns="">
          <p:sp>
            <p:nvSpPr>
              <p:cNvPr id="18" name="Google Shape;100;p25">
                <a:extLst>
                  <a:ext uri="{FF2B5EF4-FFF2-40B4-BE49-F238E27FC236}">
                    <a16:creationId xmlns:a16="http://schemas.microsoft.com/office/drawing/2014/main" id="{1A14F72F-03C4-B520-854F-19EE647C0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03" y="2835206"/>
                <a:ext cx="4311819" cy="2308294"/>
              </a:xfrm>
              <a:prstGeom prst="rect">
                <a:avLst/>
              </a:prstGeom>
              <a:blipFill>
                <a:blip r:embed="rId5"/>
                <a:stretch>
                  <a:fillRect l="-5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Google Shape;100;p25">
            <a:extLst>
              <a:ext uri="{FF2B5EF4-FFF2-40B4-BE49-F238E27FC236}">
                <a16:creationId xmlns:a16="http://schemas.microsoft.com/office/drawing/2014/main" id="{F3B7CEB4-84F6-8758-94D0-62889EF4D6D1}"/>
              </a:ext>
            </a:extLst>
          </p:cNvPr>
          <p:cNvSpPr txBox="1"/>
          <p:nvPr/>
        </p:nvSpPr>
        <p:spPr>
          <a:xfrm>
            <a:off x="4696990" y="469177"/>
            <a:ext cx="2483853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[ Saturated Area Definition ]</a:t>
            </a:r>
          </a:p>
        </p:txBody>
      </p: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8C1FD38A-D40E-F8F4-7BDB-EC1C9D6EBA77}"/>
              </a:ext>
            </a:extLst>
          </p:cNvPr>
          <p:cNvGrpSpPr/>
          <p:nvPr/>
        </p:nvGrpSpPr>
        <p:grpSpPr>
          <a:xfrm>
            <a:off x="4691652" y="832116"/>
            <a:ext cx="4007391" cy="2359374"/>
            <a:chOff x="4691652" y="832116"/>
            <a:chExt cx="4536613" cy="2641324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81A2FDE5-FD71-F32C-9E58-8359E163E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44382" y="832116"/>
              <a:ext cx="3243390" cy="2641324"/>
            </a:xfrm>
            <a:prstGeom prst="rect">
              <a:avLst/>
            </a:prstGeom>
          </p:spPr>
        </p:pic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15599174-AA2F-33A1-EB2B-B0F5F9390808}"/>
                </a:ext>
              </a:extLst>
            </p:cNvPr>
            <p:cNvCxnSpPr>
              <a:cxnSpLocks/>
            </p:cNvCxnSpPr>
            <p:nvPr/>
          </p:nvCxnSpPr>
          <p:spPr>
            <a:xfrm>
              <a:off x="5286183" y="2843971"/>
              <a:ext cx="14478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F120D377-7D1D-4ADF-8FEE-575F6F3F14CA}"/>
                </a:ext>
              </a:extLst>
            </p:cNvPr>
            <p:cNvCxnSpPr>
              <a:cxnSpLocks/>
            </p:cNvCxnSpPr>
            <p:nvPr/>
          </p:nvCxnSpPr>
          <p:spPr>
            <a:xfrm>
              <a:off x="5286183" y="3059871"/>
              <a:ext cx="14478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Google Shape;100;p25">
                  <a:extLst>
                    <a:ext uri="{FF2B5EF4-FFF2-40B4-BE49-F238E27FC236}">
                      <a16:creationId xmlns:a16="http://schemas.microsoft.com/office/drawing/2014/main" id="{E82C45F2-CD46-9983-D706-E540C610E903}"/>
                    </a:ext>
                  </a:extLst>
                </p:cNvPr>
                <p:cNvSpPr txBox="1"/>
                <p:nvPr/>
              </p:nvSpPr>
              <p:spPr>
                <a:xfrm>
                  <a:off x="4691653" y="2619010"/>
                  <a:ext cx="632361" cy="43239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>
                    <a:lnSpc>
                      <a:spcPct val="115000"/>
                    </a:lnSpc>
                    <a:buSzPts val="25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+</m:t>
                        </m:r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𝟕</m:t>
                        </m:r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.</m:t>
                        </m:r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𝟓</m:t>
                        </m:r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°</m:t>
                        </m:r>
                      </m:oMath>
                    </m:oMathPara>
                  </a14:m>
                  <a:endPara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endParaRPr>
                </a:p>
              </p:txBody>
            </p:sp>
          </mc:Choice>
          <mc:Fallback xmlns="">
            <p:sp>
              <p:nvSpPr>
                <p:cNvPr id="63" name="Google Shape;100;p25">
                  <a:extLst>
                    <a:ext uri="{FF2B5EF4-FFF2-40B4-BE49-F238E27FC236}">
                      <a16:creationId xmlns:a16="http://schemas.microsoft.com/office/drawing/2014/main" id="{E82C45F2-CD46-9983-D706-E540C610E9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1653" y="2619010"/>
                  <a:ext cx="632361" cy="432396"/>
                </a:xfrm>
                <a:prstGeom prst="rect">
                  <a:avLst/>
                </a:prstGeom>
                <a:blipFill>
                  <a:blip r:embed="rId7"/>
                  <a:stretch>
                    <a:fillRect r="-1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Google Shape;100;p25">
                  <a:extLst>
                    <a:ext uri="{FF2B5EF4-FFF2-40B4-BE49-F238E27FC236}">
                      <a16:creationId xmlns:a16="http://schemas.microsoft.com/office/drawing/2014/main" id="{948091F3-48EA-5B78-492D-DF346ADB280F}"/>
                    </a:ext>
                  </a:extLst>
                </p:cNvPr>
                <p:cNvSpPr txBox="1"/>
                <p:nvPr/>
              </p:nvSpPr>
              <p:spPr>
                <a:xfrm>
                  <a:off x="4691652" y="2886459"/>
                  <a:ext cx="632361" cy="43239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>
                    <a:lnSpc>
                      <a:spcPct val="115000"/>
                    </a:lnSpc>
                    <a:buSzPts val="25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−</m:t>
                        </m:r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𝟕</m:t>
                        </m:r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.</m:t>
                        </m:r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𝟓</m:t>
                        </m:r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°</m:t>
                        </m:r>
                      </m:oMath>
                    </m:oMathPara>
                  </a14:m>
                  <a:endPara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endParaRPr>
                </a:p>
              </p:txBody>
            </p:sp>
          </mc:Choice>
          <mc:Fallback xmlns="">
            <p:sp>
              <p:nvSpPr>
                <p:cNvPr id="64" name="Google Shape;100;p25">
                  <a:extLst>
                    <a:ext uri="{FF2B5EF4-FFF2-40B4-BE49-F238E27FC236}">
                      <a16:creationId xmlns:a16="http://schemas.microsoft.com/office/drawing/2014/main" id="{948091F3-48EA-5B78-492D-DF346ADB2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1652" y="2886459"/>
                  <a:ext cx="632361" cy="432396"/>
                </a:xfrm>
                <a:prstGeom prst="rect">
                  <a:avLst/>
                </a:prstGeom>
                <a:blipFill>
                  <a:blip r:embed="rId8"/>
                  <a:stretch>
                    <a:fillRect r="-1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C305DC52-F0A8-B990-FE82-AACEF77DB310}"/>
                </a:ext>
              </a:extLst>
            </p:cNvPr>
            <p:cNvCxnSpPr>
              <a:cxnSpLocks/>
            </p:cNvCxnSpPr>
            <p:nvPr/>
          </p:nvCxnSpPr>
          <p:spPr>
            <a:xfrm>
              <a:off x="5487282" y="2527807"/>
              <a:ext cx="250532" cy="321587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ECB3E2BA-619B-227A-FC15-01EDB9F46D0B}"/>
                </a:ext>
              </a:extLst>
            </p:cNvPr>
            <p:cNvCxnSpPr>
              <a:cxnSpLocks/>
            </p:cNvCxnSpPr>
            <p:nvPr/>
          </p:nvCxnSpPr>
          <p:spPr>
            <a:xfrm>
              <a:off x="5499982" y="2382098"/>
              <a:ext cx="365651" cy="46458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DB0DAE44-94A1-301B-71BE-40922E41E0E1}"/>
                </a:ext>
              </a:extLst>
            </p:cNvPr>
            <p:cNvCxnSpPr>
              <a:cxnSpLocks/>
            </p:cNvCxnSpPr>
            <p:nvPr/>
          </p:nvCxnSpPr>
          <p:spPr>
            <a:xfrm>
              <a:off x="5512682" y="2226850"/>
              <a:ext cx="484701" cy="628298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AF708600-41FC-02E6-0260-08E2D87AFBB9}"/>
                </a:ext>
              </a:extLst>
            </p:cNvPr>
            <p:cNvCxnSpPr>
              <a:cxnSpLocks/>
            </p:cNvCxnSpPr>
            <p:nvPr/>
          </p:nvCxnSpPr>
          <p:spPr>
            <a:xfrm>
              <a:off x="5538081" y="2081141"/>
              <a:ext cx="581001" cy="7712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35EFE3F7-B43C-9685-0B59-5958C61171E3}"/>
                </a:ext>
              </a:extLst>
            </p:cNvPr>
            <p:cNvCxnSpPr>
              <a:cxnSpLocks/>
            </p:cNvCxnSpPr>
            <p:nvPr/>
          </p:nvCxnSpPr>
          <p:spPr>
            <a:xfrm>
              <a:off x="5558182" y="1934544"/>
              <a:ext cx="672001" cy="90671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4FD991B6-FC82-FC95-9457-369C1373651C}"/>
                </a:ext>
              </a:extLst>
            </p:cNvPr>
            <p:cNvCxnSpPr>
              <a:cxnSpLocks/>
            </p:cNvCxnSpPr>
            <p:nvPr/>
          </p:nvCxnSpPr>
          <p:spPr>
            <a:xfrm>
              <a:off x="5578283" y="1770507"/>
              <a:ext cx="586299" cy="83015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B2D04FD-2791-E83F-AE23-164D32D7B3CF}"/>
                </a:ext>
              </a:extLst>
            </p:cNvPr>
            <p:cNvCxnSpPr>
              <a:cxnSpLocks/>
            </p:cNvCxnSpPr>
            <p:nvPr/>
          </p:nvCxnSpPr>
          <p:spPr>
            <a:xfrm>
              <a:off x="5589933" y="1608954"/>
              <a:ext cx="498451" cy="773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C0289A7A-6F6F-A9AD-626D-A830DC020669}"/>
                </a:ext>
              </a:extLst>
            </p:cNvPr>
            <p:cNvCxnSpPr>
              <a:cxnSpLocks/>
            </p:cNvCxnSpPr>
            <p:nvPr/>
          </p:nvCxnSpPr>
          <p:spPr>
            <a:xfrm>
              <a:off x="5608981" y="1472671"/>
              <a:ext cx="439201" cy="701993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B871035B-FBC2-0E93-199E-5482A2597BFB}"/>
                </a:ext>
              </a:extLst>
            </p:cNvPr>
            <p:cNvCxnSpPr>
              <a:cxnSpLocks/>
            </p:cNvCxnSpPr>
            <p:nvPr/>
          </p:nvCxnSpPr>
          <p:spPr>
            <a:xfrm>
              <a:off x="5629082" y="1308772"/>
              <a:ext cx="352426" cy="63306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2B7014A6-2B00-BB62-D4BC-522415AF465E}"/>
                </a:ext>
              </a:extLst>
            </p:cNvPr>
            <p:cNvCxnSpPr>
              <a:cxnSpLocks/>
            </p:cNvCxnSpPr>
            <p:nvPr/>
          </p:nvCxnSpPr>
          <p:spPr>
            <a:xfrm>
              <a:off x="5646008" y="1188987"/>
              <a:ext cx="272000" cy="494733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768254EA-ECAD-4BD9-89FB-B10462434CEB}"/>
                </a:ext>
              </a:extLst>
            </p:cNvPr>
            <p:cNvCxnSpPr>
              <a:cxnSpLocks/>
            </p:cNvCxnSpPr>
            <p:nvPr/>
          </p:nvCxnSpPr>
          <p:spPr>
            <a:xfrm>
              <a:off x="5450647" y="2637444"/>
              <a:ext cx="158334" cy="206527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B364EBD4-4A24-E78A-ECA7-C75B0E586035}"/>
                </a:ext>
              </a:extLst>
            </p:cNvPr>
            <p:cNvCxnSpPr>
              <a:cxnSpLocks/>
            </p:cNvCxnSpPr>
            <p:nvPr/>
          </p:nvCxnSpPr>
          <p:spPr>
            <a:xfrm>
              <a:off x="5433515" y="2731944"/>
              <a:ext cx="96299" cy="11671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EB0C4EEB-8C1B-A027-43CB-61681F24E30D}"/>
                </a:ext>
              </a:extLst>
            </p:cNvPr>
            <p:cNvSpPr/>
            <p:nvPr/>
          </p:nvSpPr>
          <p:spPr>
            <a:xfrm>
              <a:off x="6329413" y="3018854"/>
              <a:ext cx="162998" cy="167606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97D41ED0-1DC9-1C22-7B8C-51C035677430}"/>
                </a:ext>
              </a:extLst>
            </p:cNvPr>
            <p:cNvCxnSpPr>
              <a:cxnSpLocks/>
              <a:stCxn id="99" idx="7"/>
            </p:cNvCxnSpPr>
            <p:nvPr/>
          </p:nvCxnSpPr>
          <p:spPr>
            <a:xfrm flipV="1">
              <a:off x="6468540" y="2382098"/>
              <a:ext cx="265444" cy="6613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72261800-9AC6-0D5D-DE1A-CFC442ED4CD1}"/>
                </a:ext>
              </a:extLst>
            </p:cNvPr>
            <p:cNvCxnSpPr>
              <a:cxnSpLocks/>
            </p:cNvCxnSpPr>
            <p:nvPr/>
          </p:nvCxnSpPr>
          <p:spPr>
            <a:xfrm>
              <a:off x="6048182" y="2168624"/>
              <a:ext cx="59409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Google Shape;100;p25">
                  <a:extLst>
                    <a:ext uri="{FF2B5EF4-FFF2-40B4-BE49-F238E27FC236}">
                      <a16:creationId xmlns:a16="http://schemas.microsoft.com/office/drawing/2014/main" id="{46DFFC66-AAC9-B510-57ED-B4C41F22AF5A}"/>
                    </a:ext>
                  </a:extLst>
                </p:cNvPr>
                <p:cNvSpPr txBox="1"/>
                <p:nvPr/>
              </p:nvSpPr>
              <p:spPr>
                <a:xfrm>
                  <a:off x="6329413" y="1640196"/>
                  <a:ext cx="2898852" cy="81110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>
                    <a:lnSpc>
                      <a:spcPct val="115000"/>
                    </a:lnSpc>
                    <a:buSzPts val="25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𝐭𝐫𝐮𝐞</m:t>
                            </m:r>
                          </m:sub>
                        </m:sSub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𝒉</m:t>
                            </m:r>
                            <m:r>
                              <a:rPr lang="en-US" altLang="ko-KR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|</m:t>
                            </m:r>
                            <m:r>
                              <a:rPr lang="en-US" altLang="ko-KR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𝐭𝐫𝐮𝐞</m:t>
                            </m:r>
                          </m:sub>
                        </m:sSub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𝒍</m:t>
                            </m:r>
                            <m:r>
                              <a:rPr lang="en-US" altLang="ko-KR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|</m:t>
                            </m:r>
                            <m:r>
                              <a:rPr lang="en-US" altLang="ko-KR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𝐭𝐫𝐮𝐞</m:t>
                            </m:r>
                          </m:sub>
                        </m:sSub>
                      </m:oMath>
                    </m:oMathPara>
                  </a14:m>
                  <a:endParaRPr lang="en-US" altLang="ko-KR" b="1" i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endParaRPr>
                </a:p>
                <a:p>
                  <a:pPr>
                    <a:lnSpc>
                      <a:spcPct val="115000"/>
                    </a:lnSpc>
                    <a:buSzPts val="25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𝐞𝐬𝐭</m:t>
                            </m:r>
                          </m:sub>
                        </m:sSub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𝒉</m:t>
                            </m:r>
                            <m:r>
                              <a:rPr lang="en-US" altLang="ko-KR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|</m:t>
                            </m:r>
                            <m:r>
                              <a:rPr lang="en-US" altLang="ko-KR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𝐞𝐬𝐭</m:t>
                            </m:r>
                          </m:sub>
                        </m:sSub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𝒍</m:t>
                            </m:r>
                            <m:r>
                              <a:rPr lang="en-US" altLang="ko-KR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|</m:t>
                            </m:r>
                            <m:r>
                              <a:rPr lang="en-US" altLang="ko-KR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𝐞𝐬𝐭</m:t>
                            </m:r>
                          </m:sub>
                        </m:sSub>
                      </m:oMath>
                    </m:oMathPara>
                  </a14:m>
                  <a:endParaRPr lang="en-US" altLang="ko-KR" b="1" i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endParaRPr>
                </a:p>
              </p:txBody>
            </p:sp>
          </mc:Choice>
          <mc:Fallback xmlns="">
            <p:sp>
              <p:nvSpPr>
                <p:cNvPr id="106" name="Google Shape;100;p25">
                  <a:extLst>
                    <a:ext uri="{FF2B5EF4-FFF2-40B4-BE49-F238E27FC236}">
                      <a16:creationId xmlns:a16="http://schemas.microsoft.com/office/drawing/2014/main" id="{46DFFC66-AAC9-B510-57ED-B4C41F22AF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9413" y="1640196"/>
                  <a:ext cx="2898852" cy="81110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Google Shape;100;p25">
              <a:extLst>
                <a:ext uri="{FF2B5EF4-FFF2-40B4-BE49-F238E27FC236}">
                  <a16:creationId xmlns:a16="http://schemas.microsoft.com/office/drawing/2014/main" id="{E1D0DBE5-095E-42A4-7A4E-2EBA3184D173}"/>
                </a:ext>
              </a:extLst>
            </p:cNvPr>
            <p:cNvSpPr txBox="1"/>
            <p:nvPr/>
          </p:nvSpPr>
          <p:spPr>
            <a:xfrm>
              <a:off x="6955679" y="1383269"/>
              <a:ext cx="1996879" cy="4840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>
                <a:lnSpc>
                  <a:spcPct val="115000"/>
                </a:lnSpc>
                <a:buSzPts val="2500"/>
              </a:pPr>
              <a:r>
                <a:rPr lang="en-US" altLang="ko-KR" b="1" i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rPr>
                <a:t>[Absolute values]</a:t>
              </a: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FF35E1C5-C49D-85A7-4C07-FA871D3BDBED}"/>
              </a:ext>
            </a:extLst>
          </p:cNvPr>
          <p:cNvGrpSpPr/>
          <p:nvPr/>
        </p:nvGrpSpPr>
        <p:grpSpPr>
          <a:xfrm>
            <a:off x="4580152" y="3319171"/>
            <a:ext cx="4054883" cy="1880078"/>
            <a:chOff x="2039022" y="1532494"/>
            <a:chExt cx="4518309" cy="2150825"/>
          </a:xfrm>
        </p:grpSpPr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8A4A0AA6-148B-0F18-D2F8-65799D6E859C}"/>
                </a:ext>
              </a:extLst>
            </p:cNvPr>
            <p:cNvCxnSpPr>
              <a:cxnSpLocks/>
            </p:cNvCxnSpPr>
            <p:nvPr/>
          </p:nvCxnSpPr>
          <p:spPr>
            <a:xfrm>
              <a:off x="2510267" y="1962944"/>
              <a:ext cx="2828487" cy="141760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83921D5B-0104-97B0-7524-6B6D78A72DA4}"/>
                </a:ext>
              </a:extLst>
            </p:cNvPr>
            <p:cNvCxnSpPr>
              <a:cxnSpLocks/>
            </p:cNvCxnSpPr>
            <p:nvPr/>
          </p:nvCxnSpPr>
          <p:spPr>
            <a:xfrm>
              <a:off x="4515228" y="3380547"/>
              <a:ext cx="82352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6E500B9B-AB5F-2359-6663-4ECBADD6A7AD}"/>
                </a:ext>
              </a:extLst>
            </p:cNvPr>
            <p:cNvCxnSpPr>
              <a:cxnSpLocks/>
            </p:cNvCxnSpPr>
            <p:nvPr/>
          </p:nvCxnSpPr>
          <p:spPr>
            <a:xfrm>
              <a:off x="2510267" y="1962944"/>
              <a:ext cx="82352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0" name="호 119">
              <a:extLst>
                <a:ext uri="{FF2B5EF4-FFF2-40B4-BE49-F238E27FC236}">
                  <a16:creationId xmlns:a16="http://schemas.microsoft.com/office/drawing/2014/main" id="{88276D62-13D4-C9EF-F900-4D1022296010}"/>
                </a:ext>
              </a:extLst>
            </p:cNvPr>
            <p:cNvSpPr/>
            <p:nvPr/>
          </p:nvSpPr>
          <p:spPr>
            <a:xfrm rot="5400000" flipV="1">
              <a:off x="5009810" y="3075691"/>
              <a:ext cx="605545" cy="609711"/>
            </a:xfrm>
            <a:prstGeom prst="arc">
              <a:avLst>
                <a:gd name="adj1" fmla="val 14540098"/>
                <a:gd name="adj2" fmla="val 16146897"/>
              </a:avLst>
            </a:prstGeom>
            <a:ln w="9525">
              <a:solidFill>
                <a:schemeClr val="tx1"/>
              </a:solidFill>
              <a:head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21" name="직선 화살표 연결선 120">
              <a:extLst>
                <a:ext uri="{FF2B5EF4-FFF2-40B4-BE49-F238E27FC236}">
                  <a16:creationId xmlns:a16="http://schemas.microsoft.com/office/drawing/2014/main" id="{AE5DCDE8-0F9E-98EB-0484-9E8037ABFE1C}"/>
                </a:ext>
              </a:extLst>
            </p:cNvPr>
            <p:cNvCxnSpPr>
              <a:cxnSpLocks/>
            </p:cNvCxnSpPr>
            <p:nvPr/>
          </p:nvCxnSpPr>
          <p:spPr>
            <a:xfrm>
              <a:off x="2523810" y="1962943"/>
              <a:ext cx="694583" cy="2125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2" name="호 121">
              <a:extLst>
                <a:ext uri="{FF2B5EF4-FFF2-40B4-BE49-F238E27FC236}">
                  <a16:creationId xmlns:a16="http://schemas.microsoft.com/office/drawing/2014/main" id="{72F3469D-57BA-D1C3-E82C-A748C4D842F2}"/>
                </a:ext>
              </a:extLst>
            </p:cNvPr>
            <p:cNvSpPr/>
            <p:nvPr/>
          </p:nvSpPr>
          <p:spPr>
            <a:xfrm rot="16200000" flipH="1" flipV="1">
              <a:off x="2047092" y="1524426"/>
              <a:ext cx="883533" cy="899669"/>
            </a:xfrm>
            <a:prstGeom prst="arc">
              <a:avLst>
                <a:gd name="adj1" fmla="val 17012396"/>
                <a:gd name="adj2" fmla="val 17701645"/>
              </a:avLst>
            </a:prstGeom>
            <a:ln w="9525">
              <a:solidFill>
                <a:schemeClr val="tx1"/>
              </a:solidFill>
              <a:headEnd type="triangle" w="sm" len="sm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23" name="호 122">
              <a:extLst>
                <a:ext uri="{FF2B5EF4-FFF2-40B4-BE49-F238E27FC236}">
                  <a16:creationId xmlns:a16="http://schemas.microsoft.com/office/drawing/2014/main" id="{E9189B1F-73B4-B31C-CC1E-8A2186F26BFF}"/>
                </a:ext>
              </a:extLst>
            </p:cNvPr>
            <p:cNvSpPr/>
            <p:nvPr/>
          </p:nvSpPr>
          <p:spPr>
            <a:xfrm rot="5400000" flipH="1">
              <a:off x="2047091" y="1524426"/>
              <a:ext cx="883532" cy="899669"/>
            </a:xfrm>
            <a:prstGeom prst="arc">
              <a:avLst>
                <a:gd name="adj1" fmla="val 15358672"/>
                <a:gd name="adj2" fmla="val 16238367"/>
              </a:avLst>
            </a:prstGeom>
            <a:ln w="9525">
              <a:solidFill>
                <a:schemeClr val="tx1"/>
              </a:solidFill>
              <a:headEnd type="triangle" w="sm" len="sm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3586C0A9-19D3-5521-83D3-4F86DD4C254B}"/>
                    </a:ext>
                  </a:extLst>
                </p:cNvPr>
                <p:cNvSpPr txBox="1"/>
                <p:nvPr/>
              </p:nvSpPr>
              <p:spPr>
                <a:xfrm>
                  <a:off x="3140598" y="2021445"/>
                  <a:ext cx="392287" cy="2821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kumimoji="1" lang="en-US" altLang="ko-Kore-KR" sz="105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altLang="ko-Kore-KR" sz="105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ore-KR" sz="105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1" lang="en-US" altLang="ko-Kore-KR" sz="105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1" lang="ko-Kore-KR" altLang="en-US" sz="1050" dirty="0"/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3586C0A9-19D3-5521-83D3-4F86DD4C25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0598" y="2021445"/>
                  <a:ext cx="392287" cy="282194"/>
                </a:xfrm>
                <a:prstGeom prst="rect">
                  <a:avLst/>
                </a:prstGeom>
                <a:blipFill>
                  <a:blip r:embed="rId10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F12748BC-A9AC-D105-93F0-CB46739FA9B4}"/>
                    </a:ext>
                  </a:extLst>
                </p:cNvPr>
                <p:cNvSpPr txBox="1"/>
                <p:nvPr/>
              </p:nvSpPr>
              <p:spPr>
                <a:xfrm>
                  <a:off x="2672715" y="2058658"/>
                  <a:ext cx="352532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05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05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ko-Kore-KR" sz="105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050" dirty="0"/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F12748BC-A9AC-D105-93F0-CB46739FA9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2715" y="2058658"/>
                  <a:ext cx="352532" cy="253916"/>
                </a:xfrm>
                <a:prstGeom prst="rect">
                  <a:avLst/>
                </a:prstGeom>
                <a:blipFill>
                  <a:blip r:embed="rId11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B5FC71AD-B45D-E266-A5F9-94C039A5BD25}"/>
                    </a:ext>
                  </a:extLst>
                </p:cNvPr>
                <p:cNvSpPr txBox="1"/>
                <p:nvPr/>
              </p:nvSpPr>
              <p:spPr>
                <a:xfrm>
                  <a:off x="2871100" y="1882227"/>
                  <a:ext cx="439608" cy="268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05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05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ko-Kore-KR" sz="105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ore-KR" sz="105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kumimoji="1" lang="en-US" altLang="ko-Kore-KR" sz="105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kumimoji="1" lang="ko-Kore-KR" altLang="en-US" sz="1050" dirty="0"/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B5FC71AD-B45D-E266-A5F9-94C039A5BD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1100" y="1882227"/>
                  <a:ext cx="439608" cy="268663"/>
                </a:xfrm>
                <a:prstGeom prst="rect">
                  <a:avLst/>
                </a:prstGeom>
                <a:blipFill>
                  <a:blip r:embed="rId12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5E21F348-C99E-71C6-FC4D-89A1D437EBC7}"/>
                    </a:ext>
                  </a:extLst>
                </p:cNvPr>
                <p:cNvSpPr txBox="1"/>
                <p:nvPr/>
              </p:nvSpPr>
              <p:spPr>
                <a:xfrm>
                  <a:off x="4670558" y="3127169"/>
                  <a:ext cx="352149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05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05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kumimoji="1" lang="en-US" altLang="ko-Kore-KR" sz="105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050" dirty="0"/>
                </a:p>
              </p:txBody>
            </p:sp>
          </mc:Choice>
          <mc:Fallback xmlns="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5E21F348-C99E-71C6-FC4D-89A1D437EB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0558" y="3127169"/>
                  <a:ext cx="352149" cy="253916"/>
                </a:xfrm>
                <a:prstGeom prst="rect">
                  <a:avLst/>
                </a:prstGeom>
                <a:blipFill>
                  <a:blip r:embed="rId13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7B537EA-72A4-5C18-56E9-961B2C15D68F}"/>
                </a:ext>
              </a:extLst>
            </p:cNvPr>
            <p:cNvSpPr txBox="1"/>
            <p:nvPr/>
          </p:nvSpPr>
          <p:spPr>
            <a:xfrm>
              <a:off x="2224968" y="1779623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M</a:t>
              </a:r>
              <a:endParaRPr kumimoji="1" lang="ko-Kore-KR" altLang="en-US" dirty="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5037FD0B-A1E5-2B2E-80C6-70ED418C1DA6}"/>
                </a:ext>
              </a:extLst>
            </p:cNvPr>
            <p:cNvSpPr txBox="1"/>
            <p:nvPr/>
          </p:nvSpPr>
          <p:spPr>
            <a:xfrm>
              <a:off x="5302373" y="3226655"/>
              <a:ext cx="12549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T</a:t>
              </a:r>
              <a:r>
                <a:rPr kumimoji="1" lang="en-US" altLang="ko-Kore-KR" sz="1100" dirty="0"/>
                <a:t>(Stationary)</a:t>
              </a:r>
              <a:endParaRPr kumimoji="1" lang="ko-Kore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4D02119D-AE71-D9E3-C70A-77D304529DA5}"/>
                    </a:ext>
                  </a:extLst>
                </p:cNvPr>
                <p:cNvSpPr txBox="1"/>
                <p:nvPr/>
              </p:nvSpPr>
              <p:spPr>
                <a:xfrm>
                  <a:off x="3873658" y="2458578"/>
                  <a:ext cx="332527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05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05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ko-Kore-KR" sz="105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050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4D02119D-AE71-D9E3-C70A-77D304529D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3658" y="2458578"/>
                  <a:ext cx="332527" cy="253916"/>
                </a:xfrm>
                <a:prstGeom prst="rect">
                  <a:avLst/>
                </a:prstGeom>
                <a:blipFill>
                  <a:blip r:embed="rId14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1" name="Google Shape;100;p25">
            <a:extLst>
              <a:ext uri="{FF2B5EF4-FFF2-40B4-BE49-F238E27FC236}">
                <a16:creationId xmlns:a16="http://schemas.microsoft.com/office/drawing/2014/main" id="{6A7FA308-F394-CB5B-B2BE-E41F3DFD7E7E}"/>
              </a:ext>
            </a:extLst>
          </p:cNvPr>
          <p:cNvSpPr txBox="1"/>
          <p:nvPr/>
        </p:nvSpPr>
        <p:spPr>
          <a:xfrm>
            <a:off x="4691652" y="3193697"/>
            <a:ext cx="2817695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[ Engagement Initial Conditions]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10969B64-C501-188D-B025-F27F143C9937}"/>
                  </a:ext>
                </a:extLst>
              </p:cNvPr>
              <p:cNvSpPr txBox="1"/>
              <p:nvPr/>
            </p:nvSpPr>
            <p:spPr>
              <a:xfrm>
                <a:off x="7172734" y="3624880"/>
                <a:ext cx="1245341" cy="10327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</a:rPr>
                        <m:t>=7000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ore-KR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ko-Kore-KR" sz="12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</a:rPr>
                        <m:t>=−27</m:t>
                      </m:r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ore-KR" sz="12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ore-KR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kumimoji="1" lang="en-US" altLang="ko-Kore-K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ko-Kore-KR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kumimoji="1" lang="en-US" altLang="ko-Kore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kumimoji="1" lang="en-US" altLang="ko-Kore-KR" sz="1200" i="1"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ko-Kore-K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kumimoji="1" lang="en-US" altLang="ko-Kore-KR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</a:rPr>
                        <m:t>200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ore-KR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kumimoji="1" lang="en-US" altLang="ko-Kore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kumimoji="1" lang="en-US" altLang="ko-Kore-KR" sz="1200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kumimoji="1" lang="en-US" altLang="ko-Kore-KR" sz="12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br>
                  <a:rPr kumimoji="1" lang="en-US" altLang="ko-Kore-KR" sz="1200" b="0" i="0" dirty="0">
                    <a:latin typeface="Cambria Math" panose="02040503050406030204" pitchFamily="18" charset="0"/>
                  </a:rPr>
                </a:br>
                <a:endParaRPr kumimoji="1" lang="en-US" altLang="ko-Kore-KR" sz="1200" b="0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10969B64-C501-188D-B025-F27F143C9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734" y="3624880"/>
                <a:ext cx="1245341" cy="1032719"/>
              </a:xfrm>
              <a:prstGeom prst="rect">
                <a:avLst/>
              </a:prstGeom>
              <a:blipFill>
                <a:blip r:embed="rId15"/>
                <a:stretch>
                  <a:fillRect b="-4146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96677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4F73ECA1-E501-0EA8-2BD3-C717D5B88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4AA45DB-CD40-7608-7667-67B7E417F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650" y="870412"/>
            <a:ext cx="5010150" cy="295384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F020FD0-40B2-CADE-71CB-6C89EFE51E05}"/>
              </a:ext>
            </a:extLst>
          </p:cNvPr>
          <p:cNvSpPr/>
          <p:nvPr/>
        </p:nvSpPr>
        <p:spPr>
          <a:xfrm>
            <a:off x="129639" y="86742"/>
            <a:ext cx="8884721" cy="42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sx="99000" sy="99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C4E457-1F0F-08B5-F22F-FBE98B03DD0D}"/>
              </a:ext>
            </a:extLst>
          </p:cNvPr>
          <p:cNvSpPr txBox="1"/>
          <p:nvPr/>
        </p:nvSpPr>
        <p:spPr>
          <a:xfrm>
            <a:off x="4475430" y="16929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자율 지능 시스템 연구실 </a:t>
            </a:r>
            <a:endParaRPr lang="ko-KR" altLang="en-US" sz="1050" dirty="0">
              <a:solidFill>
                <a:srgbClr val="19264B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8FEE536-152C-7A71-86AA-20C161C43FEA}"/>
              </a:ext>
            </a:extLst>
          </p:cNvPr>
          <p:cNvGrpSpPr/>
          <p:nvPr/>
        </p:nvGrpSpPr>
        <p:grpSpPr>
          <a:xfrm>
            <a:off x="143033" y="30805"/>
            <a:ext cx="3847076" cy="540069"/>
            <a:chOff x="143033" y="30805"/>
            <a:chExt cx="3847076" cy="540069"/>
          </a:xfrm>
        </p:grpSpPr>
        <p:cxnSp>
          <p:nvCxnSpPr>
            <p:cNvPr id="14" name="Google Shape;226;p33">
              <a:extLst>
                <a:ext uri="{FF2B5EF4-FFF2-40B4-BE49-F238E27FC236}">
                  <a16:creationId xmlns:a16="http://schemas.microsoft.com/office/drawing/2014/main" id="{2468D8FD-CBAE-7CE0-123B-0079845B88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97" y="469131"/>
              <a:ext cx="3201403" cy="0"/>
            </a:xfrm>
            <a:prstGeom prst="straightConnector1">
              <a:avLst/>
            </a:prstGeom>
            <a:noFill/>
            <a:ln w="12700" cap="flat" cmpd="sng">
              <a:solidFill>
                <a:srgbClr val="1926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426BBAB-56A2-E1AE-636B-45A840B14A26}"/>
                </a:ext>
              </a:extLst>
            </p:cNvPr>
            <p:cNvGrpSpPr/>
            <p:nvPr/>
          </p:nvGrpSpPr>
          <p:grpSpPr>
            <a:xfrm>
              <a:off x="143033" y="30805"/>
              <a:ext cx="424132" cy="538579"/>
              <a:chOff x="143033" y="30805"/>
              <a:chExt cx="424132" cy="538579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7DE59FF1-C12F-A4D6-7465-663A9771639E}"/>
                  </a:ext>
                </a:extLst>
              </p:cNvPr>
              <p:cNvSpPr/>
              <p:nvPr/>
            </p:nvSpPr>
            <p:spPr>
              <a:xfrm>
                <a:off x="189497" y="128016"/>
                <a:ext cx="331204" cy="344159"/>
              </a:xfrm>
              <a:prstGeom prst="rect">
                <a:avLst/>
              </a:prstGeom>
              <a:solidFill>
                <a:srgbClr val="1926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Google Shape;100;p25">
                <a:extLst>
                  <a:ext uri="{FF2B5EF4-FFF2-40B4-BE49-F238E27FC236}">
                    <a16:creationId xmlns:a16="http://schemas.microsoft.com/office/drawing/2014/main" id="{9BB48896-2F00-C766-996B-DF1702999C2D}"/>
                  </a:ext>
                </a:extLst>
              </p:cNvPr>
              <p:cNvSpPr txBox="1"/>
              <p:nvPr/>
            </p:nvSpPr>
            <p:spPr>
              <a:xfrm>
                <a:off x="143033" y="30805"/>
                <a:ext cx="424132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en-US" altLang="ko-KR" sz="2000" b="1" dirty="0">
                    <a:solidFill>
                      <a:schemeClr val="bg1"/>
                    </a:solidFill>
                    <a:latin typeface="넥슨Lv1고딕 Low OTF Bold" panose="00000800000000000000" pitchFamily="50" charset="-127"/>
                    <a:ea typeface="넥슨Lv1고딕 Low OTF Bold" panose="00000800000000000000" pitchFamily="50" charset="-127"/>
                  </a:rPr>
                  <a:t>3</a:t>
                </a:r>
                <a:endParaRPr lang="en-US" altLang="ko-KR" sz="2000" b="1" i="0" u="none" strike="noStrike" cap="none" dirty="0">
                  <a:solidFill>
                    <a:schemeClr val="bg1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  <a:sym typeface="Arial"/>
                </a:endParaRPr>
              </a:p>
            </p:txBody>
          </p:sp>
        </p:grpSp>
        <p:sp>
          <p:nvSpPr>
            <p:cNvPr id="100" name="Google Shape;100;p25">
              <a:extLst>
                <a:ext uri="{FF2B5EF4-FFF2-40B4-BE49-F238E27FC236}">
                  <a16:creationId xmlns:a16="http://schemas.microsoft.com/office/drawing/2014/main" id="{CDEF8002-06C1-BB4A-D364-D756602BD914}"/>
                </a:ext>
              </a:extLst>
            </p:cNvPr>
            <p:cNvSpPr txBox="1"/>
            <p:nvPr/>
          </p:nvSpPr>
          <p:spPr>
            <a:xfrm>
              <a:off x="501651" y="67690"/>
              <a:ext cx="3488458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ko-KR" altLang="en-US" sz="1800" b="1" i="0" u="none" strike="noStrike" cap="none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  <a:sym typeface="Arial"/>
                </a:rPr>
                <a:t>연구내용</a:t>
              </a:r>
              <a:endParaRPr lang="en-US" altLang="ko-KR" sz="18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endParaRPr>
            </a:p>
          </p:txBody>
        </p:sp>
      </p:grp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D0E5E01A-642B-B2FD-C65E-B8B382AE5E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32</a:t>
            </a:fld>
            <a:endParaRPr lang="ko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100;p25">
                <a:extLst>
                  <a:ext uri="{FF2B5EF4-FFF2-40B4-BE49-F238E27FC236}">
                    <a16:creationId xmlns:a16="http://schemas.microsoft.com/office/drawing/2014/main" id="{C9B57394-EF77-B187-75A1-7EEBB4D27B42}"/>
                  </a:ext>
                </a:extLst>
              </p:cNvPr>
              <p:cNvSpPr txBox="1"/>
              <p:nvPr/>
            </p:nvSpPr>
            <p:spPr>
              <a:xfrm>
                <a:off x="3302980" y="3820552"/>
                <a:ext cx="2614185" cy="3966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Fig.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sz="11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𝐦𝐚𝐱</m:t>
                        </m:r>
                        <m:r>
                          <a:rPr lang="en-US" altLang="ko-KR" sz="11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|</m:t>
                        </m:r>
                        <m:r>
                          <a:rPr lang="en-US" altLang="ko-KR" sz="11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𝐭𝐫𝐮𝐞</m:t>
                        </m:r>
                      </m:sub>
                    </m:sSub>
                  </m:oMath>
                </a14:m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depending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𝒌</m:t>
                        </m:r>
                      </m:e>
                      <m:sub>
                        <m:r>
                          <a:rPr lang="en-US" altLang="ko-KR" sz="11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</m:t>
                        </m:r>
                      </m:sub>
                    </m:sSub>
                  </m:oMath>
                </a14:m>
                <a:endParaRPr lang="en-US" altLang="ko-KR" sz="11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0" name="Google Shape;100;p25">
                <a:extLst>
                  <a:ext uri="{FF2B5EF4-FFF2-40B4-BE49-F238E27FC236}">
                    <a16:creationId xmlns:a16="http://schemas.microsoft.com/office/drawing/2014/main" id="{C9B57394-EF77-B187-75A1-7EEBB4D27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980" y="3820552"/>
                <a:ext cx="2614185" cy="3966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F53B90C7-1E21-9D81-83C6-B656B7C6215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733111" y="533403"/>
              <a:ext cx="2281249" cy="624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06153">
                      <a:extLst>
                        <a:ext uri="{9D8B030D-6E8A-4147-A177-3AD203B41FA5}">
                          <a16:colId xmlns:a16="http://schemas.microsoft.com/office/drawing/2014/main" val="2190487787"/>
                        </a:ext>
                      </a:extLst>
                    </a:gridCol>
                    <a:gridCol w="876855">
                      <a:extLst>
                        <a:ext uri="{9D8B030D-6E8A-4147-A177-3AD203B41FA5}">
                          <a16:colId xmlns:a16="http://schemas.microsoft.com/office/drawing/2014/main" val="3830685323"/>
                        </a:ext>
                      </a:extLst>
                    </a:gridCol>
                    <a:gridCol w="898241">
                      <a:extLst>
                        <a:ext uri="{9D8B030D-6E8A-4147-A177-3AD203B41FA5}">
                          <a16:colId xmlns:a16="http://schemas.microsoft.com/office/drawing/2014/main" val="3820973128"/>
                        </a:ext>
                      </a:extLst>
                    </a:gridCol>
                  </a:tblGrid>
                  <a:tr h="162164"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9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넥슨Lv1고딕 Low OTF" panose="00000500000000000000" pitchFamily="50" charset="-127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넥슨Lv1고딕 Low OTF" panose="00000500000000000000" pitchFamily="50" charset="-127"/>
                                        <a:sym typeface="Wingdings" pitchFamily="2" charset="2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altLang="ko-KR" sz="9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넥슨Lv1고딕 Low OTF" panose="00000500000000000000" pitchFamily="50" charset="-127"/>
                                        <a:sym typeface="Wingdings" pitchFamily="2" charset="2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9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넥슨Lv1고딕 Low OTF" panose="00000500000000000000" pitchFamily="50" charset="-127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itchFamily="2" charset="2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en-US" altLang="ko-KR" sz="9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넥슨Lv1고딕 Low OTF" panose="00000500000000000000" pitchFamily="50" charset="-127"/>
                                        <a:sym typeface="Wingdings" pitchFamily="2" charset="2"/>
                                      </a:rPr>
                                      <m:t>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9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23643290"/>
                      </a:ext>
                    </a:extLst>
                  </a:tr>
                  <a:tr h="29059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endParaRPr lang="en-US" altLang="ko-KR" sz="4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r>
                            <a:rPr lang="en-US" altLang="ko-KR" sz="900" b="1" dirty="0">
                              <a:solidFill>
                                <a:srgbClr val="002060"/>
                              </a:solidFill>
                              <a:latin typeface="넥슨Lv1고딕 Low OTF" panose="00000500000000000000" pitchFamily="50" charset="-127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a:t>Case 1</a:t>
                          </a:r>
                        </a:p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endParaRPr lang="en-US" altLang="ko-KR" sz="1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altLang="ko-KR" sz="1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9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넥슨Lv1고딕 Low OTF" panose="00000500000000000000" pitchFamily="50" charset="-127"/>
                                    <a:sym typeface="Wingdings" pitchFamily="2" charset="2"/>
                                  </a:rPr>
                                  <m:t>[+</m:t>
                                </m:r>
                                <m:r>
                                  <a:rPr lang="en-US" altLang="ko-KR" sz="9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넥슨Lv1고딕 Low OTF" panose="00000500000000000000" pitchFamily="50" charset="-127"/>
                                    <a:sym typeface="Wingdings" pitchFamily="2" charset="2"/>
                                  </a:rPr>
                                  <m:t>𝟗</m:t>
                                </m:r>
                                <m:r>
                                  <a:rPr lang="en-US" altLang="ko-KR" sz="9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  <m:t>°, +</m:t>
                                </m:r>
                                <m:r>
                                  <a:rPr lang="en-US" altLang="ko-KR" sz="9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  <m:t>𝟏𝟕𝟎</m:t>
                                </m:r>
                                <m:r>
                                  <a:rPr lang="en-US" altLang="ko-KR" sz="9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  <m:t>°]</m:t>
                                </m:r>
                              </m:oMath>
                            </m:oMathPara>
                          </a14:m>
                          <a:endParaRPr lang="ko-Kore-KR" altLang="en-US" sz="900" b="1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9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𝟎</m:t>
                              </m:r>
                              <m:r>
                                <a:rPr lang="en-US" altLang="ko-KR" sz="9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.</m:t>
                              </m:r>
                              <m:r>
                                <a:rPr lang="en-US" altLang="ko-KR" sz="9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𝟏</m:t>
                              </m:r>
                              <m:r>
                                <a:rPr lang="en-US" altLang="ko-KR" sz="9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°</m:t>
                              </m:r>
                            </m:oMath>
                          </a14:m>
                          <a:r>
                            <a:rPr lang="en-US" altLang="ko-Kore-KR" sz="900" b="1" dirty="0"/>
                            <a:t> </a:t>
                          </a:r>
                          <a:r>
                            <a:rPr lang="en-US" altLang="ko-KR" sz="900" b="1" baseline="0" dirty="0">
                              <a:solidFill>
                                <a:srgbClr val="002060"/>
                              </a:solidFill>
                              <a:latin typeface="넥슨Lv1고딕 Low OTF" panose="00000500000000000000" pitchFamily="50" charset="-127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a:t>step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ko-Kore-KR" altLang="en-US" sz="1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altLang="ko-KR" sz="7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b="1" dirty="0">
                              <a:solidFill>
                                <a:srgbClr val="002060"/>
                              </a:solidFill>
                              <a:latin typeface="넥슨Lv1고딕 Low OTF" panose="00000500000000000000" pitchFamily="50" charset="-127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a:t>Fixed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9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(−</m:t>
                              </m:r>
                              <m:r>
                                <a:rPr lang="en-US" altLang="ko-KR" sz="9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𝟒𝟓</m:t>
                              </m:r>
                              <m:r>
                                <a:rPr lang="en-US" altLang="ko-KR" sz="9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°)</m:t>
                              </m:r>
                            </m:oMath>
                          </a14:m>
                          <a:endParaRPr lang="ko-Kore-KR" altLang="en-US" sz="900" b="1" dirty="0"/>
                        </a:p>
                        <a:p>
                          <a:pPr algn="ctr"/>
                          <a:endParaRPr lang="ko-Kore-KR" altLang="en-US" sz="1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14021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F53B90C7-1E21-9D81-83C6-B656B7C6215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733111" y="533403"/>
              <a:ext cx="2281249" cy="624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06153">
                      <a:extLst>
                        <a:ext uri="{9D8B030D-6E8A-4147-A177-3AD203B41FA5}">
                          <a16:colId xmlns:a16="http://schemas.microsoft.com/office/drawing/2014/main" val="2190487787"/>
                        </a:ext>
                      </a:extLst>
                    </a:gridCol>
                    <a:gridCol w="876855">
                      <a:extLst>
                        <a:ext uri="{9D8B030D-6E8A-4147-A177-3AD203B41FA5}">
                          <a16:colId xmlns:a16="http://schemas.microsoft.com/office/drawing/2014/main" val="3830685323"/>
                        </a:ext>
                      </a:extLst>
                    </a:gridCol>
                    <a:gridCol w="898241">
                      <a:extLst>
                        <a:ext uri="{9D8B030D-6E8A-4147-A177-3AD203B41FA5}">
                          <a16:colId xmlns:a16="http://schemas.microsoft.com/office/drawing/2014/main" val="3820973128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9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59420" t="-5556" r="-104348" b="-18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54930" t="-5556" r="-1408" b="-18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364329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endParaRPr lang="en-US" altLang="ko-KR" sz="4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r>
                            <a:rPr lang="en-US" altLang="ko-KR" sz="900" b="1" dirty="0">
                              <a:solidFill>
                                <a:srgbClr val="002060"/>
                              </a:solidFill>
                              <a:latin typeface="넥슨Lv1고딕 Low OTF" panose="00000500000000000000" pitchFamily="50" charset="-127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a:t>Case 1</a:t>
                          </a:r>
                        </a:p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endParaRPr lang="en-US" altLang="ko-KR" sz="1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59420" t="-59375" r="-104348" b="-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54930" t="-59375" r="-1408" b="-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4021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B6E8A54-67AC-E2A0-B54E-9EBE1320DB61}"/>
              </a:ext>
            </a:extLst>
          </p:cNvPr>
          <p:cNvCxnSpPr>
            <a:cxnSpLocks/>
          </p:cNvCxnSpPr>
          <p:nvPr/>
        </p:nvCxnSpPr>
        <p:spPr>
          <a:xfrm flipV="1">
            <a:off x="2743198" y="1635034"/>
            <a:ext cx="2082802" cy="12323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100;p25">
            <a:extLst>
              <a:ext uri="{FF2B5EF4-FFF2-40B4-BE49-F238E27FC236}">
                <a16:creationId xmlns:a16="http://schemas.microsoft.com/office/drawing/2014/main" id="{47644D4C-BB0E-C2A0-66DD-DF58A6D50AD4}"/>
              </a:ext>
            </a:extLst>
          </p:cNvPr>
          <p:cNvSpPr txBox="1"/>
          <p:nvPr/>
        </p:nvSpPr>
        <p:spPr>
          <a:xfrm>
            <a:off x="3153781" y="1898356"/>
            <a:ext cx="913394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sz="1200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Nonlinear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Google Shape;100;p25">
                <a:extLst>
                  <a:ext uri="{FF2B5EF4-FFF2-40B4-BE49-F238E27FC236}">
                    <a16:creationId xmlns:a16="http://schemas.microsoft.com/office/drawing/2014/main" id="{95ADDF24-82D7-1FAA-7CCC-C4982EA3CCA9}"/>
                  </a:ext>
                </a:extLst>
              </p:cNvPr>
              <p:cNvSpPr txBox="1"/>
              <p:nvPr/>
            </p:nvSpPr>
            <p:spPr>
              <a:xfrm>
                <a:off x="4226058" y="3135511"/>
                <a:ext cx="2555743" cy="4545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Deviation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(</m:t>
                    </m:r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𝜺</m:t>
                    </m:r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)</m:t>
                    </m:r>
                    <m:r>
                      <a:rPr lang="en-US" altLang="ko-KR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=</m:t>
                    </m:r>
                    <m:sSub>
                      <m:sSubPr>
                        <m:ctrlPr>
                          <a:rPr lang="en-US" altLang="ko-KR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𝒌</m:t>
                        </m:r>
                      </m:e>
                      <m:sub>
                        <m:r>
                          <a:rPr lang="en-US" altLang="ko-KR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</m:t>
                        </m:r>
                      </m:sub>
                    </m:sSub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−</m:t>
                    </m:r>
                    <m:sSub>
                      <m:sSubPr>
                        <m:ctrlPr>
                          <a:rPr lang="en-US" altLang="ko-KR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𝐦𝐚𝐱</m:t>
                        </m:r>
                        <m:r>
                          <a:rPr lang="en-US" altLang="ko-KR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|</m:t>
                        </m:r>
                        <m:r>
                          <a:rPr lang="en-US" altLang="ko-KR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𝐭𝐫𝐮𝐞</m:t>
                        </m:r>
                      </m:sub>
                    </m:sSub>
                  </m:oMath>
                </a14:m>
                <a:endParaRPr lang="en-US" altLang="ko-KR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26" name="Google Shape;100;p25">
                <a:extLst>
                  <a:ext uri="{FF2B5EF4-FFF2-40B4-BE49-F238E27FC236}">
                    <a16:creationId xmlns:a16="http://schemas.microsoft.com/office/drawing/2014/main" id="{95ADDF24-82D7-1FAA-7CCC-C4982EA3C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058" y="3135511"/>
                <a:ext cx="2555743" cy="454581"/>
              </a:xfrm>
              <a:prstGeom prst="rect">
                <a:avLst/>
              </a:prstGeom>
              <a:blipFill>
                <a:blip r:embed="rId6"/>
                <a:stretch>
                  <a:fillRect l="-4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3BE22A2-3118-810C-FC2E-D79B31094AA8}"/>
              </a:ext>
            </a:extLst>
          </p:cNvPr>
          <p:cNvCxnSpPr>
            <a:cxnSpLocks/>
          </p:cNvCxnSpPr>
          <p:nvPr/>
        </p:nvCxnSpPr>
        <p:spPr>
          <a:xfrm flipV="1">
            <a:off x="2963928" y="3028847"/>
            <a:ext cx="2122422" cy="316978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Google Shape;100;p25">
            <a:extLst>
              <a:ext uri="{FF2B5EF4-FFF2-40B4-BE49-F238E27FC236}">
                <a16:creationId xmlns:a16="http://schemas.microsoft.com/office/drawing/2014/main" id="{000C9AC4-8EC0-C70D-D15F-52BF5DF72A95}"/>
              </a:ext>
            </a:extLst>
          </p:cNvPr>
          <p:cNvSpPr txBox="1"/>
          <p:nvPr/>
        </p:nvSpPr>
        <p:spPr>
          <a:xfrm>
            <a:off x="3658604" y="2804348"/>
            <a:ext cx="913394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sz="1200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Nonlinear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E0F17649-574F-51FB-8DFE-D543F90988CC}"/>
              </a:ext>
            </a:extLst>
          </p:cNvPr>
          <p:cNvCxnSpPr>
            <a:cxnSpLocks/>
          </p:cNvCxnSpPr>
          <p:nvPr/>
        </p:nvCxnSpPr>
        <p:spPr>
          <a:xfrm>
            <a:off x="2197100" y="3345825"/>
            <a:ext cx="0" cy="374477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3C0253BE-EC45-DD23-5207-408268822BCD}"/>
              </a:ext>
            </a:extLst>
          </p:cNvPr>
          <p:cNvCxnSpPr>
            <a:cxnSpLocks/>
          </p:cNvCxnSpPr>
          <p:nvPr/>
        </p:nvCxnSpPr>
        <p:spPr>
          <a:xfrm flipH="1">
            <a:off x="1749425" y="3469164"/>
            <a:ext cx="44767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Google Shape;100;p25">
                <a:extLst>
                  <a:ext uri="{FF2B5EF4-FFF2-40B4-BE49-F238E27FC236}">
                    <a16:creationId xmlns:a16="http://schemas.microsoft.com/office/drawing/2014/main" id="{E383F0BD-2056-457F-82CD-208F3DB85E4B}"/>
                  </a:ext>
                </a:extLst>
              </p:cNvPr>
              <p:cNvSpPr txBox="1"/>
              <p:nvPr/>
            </p:nvSpPr>
            <p:spPr>
              <a:xfrm>
                <a:off x="1736977" y="3617865"/>
                <a:ext cx="920246" cy="3970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1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𝒌</m:t>
                          </m:r>
                        </m:e>
                        <m:sub>
                          <m:r>
                            <a:rPr lang="en-US" altLang="ko-KR" sz="1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𝟏</m:t>
                          </m:r>
                        </m:sub>
                      </m:sSub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=</m:t>
                      </m:r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𝟗</m:t>
                      </m:r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°</m:t>
                      </m:r>
                    </m:oMath>
                  </m:oMathPara>
                </a14:m>
                <a:endParaRPr lang="en-US" altLang="ko-KR" sz="12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8" name="Google Shape;100;p25">
                <a:extLst>
                  <a:ext uri="{FF2B5EF4-FFF2-40B4-BE49-F238E27FC236}">
                    <a16:creationId xmlns:a16="http://schemas.microsoft.com/office/drawing/2014/main" id="{E383F0BD-2056-457F-82CD-208F3DB85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977" y="3617865"/>
                <a:ext cx="920246" cy="3970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979D6B8B-5611-E3DD-BE63-50AD4239BB6D}"/>
              </a:ext>
            </a:extLst>
          </p:cNvPr>
          <p:cNvCxnSpPr>
            <a:cxnSpLocks/>
          </p:cNvCxnSpPr>
          <p:nvPr/>
        </p:nvCxnSpPr>
        <p:spPr>
          <a:xfrm flipH="1">
            <a:off x="1749425" y="3345825"/>
            <a:ext cx="44767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Google Shape;100;p25">
                <a:extLst>
                  <a:ext uri="{FF2B5EF4-FFF2-40B4-BE49-F238E27FC236}">
                    <a16:creationId xmlns:a16="http://schemas.microsoft.com/office/drawing/2014/main" id="{8A7073DA-393B-2DD4-4C12-DFB1506E4E72}"/>
                  </a:ext>
                </a:extLst>
              </p:cNvPr>
              <p:cNvSpPr txBox="1"/>
              <p:nvPr/>
            </p:nvSpPr>
            <p:spPr>
              <a:xfrm>
                <a:off x="369304" y="3127406"/>
                <a:ext cx="1534560" cy="3966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11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𝝈</m:t>
                          </m:r>
                        </m:e>
                        <m:sub>
                          <m:r>
                            <a:rPr lang="en-US" altLang="ko-KR" sz="11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𝐦𝐚𝐱</m:t>
                          </m:r>
                          <m:r>
                            <a:rPr lang="en-US" altLang="ko-KR" sz="11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|</m:t>
                          </m:r>
                          <m:r>
                            <a:rPr lang="en-US" altLang="ko-KR" sz="11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𝐭𝐫𝐮𝐞</m:t>
                          </m:r>
                        </m:sub>
                      </m:sSub>
                      <m:r>
                        <a:rPr lang="en-US" altLang="ko-KR" sz="11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=</m:t>
                      </m:r>
                      <m:r>
                        <a:rPr lang="en-US" altLang="ko-KR" sz="11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𝟖</m:t>
                      </m:r>
                      <m:r>
                        <a:rPr lang="en-US" altLang="ko-KR" sz="11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.</m:t>
                      </m:r>
                      <m:r>
                        <a:rPr lang="en-US" altLang="ko-KR" sz="11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𝟑𝟖𝟔</m:t>
                      </m:r>
                      <m:r>
                        <a:rPr lang="en-US" altLang="ko-KR" sz="11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°</m:t>
                      </m:r>
                    </m:oMath>
                  </m:oMathPara>
                </a14:m>
                <a:endParaRPr lang="en-US" altLang="ko-KR" sz="11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43" name="Google Shape;100;p25">
                <a:extLst>
                  <a:ext uri="{FF2B5EF4-FFF2-40B4-BE49-F238E27FC236}">
                    <a16:creationId xmlns:a16="http://schemas.microsoft.com/office/drawing/2014/main" id="{8A7073DA-393B-2DD4-4C12-DFB1506E4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04" y="3127406"/>
                <a:ext cx="1534560" cy="39668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Google Shape;100;p25">
                <a:extLst>
                  <a:ext uri="{FF2B5EF4-FFF2-40B4-BE49-F238E27FC236}">
                    <a16:creationId xmlns:a16="http://schemas.microsoft.com/office/drawing/2014/main" id="{30D830A1-C182-FB9C-4091-BC5225B8428B}"/>
                  </a:ext>
                </a:extLst>
              </p:cNvPr>
              <p:cNvSpPr txBox="1"/>
              <p:nvPr/>
            </p:nvSpPr>
            <p:spPr>
              <a:xfrm>
                <a:off x="697915" y="3299754"/>
                <a:ext cx="1275347" cy="379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11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𝜺</m:t>
                          </m:r>
                        </m:e>
                        <m:sub>
                          <m:r>
                            <a:rPr lang="en-US" altLang="ko-KR" sz="11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𝟎</m:t>
                          </m:r>
                        </m:sub>
                      </m:sSub>
                      <m:r>
                        <a:rPr lang="en-US" altLang="ko-KR" sz="11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=</m:t>
                      </m:r>
                      <m:r>
                        <a:rPr lang="en-US" altLang="ko-KR" sz="11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𝟎</m:t>
                      </m:r>
                      <m:r>
                        <a:rPr lang="en-US" altLang="ko-KR" sz="11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.</m:t>
                      </m:r>
                      <m:r>
                        <a:rPr lang="en-US" altLang="ko-KR" sz="11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𝟔𝟏𝟒</m:t>
                      </m:r>
                      <m:r>
                        <a:rPr lang="en-US" altLang="ko-KR" sz="11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°</m:t>
                      </m:r>
                    </m:oMath>
                  </m:oMathPara>
                </a14:m>
                <a:endParaRPr lang="en-US" altLang="ko-KR" sz="11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45" name="Google Shape;100;p25">
                <a:extLst>
                  <a:ext uri="{FF2B5EF4-FFF2-40B4-BE49-F238E27FC236}">
                    <a16:creationId xmlns:a16="http://schemas.microsoft.com/office/drawing/2014/main" id="{30D830A1-C182-FB9C-4091-BC5225B84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15" y="3299754"/>
                <a:ext cx="1275347" cy="3793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A583F4A7-2AA6-746A-F66E-A3F3538D0EBE}"/>
              </a:ext>
            </a:extLst>
          </p:cNvPr>
          <p:cNvCxnSpPr>
            <a:cxnSpLocks/>
          </p:cNvCxnSpPr>
          <p:nvPr/>
        </p:nvCxnSpPr>
        <p:spPr>
          <a:xfrm flipH="1">
            <a:off x="5655253" y="1370975"/>
            <a:ext cx="30104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Google Shape;100;p25">
                <a:extLst>
                  <a:ext uri="{FF2B5EF4-FFF2-40B4-BE49-F238E27FC236}">
                    <a16:creationId xmlns:a16="http://schemas.microsoft.com/office/drawing/2014/main" id="{067A40E2-272E-F474-33E9-B0F3F035F549}"/>
                  </a:ext>
                </a:extLst>
              </p:cNvPr>
              <p:cNvSpPr txBox="1"/>
              <p:nvPr/>
            </p:nvSpPr>
            <p:spPr>
              <a:xfrm>
                <a:off x="5917165" y="1164906"/>
                <a:ext cx="1534560" cy="3966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11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𝝈</m:t>
                          </m:r>
                        </m:e>
                        <m:sub>
                          <m:r>
                            <a:rPr lang="en-US" altLang="ko-KR" sz="11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𝐦𝐚𝐱</m:t>
                          </m:r>
                          <m:r>
                            <a:rPr lang="en-US" altLang="ko-KR" sz="11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|</m:t>
                          </m:r>
                          <m:r>
                            <a:rPr lang="en-US" altLang="ko-KR" sz="11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𝐭𝐫𝐮𝐞</m:t>
                          </m:r>
                        </m:sub>
                      </m:sSub>
                      <m:r>
                        <a:rPr lang="en-US" altLang="ko-KR" sz="11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=</m:t>
                      </m:r>
                      <m:r>
                        <a:rPr lang="en-US" altLang="ko-KR" sz="11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𝟏𝟑𝟗</m:t>
                      </m:r>
                      <m:r>
                        <a:rPr lang="en-US" altLang="ko-KR" sz="11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.</m:t>
                      </m:r>
                      <m:r>
                        <a:rPr lang="en-US" altLang="ko-KR" sz="11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𝟎𝟑𝟒</m:t>
                      </m:r>
                      <m:r>
                        <a:rPr lang="en-US" altLang="ko-KR" sz="11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°</m:t>
                      </m:r>
                    </m:oMath>
                  </m:oMathPara>
                </a14:m>
                <a:endParaRPr lang="en-US" altLang="ko-KR" sz="11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50" name="Google Shape;100;p25">
                <a:extLst>
                  <a:ext uri="{FF2B5EF4-FFF2-40B4-BE49-F238E27FC236}">
                    <a16:creationId xmlns:a16="http://schemas.microsoft.com/office/drawing/2014/main" id="{067A40E2-272E-F474-33E9-B0F3F035F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165" y="1164906"/>
                <a:ext cx="1534560" cy="39668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3654F132-B305-9984-EBE0-371F21041CA2}"/>
              </a:ext>
            </a:extLst>
          </p:cNvPr>
          <p:cNvCxnSpPr>
            <a:cxnSpLocks/>
          </p:cNvCxnSpPr>
          <p:nvPr/>
        </p:nvCxnSpPr>
        <p:spPr>
          <a:xfrm>
            <a:off x="5692907" y="1370975"/>
            <a:ext cx="0" cy="2349327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Google Shape;100;p25">
                <a:extLst>
                  <a:ext uri="{FF2B5EF4-FFF2-40B4-BE49-F238E27FC236}">
                    <a16:creationId xmlns:a16="http://schemas.microsoft.com/office/drawing/2014/main" id="{E6D0A1A6-8F5C-2715-F10B-F2AAE57FA4B0}"/>
                  </a:ext>
                </a:extLst>
              </p:cNvPr>
              <p:cNvSpPr txBox="1"/>
              <p:nvPr/>
            </p:nvSpPr>
            <p:spPr>
              <a:xfrm>
                <a:off x="5295647" y="3617865"/>
                <a:ext cx="920246" cy="3970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1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𝒌</m:t>
                          </m:r>
                        </m:e>
                        <m:sub>
                          <m:r>
                            <a:rPr lang="en-US" altLang="ko-KR" sz="1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𝟏</m:t>
                          </m:r>
                        </m:sub>
                      </m:sSub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=</m:t>
                      </m:r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𝟏𝟕𝟎</m:t>
                      </m:r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°</m:t>
                      </m:r>
                    </m:oMath>
                  </m:oMathPara>
                </a14:m>
                <a:endParaRPr lang="en-US" altLang="ko-KR" sz="12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54" name="Google Shape;100;p25">
                <a:extLst>
                  <a:ext uri="{FF2B5EF4-FFF2-40B4-BE49-F238E27FC236}">
                    <a16:creationId xmlns:a16="http://schemas.microsoft.com/office/drawing/2014/main" id="{E6D0A1A6-8F5C-2715-F10B-F2AAE57FA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647" y="3617865"/>
                <a:ext cx="920246" cy="39700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6651690D-F418-5AB6-B315-E5FE7294E100}"/>
              </a:ext>
            </a:extLst>
          </p:cNvPr>
          <p:cNvCxnSpPr>
            <a:cxnSpLocks/>
          </p:cNvCxnSpPr>
          <p:nvPr/>
        </p:nvCxnSpPr>
        <p:spPr>
          <a:xfrm flipH="1">
            <a:off x="5692907" y="3002848"/>
            <a:ext cx="26339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Google Shape;100;p25">
                <a:extLst>
                  <a:ext uri="{FF2B5EF4-FFF2-40B4-BE49-F238E27FC236}">
                    <a16:creationId xmlns:a16="http://schemas.microsoft.com/office/drawing/2014/main" id="{4C74E790-766A-DD43-CF2F-787F1742980E}"/>
                  </a:ext>
                </a:extLst>
              </p:cNvPr>
              <p:cNvSpPr txBox="1"/>
              <p:nvPr/>
            </p:nvSpPr>
            <p:spPr>
              <a:xfrm>
                <a:off x="5817973" y="2778090"/>
                <a:ext cx="1275347" cy="3977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11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𝜺</m:t>
                          </m:r>
                        </m:e>
                        <m:sub>
                          <m:r>
                            <a:rPr lang="en-US" altLang="ko-KR" sz="11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𝒇</m:t>
                          </m:r>
                        </m:sub>
                      </m:sSub>
                      <m:r>
                        <a:rPr lang="en-US" altLang="ko-KR" sz="11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=</m:t>
                      </m:r>
                      <m:r>
                        <a:rPr lang="en-US" altLang="ko-KR" sz="11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𝟑𝟎</m:t>
                      </m:r>
                      <m:r>
                        <a:rPr lang="en-US" altLang="ko-KR" sz="11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.</m:t>
                      </m:r>
                      <m:r>
                        <a:rPr lang="en-US" altLang="ko-KR" sz="11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𝟗𝟔𝟔</m:t>
                      </m:r>
                      <m:r>
                        <a:rPr lang="en-US" altLang="ko-KR" sz="11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°</m:t>
                      </m:r>
                    </m:oMath>
                  </m:oMathPara>
                </a14:m>
                <a:endParaRPr lang="en-US" altLang="ko-KR" sz="11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58" name="Google Shape;100;p25">
                <a:extLst>
                  <a:ext uri="{FF2B5EF4-FFF2-40B4-BE49-F238E27FC236}">
                    <a16:creationId xmlns:a16="http://schemas.microsoft.com/office/drawing/2014/main" id="{4C74E790-766A-DD43-CF2F-787F17429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973" y="2778090"/>
                <a:ext cx="1275347" cy="39777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Google Shape;100;p25">
                <a:extLst>
                  <a:ext uri="{FF2B5EF4-FFF2-40B4-BE49-F238E27FC236}">
                    <a16:creationId xmlns:a16="http://schemas.microsoft.com/office/drawing/2014/main" id="{22BF7A5A-E006-9B2A-613C-D881947223AC}"/>
                  </a:ext>
                </a:extLst>
              </p:cNvPr>
              <p:cNvSpPr txBox="1"/>
              <p:nvPr/>
            </p:nvSpPr>
            <p:spPr>
              <a:xfrm>
                <a:off x="115704" y="456395"/>
                <a:ext cx="3057891" cy="4545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[ Case 1 -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𝐦𝐚𝐱</m:t>
                        </m:r>
                        <m:r>
                          <a:rPr lang="en-US" altLang="ko-KR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|</m:t>
                        </m:r>
                        <m:r>
                          <a:rPr lang="en-US" altLang="ko-KR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𝐭𝐫𝐮𝐞</m:t>
                        </m:r>
                      </m:sub>
                    </m:sSub>
                  </m:oMath>
                </a14:m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depending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𝒌</m:t>
                        </m:r>
                      </m:e>
                      <m:sub>
                        <m:r>
                          <a:rPr lang="en-US" altLang="ko-KR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]</a:t>
                </a:r>
              </a:p>
            </p:txBody>
          </p:sp>
        </mc:Choice>
        <mc:Fallback xmlns="">
          <p:sp>
            <p:nvSpPr>
              <p:cNvPr id="63" name="Google Shape;100;p25">
                <a:extLst>
                  <a:ext uri="{FF2B5EF4-FFF2-40B4-BE49-F238E27FC236}">
                    <a16:creationId xmlns:a16="http://schemas.microsoft.com/office/drawing/2014/main" id="{22BF7A5A-E006-9B2A-613C-D88194722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04" y="456395"/>
                <a:ext cx="3057891" cy="454581"/>
              </a:xfrm>
              <a:prstGeom prst="rect">
                <a:avLst/>
              </a:prstGeom>
              <a:blipFill>
                <a:blip r:embed="rId13"/>
                <a:stretch>
                  <a:fillRect l="-8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Google Shape;100;p25">
            <a:extLst>
              <a:ext uri="{FF2B5EF4-FFF2-40B4-BE49-F238E27FC236}">
                <a16:creationId xmlns:a16="http://schemas.microsoft.com/office/drawing/2014/main" id="{534B084E-C99A-B108-9FFD-970C401D115B}"/>
              </a:ext>
            </a:extLst>
          </p:cNvPr>
          <p:cNvSpPr txBox="1"/>
          <p:nvPr/>
        </p:nvSpPr>
        <p:spPr>
          <a:xfrm>
            <a:off x="2750726" y="4349080"/>
            <a:ext cx="3718691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sz="1600" b="1" i="1" dirty="0">
                <a:solidFill>
                  <a:srgbClr val="C0000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No significant consideration found.</a:t>
            </a:r>
          </a:p>
        </p:txBody>
      </p:sp>
    </p:spTree>
    <p:extLst>
      <p:ext uri="{BB962C8B-B14F-4D97-AF65-F5344CB8AC3E}">
        <p14:creationId xmlns:p14="http://schemas.microsoft.com/office/powerpoint/2010/main" val="42057005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0C1DD9F4-F58E-701C-D837-44351F5C7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67F91E5-E90C-70BB-9980-765AD8A85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113" y="799417"/>
            <a:ext cx="4568998" cy="339244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D9035EB-A72B-E5C3-CFDA-DDDD7A38E1C3}"/>
              </a:ext>
            </a:extLst>
          </p:cNvPr>
          <p:cNvSpPr/>
          <p:nvPr/>
        </p:nvSpPr>
        <p:spPr>
          <a:xfrm>
            <a:off x="129639" y="86742"/>
            <a:ext cx="8884721" cy="42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sx="99000" sy="99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EA8651-9B27-FB29-DB9B-1AC3A4AF9C0D}"/>
              </a:ext>
            </a:extLst>
          </p:cNvPr>
          <p:cNvSpPr txBox="1"/>
          <p:nvPr/>
        </p:nvSpPr>
        <p:spPr>
          <a:xfrm>
            <a:off x="4475430" y="16929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자율 지능 시스템 연구실 </a:t>
            </a:r>
            <a:endParaRPr lang="ko-KR" altLang="en-US" sz="1050" dirty="0">
              <a:solidFill>
                <a:srgbClr val="19264B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66A1BAC-0D8B-CAF9-3F01-801C47766CF9}"/>
              </a:ext>
            </a:extLst>
          </p:cNvPr>
          <p:cNvGrpSpPr/>
          <p:nvPr/>
        </p:nvGrpSpPr>
        <p:grpSpPr>
          <a:xfrm>
            <a:off x="143033" y="30805"/>
            <a:ext cx="3847076" cy="540069"/>
            <a:chOff x="143033" y="30805"/>
            <a:chExt cx="3847076" cy="540069"/>
          </a:xfrm>
        </p:grpSpPr>
        <p:cxnSp>
          <p:nvCxnSpPr>
            <p:cNvPr id="14" name="Google Shape;226;p33">
              <a:extLst>
                <a:ext uri="{FF2B5EF4-FFF2-40B4-BE49-F238E27FC236}">
                  <a16:creationId xmlns:a16="http://schemas.microsoft.com/office/drawing/2014/main" id="{66AEDA29-2A1F-618B-1FB7-104216D4E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97" y="469131"/>
              <a:ext cx="3201403" cy="0"/>
            </a:xfrm>
            <a:prstGeom prst="straightConnector1">
              <a:avLst/>
            </a:prstGeom>
            <a:noFill/>
            <a:ln w="12700" cap="flat" cmpd="sng">
              <a:solidFill>
                <a:srgbClr val="1926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8654255-4702-ABE6-6348-AF4BB012E4F8}"/>
                </a:ext>
              </a:extLst>
            </p:cNvPr>
            <p:cNvGrpSpPr/>
            <p:nvPr/>
          </p:nvGrpSpPr>
          <p:grpSpPr>
            <a:xfrm>
              <a:off x="143033" y="30805"/>
              <a:ext cx="424132" cy="538579"/>
              <a:chOff x="143033" y="30805"/>
              <a:chExt cx="424132" cy="538579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9C6C1237-EFCC-AA9F-CD31-F753FB3E7C81}"/>
                  </a:ext>
                </a:extLst>
              </p:cNvPr>
              <p:cNvSpPr/>
              <p:nvPr/>
            </p:nvSpPr>
            <p:spPr>
              <a:xfrm>
                <a:off x="189497" y="128016"/>
                <a:ext cx="331204" cy="344159"/>
              </a:xfrm>
              <a:prstGeom prst="rect">
                <a:avLst/>
              </a:prstGeom>
              <a:solidFill>
                <a:srgbClr val="1926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Google Shape;100;p25">
                <a:extLst>
                  <a:ext uri="{FF2B5EF4-FFF2-40B4-BE49-F238E27FC236}">
                    <a16:creationId xmlns:a16="http://schemas.microsoft.com/office/drawing/2014/main" id="{7486DF75-DBDD-9FF2-A883-FC3B7EFF91AF}"/>
                  </a:ext>
                </a:extLst>
              </p:cNvPr>
              <p:cNvSpPr txBox="1"/>
              <p:nvPr/>
            </p:nvSpPr>
            <p:spPr>
              <a:xfrm>
                <a:off x="143033" y="30805"/>
                <a:ext cx="424132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en-US" altLang="ko-KR" sz="2000" b="1" dirty="0">
                    <a:solidFill>
                      <a:schemeClr val="bg1"/>
                    </a:solidFill>
                    <a:latin typeface="넥슨Lv1고딕 Low OTF Bold" panose="00000800000000000000" pitchFamily="50" charset="-127"/>
                    <a:ea typeface="넥슨Lv1고딕 Low OTF Bold" panose="00000800000000000000" pitchFamily="50" charset="-127"/>
                  </a:rPr>
                  <a:t>3</a:t>
                </a:r>
                <a:endParaRPr lang="en-US" altLang="ko-KR" sz="2000" b="1" i="0" u="none" strike="noStrike" cap="none" dirty="0">
                  <a:solidFill>
                    <a:schemeClr val="bg1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  <a:sym typeface="Arial"/>
                </a:endParaRPr>
              </a:p>
            </p:txBody>
          </p:sp>
        </p:grpSp>
        <p:sp>
          <p:nvSpPr>
            <p:cNvPr id="100" name="Google Shape;100;p25">
              <a:extLst>
                <a:ext uri="{FF2B5EF4-FFF2-40B4-BE49-F238E27FC236}">
                  <a16:creationId xmlns:a16="http://schemas.microsoft.com/office/drawing/2014/main" id="{A50CC7AC-4B23-9D72-80E4-1F6A88DD8895}"/>
                </a:ext>
              </a:extLst>
            </p:cNvPr>
            <p:cNvSpPr txBox="1"/>
            <p:nvPr/>
          </p:nvSpPr>
          <p:spPr>
            <a:xfrm>
              <a:off x="501651" y="67690"/>
              <a:ext cx="3488458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ko-KR" altLang="en-US" sz="1800" b="1" i="0" u="none" strike="noStrike" cap="none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  <a:sym typeface="Arial"/>
                </a:rPr>
                <a:t>연구내용</a:t>
              </a:r>
              <a:endParaRPr lang="en-US" altLang="ko-KR" sz="18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endParaRPr>
            </a:p>
          </p:txBody>
        </p:sp>
      </p:grp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D653A534-DB70-50A0-0BDE-20230CB88E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33</a:t>
            </a:fld>
            <a:endParaRPr lang="ko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100;p25">
                <a:extLst>
                  <a:ext uri="{FF2B5EF4-FFF2-40B4-BE49-F238E27FC236}">
                    <a16:creationId xmlns:a16="http://schemas.microsoft.com/office/drawing/2014/main" id="{F384EC63-6AC9-C094-72EF-CEA41CD92875}"/>
                  </a:ext>
                </a:extLst>
              </p:cNvPr>
              <p:cNvSpPr txBox="1"/>
              <p:nvPr/>
            </p:nvSpPr>
            <p:spPr>
              <a:xfrm>
                <a:off x="3386937" y="4123463"/>
                <a:ext cx="2614185" cy="379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Fig.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𝑻</m:t>
                        </m:r>
                      </m:e>
                      <m:sub>
                        <m:r>
                          <a:rPr lang="en-US" altLang="ko-KR" sz="11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𝐞𝐬𝐭</m:t>
                        </m:r>
                      </m:sub>
                    </m:sSub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 &amp; </m:t>
                    </m:r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𝑻</m:t>
                        </m:r>
                      </m:e>
                      <m:sub>
                        <m:r>
                          <a:rPr lang="en-US" altLang="ko-KR" sz="11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𝐭𝐫𝐮𝐞</m:t>
                        </m:r>
                      </m:sub>
                    </m:sSub>
                  </m:oMath>
                </a14:m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depending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𝒌</m:t>
                        </m:r>
                      </m:e>
                      <m:sub>
                        <m:r>
                          <a:rPr lang="en-US" altLang="ko-KR" sz="11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</m:t>
                        </m:r>
                      </m:sub>
                    </m:sSub>
                  </m:oMath>
                </a14:m>
                <a:endParaRPr lang="en-US" altLang="ko-KR" sz="11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0" name="Google Shape;100;p25">
                <a:extLst>
                  <a:ext uri="{FF2B5EF4-FFF2-40B4-BE49-F238E27FC236}">
                    <a16:creationId xmlns:a16="http://schemas.microsoft.com/office/drawing/2014/main" id="{F384EC63-6AC9-C094-72EF-CEA41CD92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937" y="4123463"/>
                <a:ext cx="2614185" cy="3793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C7AE92ED-FD18-8024-3D91-87342B6559B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733111" y="533403"/>
              <a:ext cx="2281249" cy="624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06153">
                      <a:extLst>
                        <a:ext uri="{9D8B030D-6E8A-4147-A177-3AD203B41FA5}">
                          <a16:colId xmlns:a16="http://schemas.microsoft.com/office/drawing/2014/main" val="2190487787"/>
                        </a:ext>
                      </a:extLst>
                    </a:gridCol>
                    <a:gridCol w="876855">
                      <a:extLst>
                        <a:ext uri="{9D8B030D-6E8A-4147-A177-3AD203B41FA5}">
                          <a16:colId xmlns:a16="http://schemas.microsoft.com/office/drawing/2014/main" val="3830685323"/>
                        </a:ext>
                      </a:extLst>
                    </a:gridCol>
                    <a:gridCol w="898241">
                      <a:extLst>
                        <a:ext uri="{9D8B030D-6E8A-4147-A177-3AD203B41FA5}">
                          <a16:colId xmlns:a16="http://schemas.microsoft.com/office/drawing/2014/main" val="3820973128"/>
                        </a:ext>
                      </a:extLst>
                    </a:gridCol>
                  </a:tblGrid>
                  <a:tr h="162164"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9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넥슨Lv1고딕 Low OTF" panose="00000500000000000000" pitchFamily="50" charset="-127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넥슨Lv1고딕 Low OTF" panose="00000500000000000000" pitchFamily="50" charset="-127"/>
                                        <a:sym typeface="Wingdings" pitchFamily="2" charset="2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altLang="ko-KR" sz="9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넥슨Lv1고딕 Low OTF" panose="00000500000000000000" pitchFamily="50" charset="-127"/>
                                        <a:sym typeface="Wingdings" pitchFamily="2" charset="2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9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넥슨Lv1고딕 Low OTF" panose="00000500000000000000" pitchFamily="50" charset="-127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itchFamily="2" charset="2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en-US" altLang="ko-KR" sz="9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넥슨Lv1고딕 Low OTF" panose="00000500000000000000" pitchFamily="50" charset="-127"/>
                                        <a:sym typeface="Wingdings" pitchFamily="2" charset="2"/>
                                      </a:rPr>
                                      <m:t>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9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23643290"/>
                      </a:ext>
                    </a:extLst>
                  </a:tr>
                  <a:tr h="29059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endParaRPr lang="en-US" altLang="ko-KR" sz="4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r>
                            <a:rPr lang="en-US" altLang="ko-KR" sz="900" b="1" dirty="0">
                              <a:solidFill>
                                <a:srgbClr val="002060"/>
                              </a:solidFill>
                              <a:latin typeface="넥슨Lv1고딕 Low OTF" panose="00000500000000000000" pitchFamily="50" charset="-127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a:t>Case 1</a:t>
                          </a:r>
                        </a:p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endParaRPr lang="en-US" altLang="ko-KR" sz="1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altLang="ko-KR" sz="1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9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넥슨Lv1고딕 Low OTF" panose="00000500000000000000" pitchFamily="50" charset="-127"/>
                                    <a:sym typeface="Wingdings" pitchFamily="2" charset="2"/>
                                  </a:rPr>
                                  <m:t>[+</m:t>
                                </m:r>
                                <m:r>
                                  <a:rPr lang="en-US" altLang="ko-KR" sz="9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넥슨Lv1고딕 Low OTF" panose="00000500000000000000" pitchFamily="50" charset="-127"/>
                                    <a:sym typeface="Wingdings" pitchFamily="2" charset="2"/>
                                  </a:rPr>
                                  <m:t>𝟗</m:t>
                                </m:r>
                                <m:r>
                                  <a:rPr lang="en-US" altLang="ko-KR" sz="9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  <m:t>°, +</m:t>
                                </m:r>
                                <m:r>
                                  <a:rPr lang="en-US" altLang="ko-KR" sz="9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  <m:t>𝟏𝟕𝟎</m:t>
                                </m:r>
                                <m:r>
                                  <a:rPr lang="en-US" altLang="ko-KR" sz="9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  <m:t>°]</m:t>
                                </m:r>
                              </m:oMath>
                            </m:oMathPara>
                          </a14:m>
                          <a:endParaRPr lang="ko-Kore-KR" altLang="en-US" sz="900" b="1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9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𝟎</m:t>
                              </m:r>
                              <m:r>
                                <a:rPr lang="en-US" altLang="ko-KR" sz="9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.</m:t>
                              </m:r>
                              <m:r>
                                <a:rPr lang="en-US" altLang="ko-KR" sz="9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𝟏</m:t>
                              </m:r>
                              <m:r>
                                <a:rPr lang="en-US" altLang="ko-KR" sz="9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°</m:t>
                              </m:r>
                            </m:oMath>
                          </a14:m>
                          <a:r>
                            <a:rPr lang="en-US" altLang="ko-Kore-KR" sz="900" b="1" dirty="0"/>
                            <a:t> </a:t>
                          </a:r>
                          <a:r>
                            <a:rPr lang="en-US" altLang="ko-KR" sz="900" b="1" baseline="0" dirty="0">
                              <a:solidFill>
                                <a:srgbClr val="002060"/>
                              </a:solidFill>
                              <a:latin typeface="넥슨Lv1고딕 Low OTF" panose="00000500000000000000" pitchFamily="50" charset="-127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a:t>step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ko-Kore-KR" altLang="en-US" sz="1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altLang="ko-KR" sz="7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b="1" dirty="0">
                              <a:solidFill>
                                <a:srgbClr val="002060"/>
                              </a:solidFill>
                              <a:latin typeface="넥슨Lv1고딕 Low OTF" panose="00000500000000000000" pitchFamily="50" charset="-127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a:t>Fixed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9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(−</m:t>
                              </m:r>
                              <m:r>
                                <a:rPr lang="en-US" altLang="ko-KR" sz="9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𝟒𝟓</m:t>
                              </m:r>
                              <m:r>
                                <a:rPr lang="en-US" altLang="ko-KR" sz="9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°)</m:t>
                              </m:r>
                            </m:oMath>
                          </a14:m>
                          <a:endParaRPr lang="ko-Kore-KR" altLang="en-US" sz="900" b="1" dirty="0"/>
                        </a:p>
                        <a:p>
                          <a:pPr algn="ctr"/>
                          <a:endParaRPr lang="ko-Kore-KR" altLang="en-US" sz="1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14021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C7AE92ED-FD18-8024-3D91-87342B6559B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733111" y="533403"/>
              <a:ext cx="2281249" cy="624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06153">
                      <a:extLst>
                        <a:ext uri="{9D8B030D-6E8A-4147-A177-3AD203B41FA5}">
                          <a16:colId xmlns:a16="http://schemas.microsoft.com/office/drawing/2014/main" val="2190487787"/>
                        </a:ext>
                      </a:extLst>
                    </a:gridCol>
                    <a:gridCol w="876855">
                      <a:extLst>
                        <a:ext uri="{9D8B030D-6E8A-4147-A177-3AD203B41FA5}">
                          <a16:colId xmlns:a16="http://schemas.microsoft.com/office/drawing/2014/main" val="3830685323"/>
                        </a:ext>
                      </a:extLst>
                    </a:gridCol>
                    <a:gridCol w="898241">
                      <a:extLst>
                        <a:ext uri="{9D8B030D-6E8A-4147-A177-3AD203B41FA5}">
                          <a16:colId xmlns:a16="http://schemas.microsoft.com/office/drawing/2014/main" val="3820973128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9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59420" t="-5556" r="-104348" b="-18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54930" t="-5556" r="-1408" b="-18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364329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endParaRPr lang="en-US" altLang="ko-KR" sz="4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r>
                            <a:rPr lang="en-US" altLang="ko-KR" sz="900" b="1" dirty="0">
                              <a:solidFill>
                                <a:srgbClr val="002060"/>
                              </a:solidFill>
                              <a:latin typeface="넥슨Lv1고딕 Low OTF" panose="00000500000000000000" pitchFamily="50" charset="-127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a:t>Case 1</a:t>
                          </a:r>
                        </a:p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endParaRPr lang="en-US" altLang="ko-KR" sz="1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59420" t="-59375" r="-104348" b="-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54930" t="-59375" r="-1408" b="-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4021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1F00FAA-DF7D-078B-7BB3-0D9ABE346F92}"/>
              </a:ext>
            </a:extLst>
          </p:cNvPr>
          <p:cNvCxnSpPr>
            <a:cxnSpLocks/>
          </p:cNvCxnSpPr>
          <p:nvPr/>
        </p:nvCxnSpPr>
        <p:spPr>
          <a:xfrm>
            <a:off x="2719149" y="1158243"/>
            <a:ext cx="0" cy="2886917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Google Shape;100;p25">
                <a:extLst>
                  <a:ext uri="{FF2B5EF4-FFF2-40B4-BE49-F238E27FC236}">
                    <a16:creationId xmlns:a16="http://schemas.microsoft.com/office/drawing/2014/main" id="{1A57C937-C7EB-A50A-5E4F-CEB8E9BB3791}"/>
                  </a:ext>
                </a:extLst>
              </p:cNvPr>
              <p:cNvSpPr txBox="1"/>
              <p:nvPr/>
            </p:nvSpPr>
            <p:spPr>
              <a:xfrm>
                <a:off x="2264773" y="3948105"/>
                <a:ext cx="1050189" cy="3970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1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𝒌</m:t>
                          </m:r>
                        </m:e>
                        <m:sub>
                          <m:r>
                            <a:rPr lang="en-US" altLang="ko-KR" sz="1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𝟏</m:t>
                          </m:r>
                        </m:sub>
                      </m:sSub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=</m:t>
                      </m:r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𝟏𝟐</m:t>
                      </m:r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.</m:t>
                      </m:r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𝟐</m:t>
                      </m:r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°</m:t>
                      </m:r>
                    </m:oMath>
                  </m:oMathPara>
                </a14:m>
                <a:endParaRPr lang="en-US" altLang="ko-KR" sz="12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8" name="Google Shape;100;p25">
                <a:extLst>
                  <a:ext uri="{FF2B5EF4-FFF2-40B4-BE49-F238E27FC236}">
                    <a16:creationId xmlns:a16="http://schemas.microsoft.com/office/drawing/2014/main" id="{1A57C937-C7EB-A50A-5E4F-CEB8E9BB3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773" y="3948105"/>
                <a:ext cx="1050189" cy="3970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1FADB6E4-A98D-0338-3661-B83EE6045C52}"/>
              </a:ext>
            </a:extLst>
          </p:cNvPr>
          <p:cNvCxnSpPr>
            <a:cxnSpLocks/>
          </p:cNvCxnSpPr>
          <p:nvPr/>
        </p:nvCxnSpPr>
        <p:spPr>
          <a:xfrm flipH="1">
            <a:off x="2245880" y="1158243"/>
            <a:ext cx="44767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Google Shape;100;p25">
                <a:extLst>
                  <a:ext uri="{FF2B5EF4-FFF2-40B4-BE49-F238E27FC236}">
                    <a16:creationId xmlns:a16="http://schemas.microsoft.com/office/drawing/2014/main" id="{E6FB75FC-2351-EAB0-AB8F-D6236F046D0F}"/>
                  </a:ext>
                </a:extLst>
              </p:cNvPr>
              <p:cNvSpPr txBox="1"/>
              <p:nvPr/>
            </p:nvSpPr>
            <p:spPr>
              <a:xfrm>
                <a:off x="589250" y="855466"/>
                <a:ext cx="1694400" cy="6087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r">
                  <a:lnSpc>
                    <a:spcPct val="115000"/>
                  </a:lnSpc>
                  <a:buSzPts val="25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𝑻</m:t>
                        </m:r>
                      </m:e>
                      <m:sub>
                        <m:r>
                          <a:rPr lang="en-US" altLang="ko-KR" sz="11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𝐦𝐚𝐱</m:t>
                        </m:r>
                        <m:r>
                          <a:rPr lang="en-US" altLang="ko-KR" sz="11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|</m:t>
                        </m:r>
                        <m:r>
                          <a:rPr lang="en-US" altLang="ko-KR" sz="11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𝐭𝐫𝐮𝐞</m:t>
                        </m:r>
                      </m:sub>
                    </m:sSub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=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𝟐𝟓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.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𝟑𝟑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[</m:t>
                    </m:r>
                    <m:r>
                      <a:rPr lang="en-US" altLang="ko-KR" sz="11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𝐬𝐞𝐜</m:t>
                    </m:r>
                    <m:r>
                      <a:rPr lang="en-US" altLang="ko-KR" sz="11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]</m:t>
                    </m:r>
                  </m:oMath>
                </a14:m>
                <a:r>
                  <a:rPr lang="en-US" altLang="ko-KR" sz="1100" b="1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넥슨Lv1고딕 Low OTF" panose="00000500000000000000" pitchFamily="50" charset="-127"/>
                    <a:sym typeface="Wingdings" pitchFamily="2" charset="2"/>
                  </a:rPr>
                  <a:t> </a:t>
                </a:r>
              </a:p>
              <a:p>
                <a:pPr algn="r">
                  <a:lnSpc>
                    <a:spcPct val="115000"/>
                  </a:lnSpc>
                  <a:buSzPts val="25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𝑻</m:t>
                        </m:r>
                      </m:e>
                      <m:sub>
                        <m:r>
                          <a:rPr lang="en-US" altLang="ko-KR" sz="11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𝐦𝐚𝐱</m:t>
                        </m:r>
                        <m:r>
                          <a:rPr lang="en-US" altLang="ko-KR" sz="11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|</m:t>
                        </m:r>
                        <m:r>
                          <a:rPr lang="en-US" altLang="ko-KR" sz="11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𝐞𝐬𝐭</m:t>
                        </m:r>
                      </m:sub>
                    </m:sSub>
                    <m:r>
                      <a:rPr lang="en-US" altLang="ko-KR" sz="11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=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𝟐𝟓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.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𝟏𝟓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[</m:t>
                    </m:r>
                    <m:r>
                      <a:rPr lang="en-US" altLang="ko-KR" sz="11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𝐬𝐞𝐜</m:t>
                    </m:r>
                    <m:r>
                      <a:rPr lang="en-US" altLang="ko-KR" sz="11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]</m:t>
                    </m:r>
                  </m:oMath>
                </a14:m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</a:t>
                </a:r>
              </a:p>
            </p:txBody>
          </p:sp>
        </mc:Choice>
        <mc:Fallback xmlns="">
          <p:sp>
            <p:nvSpPr>
              <p:cNvPr id="43" name="Google Shape;100;p25">
                <a:extLst>
                  <a:ext uri="{FF2B5EF4-FFF2-40B4-BE49-F238E27FC236}">
                    <a16:creationId xmlns:a16="http://schemas.microsoft.com/office/drawing/2014/main" id="{E6FB75FC-2351-EAB0-AB8F-D6236F046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50" y="855466"/>
                <a:ext cx="1694400" cy="6087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2AC818D0-659C-1630-34BA-C9FE5A921B9F}"/>
              </a:ext>
            </a:extLst>
          </p:cNvPr>
          <p:cNvCxnSpPr>
            <a:cxnSpLocks/>
          </p:cNvCxnSpPr>
          <p:nvPr/>
        </p:nvCxnSpPr>
        <p:spPr>
          <a:xfrm>
            <a:off x="5292791" y="3751704"/>
            <a:ext cx="0" cy="293456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100;p25">
                <a:extLst>
                  <a:ext uri="{FF2B5EF4-FFF2-40B4-BE49-F238E27FC236}">
                    <a16:creationId xmlns:a16="http://schemas.microsoft.com/office/drawing/2014/main" id="{E3A5281A-5EFF-A336-2F33-F78EDDF116FA}"/>
                  </a:ext>
                </a:extLst>
              </p:cNvPr>
              <p:cNvSpPr txBox="1"/>
              <p:nvPr/>
            </p:nvSpPr>
            <p:spPr>
              <a:xfrm>
                <a:off x="4796848" y="3926517"/>
                <a:ext cx="1050189" cy="3970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1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𝒌</m:t>
                          </m:r>
                        </m:e>
                        <m:sub>
                          <m:r>
                            <a:rPr lang="en-US" altLang="ko-KR" sz="1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𝟏</m:t>
                          </m:r>
                        </m:sub>
                      </m:sSub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=</m:t>
                      </m:r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𝟏𝟐𝟐</m:t>
                      </m:r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.</m:t>
                      </m:r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𝟕</m:t>
                      </m:r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°</m:t>
                      </m:r>
                    </m:oMath>
                  </m:oMathPara>
                </a14:m>
                <a:endParaRPr lang="en-US" altLang="ko-KR" sz="12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8" name="Google Shape;100;p25">
                <a:extLst>
                  <a:ext uri="{FF2B5EF4-FFF2-40B4-BE49-F238E27FC236}">
                    <a16:creationId xmlns:a16="http://schemas.microsoft.com/office/drawing/2014/main" id="{E3A5281A-5EFF-A336-2F33-F78EDDF11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848" y="3926517"/>
                <a:ext cx="1050189" cy="3970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EBC0FD5-839C-4D62-2A3E-37E168B66BF5}"/>
              </a:ext>
            </a:extLst>
          </p:cNvPr>
          <p:cNvCxnSpPr>
            <a:cxnSpLocks/>
          </p:cNvCxnSpPr>
          <p:nvPr/>
        </p:nvCxnSpPr>
        <p:spPr>
          <a:xfrm flipH="1" flipV="1">
            <a:off x="2245880" y="3751704"/>
            <a:ext cx="3046911" cy="767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Google Shape;100;p25">
                <a:extLst>
                  <a:ext uri="{FF2B5EF4-FFF2-40B4-BE49-F238E27FC236}">
                    <a16:creationId xmlns:a16="http://schemas.microsoft.com/office/drawing/2014/main" id="{C08C33CB-0969-2DCA-3AD9-CD62F418446D}"/>
                  </a:ext>
                </a:extLst>
              </p:cNvPr>
              <p:cNvSpPr txBox="1"/>
              <p:nvPr/>
            </p:nvSpPr>
            <p:spPr>
              <a:xfrm>
                <a:off x="585129" y="3455014"/>
                <a:ext cx="1694400" cy="6087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r">
                  <a:lnSpc>
                    <a:spcPct val="115000"/>
                  </a:lnSpc>
                  <a:buSzPts val="25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𝑻</m:t>
                        </m:r>
                      </m:e>
                      <m:sub>
                        <m:r>
                          <a:rPr lang="en-US" altLang="ko-KR" sz="11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𝐦</m:t>
                        </m:r>
                        <m:r>
                          <a:rPr lang="en-US" altLang="ko-KR" sz="11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𝐢𝐧</m:t>
                        </m:r>
                        <m:r>
                          <a:rPr lang="en-US" altLang="ko-KR" sz="11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|</m:t>
                        </m:r>
                        <m:r>
                          <a:rPr lang="en-US" altLang="ko-KR" sz="11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𝐭𝐫𝐮𝐞</m:t>
                        </m:r>
                      </m:sub>
                    </m:sSub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=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𝟏𝟒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.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𝟑𝟗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[</m:t>
                    </m:r>
                    <m:r>
                      <a:rPr lang="en-US" altLang="ko-KR" sz="11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𝐬𝐞𝐜</m:t>
                    </m:r>
                    <m:r>
                      <a:rPr lang="en-US" altLang="ko-KR" sz="11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]</m:t>
                    </m:r>
                  </m:oMath>
                </a14:m>
                <a:r>
                  <a:rPr lang="en-US" altLang="ko-KR" sz="1100" b="1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넥슨Lv1고딕 Low OTF" panose="00000500000000000000" pitchFamily="50" charset="-127"/>
                    <a:sym typeface="Wingdings" pitchFamily="2" charset="2"/>
                  </a:rPr>
                  <a:t> </a:t>
                </a:r>
              </a:p>
              <a:p>
                <a:pPr algn="r">
                  <a:lnSpc>
                    <a:spcPct val="115000"/>
                  </a:lnSpc>
                  <a:buSzPts val="25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𝑻</m:t>
                        </m:r>
                      </m:e>
                      <m:sub>
                        <m:r>
                          <a:rPr lang="en-US" altLang="ko-KR" sz="11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𝐦</m:t>
                        </m:r>
                        <m:r>
                          <a:rPr lang="en-US" altLang="ko-KR" sz="11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𝐢𝐧</m:t>
                        </m:r>
                        <m:r>
                          <a:rPr lang="en-US" altLang="ko-KR" sz="11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|</m:t>
                        </m:r>
                        <m:r>
                          <a:rPr lang="en-US" altLang="ko-KR" sz="11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𝐞𝐬𝐭</m:t>
                        </m:r>
                      </m:sub>
                    </m:sSub>
                    <m:r>
                      <a:rPr lang="en-US" altLang="ko-KR" sz="11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=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𝟏𝟒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.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𝟑𝟕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[</m:t>
                    </m:r>
                    <m:r>
                      <a:rPr lang="en-US" altLang="ko-KR" sz="11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𝐬𝐞𝐜</m:t>
                    </m:r>
                    <m:r>
                      <a:rPr lang="en-US" altLang="ko-KR" sz="11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]</m:t>
                    </m:r>
                  </m:oMath>
                </a14:m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</a:t>
                </a:r>
              </a:p>
            </p:txBody>
          </p:sp>
        </mc:Choice>
        <mc:Fallback xmlns="">
          <p:sp>
            <p:nvSpPr>
              <p:cNvPr id="22" name="Google Shape;100;p25">
                <a:extLst>
                  <a:ext uri="{FF2B5EF4-FFF2-40B4-BE49-F238E27FC236}">
                    <a16:creationId xmlns:a16="http://schemas.microsoft.com/office/drawing/2014/main" id="{C08C33CB-0969-2DCA-3AD9-CD62F4184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129" y="3455014"/>
                <a:ext cx="1694400" cy="6087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Google Shape;100;p25">
                <a:extLst>
                  <a:ext uri="{FF2B5EF4-FFF2-40B4-BE49-F238E27FC236}">
                    <a16:creationId xmlns:a16="http://schemas.microsoft.com/office/drawing/2014/main" id="{9A025E86-B573-A67A-F002-AB0B0587A758}"/>
                  </a:ext>
                </a:extLst>
              </p:cNvPr>
              <p:cNvSpPr txBox="1"/>
              <p:nvPr/>
            </p:nvSpPr>
            <p:spPr>
              <a:xfrm>
                <a:off x="115704" y="456395"/>
                <a:ext cx="3321658" cy="4323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[ Case 1 -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𝑻</m:t>
                        </m:r>
                      </m:e>
                      <m:sub>
                        <m:r>
                          <a:rPr lang="en-US" altLang="ko-KR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𝐞𝐬𝐭</m:t>
                        </m:r>
                      </m:sub>
                    </m:sSub>
                    <m:r>
                      <a:rPr lang="en-US" altLang="ko-KR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 &amp; </m:t>
                    </m:r>
                    <m:sSub>
                      <m:sSubPr>
                        <m:ctrlPr>
                          <a:rPr lang="en-US" altLang="ko-KR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𝑻</m:t>
                        </m:r>
                      </m:e>
                      <m:sub>
                        <m:r>
                          <a:rPr lang="en-US" altLang="ko-KR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𝐭𝐫𝐮𝐞</m:t>
                        </m:r>
                      </m:sub>
                    </m:sSub>
                  </m:oMath>
                </a14:m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depending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𝒌</m:t>
                        </m:r>
                      </m:e>
                      <m:sub>
                        <m:r>
                          <a:rPr lang="en-US" altLang="ko-KR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]</a:t>
                </a:r>
              </a:p>
            </p:txBody>
          </p:sp>
        </mc:Choice>
        <mc:Fallback xmlns="">
          <p:sp>
            <p:nvSpPr>
              <p:cNvPr id="29" name="Google Shape;100;p25">
                <a:extLst>
                  <a:ext uri="{FF2B5EF4-FFF2-40B4-BE49-F238E27FC236}">
                    <a16:creationId xmlns:a16="http://schemas.microsoft.com/office/drawing/2014/main" id="{9A025E86-B573-A67A-F002-AB0B0587A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04" y="456395"/>
                <a:ext cx="3321658" cy="432396"/>
              </a:xfrm>
              <a:prstGeom prst="rect">
                <a:avLst/>
              </a:prstGeom>
              <a:blipFill>
                <a:blip r:embed="rId10"/>
                <a:stretch>
                  <a:fillRect l="-7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26736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6BC6A9E3-0DF9-722E-2364-BD9CD13DD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6C52C51-04A5-087C-622E-56D806E89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113" y="799417"/>
            <a:ext cx="4568998" cy="339244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AB6C58C-2F9C-1681-30CD-CE651F98D1FC}"/>
              </a:ext>
            </a:extLst>
          </p:cNvPr>
          <p:cNvSpPr/>
          <p:nvPr/>
        </p:nvSpPr>
        <p:spPr>
          <a:xfrm>
            <a:off x="129639" y="86742"/>
            <a:ext cx="8884721" cy="42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sx="99000" sy="99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89D2B9-51DB-6045-73F4-30A463C7290B}"/>
              </a:ext>
            </a:extLst>
          </p:cNvPr>
          <p:cNvSpPr txBox="1"/>
          <p:nvPr/>
        </p:nvSpPr>
        <p:spPr>
          <a:xfrm>
            <a:off x="4475430" y="16929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자율 지능 시스템 연구실 </a:t>
            </a:r>
            <a:endParaRPr lang="ko-KR" altLang="en-US" sz="1050" dirty="0">
              <a:solidFill>
                <a:srgbClr val="19264B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1065A71-5DC2-5ADE-B04A-4794C3774E02}"/>
              </a:ext>
            </a:extLst>
          </p:cNvPr>
          <p:cNvGrpSpPr/>
          <p:nvPr/>
        </p:nvGrpSpPr>
        <p:grpSpPr>
          <a:xfrm>
            <a:off x="143033" y="30805"/>
            <a:ext cx="3847076" cy="540069"/>
            <a:chOff x="143033" y="30805"/>
            <a:chExt cx="3847076" cy="540069"/>
          </a:xfrm>
        </p:grpSpPr>
        <p:cxnSp>
          <p:nvCxnSpPr>
            <p:cNvPr id="14" name="Google Shape;226;p33">
              <a:extLst>
                <a:ext uri="{FF2B5EF4-FFF2-40B4-BE49-F238E27FC236}">
                  <a16:creationId xmlns:a16="http://schemas.microsoft.com/office/drawing/2014/main" id="{56721F11-3F6A-E89E-BE53-0C46AC86ED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97" y="469131"/>
              <a:ext cx="3201403" cy="0"/>
            </a:xfrm>
            <a:prstGeom prst="straightConnector1">
              <a:avLst/>
            </a:prstGeom>
            <a:noFill/>
            <a:ln w="12700" cap="flat" cmpd="sng">
              <a:solidFill>
                <a:srgbClr val="1926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E28057C-9F07-F1D6-F58C-9B1A5AB6A5A5}"/>
                </a:ext>
              </a:extLst>
            </p:cNvPr>
            <p:cNvGrpSpPr/>
            <p:nvPr/>
          </p:nvGrpSpPr>
          <p:grpSpPr>
            <a:xfrm>
              <a:off x="143033" y="30805"/>
              <a:ext cx="424132" cy="538579"/>
              <a:chOff x="143033" y="30805"/>
              <a:chExt cx="424132" cy="538579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B0079B6-3C59-616F-E064-E5158972A1E0}"/>
                  </a:ext>
                </a:extLst>
              </p:cNvPr>
              <p:cNvSpPr/>
              <p:nvPr/>
            </p:nvSpPr>
            <p:spPr>
              <a:xfrm>
                <a:off x="189497" y="128016"/>
                <a:ext cx="331204" cy="344159"/>
              </a:xfrm>
              <a:prstGeom prst="rect">
                <a:avLst/>
              </a:prstGeom>
              <a:solidFill>
                <a:srgbClr val="1926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Google Shape;100;p25">
                <a:extLst>
                  <a:ext uri="{FF2B5EF4-FFF2-40B4-BE49-F238E27FC236}">
                    <a16:creationId xmlns:a16="http://schemas.microsoft.com/office/drawing/2014/main" id="{1F1EFDE5-2CF7-F584-393D-33CDD240A9F0}"/>
                  </a:ext>
                </a:extLst>
              </p:cNvPr>
              <p:cNvSpPr txBox="1"/>
              <p:nvPr/>
            </p:nvSpPr>
            <p:spPr>
              <a:xfrm>
                <a:off x="143033" y="30805"/>
                <a:ext cx="424132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en-US" altLang="ko-KR" sz="2000" b="1" dirty="0">
                    <a:solidFill>
                      <a:schemeClr val="bg1"/>
                    </a:solidFill>
                    <a:latin typeface="넥슨Lv1고딕 Low OTF Bold" panose="00000800000000000000" pitchFamily="50" charset="-127"/>
                    <a:ea typeface="넥슨Lv1고딕 Low OTF Bold" panose="00000800000000000000" pitchFamily="50" charset="-127"/>
                  </a:rPr>
                  <a:t>3</a:t>
                </a:r>
                <a:endParaRPr lang="en-US" altLang="ko-KR" sz="2000" b="1" i="0" u="none" strike="noStrike" cap="none" dirty="0">
                  <a:solidFill>
                    <a:schemeClr val="bg1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  <a:sym typeface="Arial"/>
                </a:endParaRPr>
              </a:p>
            </p:txBody>
          </p:sp>
        </p:grpSp>
        <p:sp>
          <p:nvSpPr>
            <p:cNvPr id="100" name="Google Shape;100;p25">
              <a:extLst>
                <a:ext uri="{FF2B5EF4-FFF2-40B4-BE49-F238E27FC236}">
                  <a16:creationId xmlns:a16="http://schemas.microsoft.com/office/drawing/2014/main" id="{53ADCFCD-85D4-9DFF-5805-7BB6E1AB6616}"/>
                </a:ext>
              </a:extLst>
            </p:cNvPr>
            <p:cNvSpPr txBox="1"/>
            <p:nvPr/>
          </p:nvSpPr>
          <p:spPr>
            <a:xfrm>
              <a:off x="501651" y="67690"/>
              <a:ext cx="3488458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ko-KR" altLang="en-US" sz="1800" b="1" i="0" u="none" strike="noStrike" cap="none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  <a:sym typeface="Arial"/>
                </a:rPr>
                <a:t>연구내용</a:t>
              </a:r>
              <a:endParaRPr lang="en-US" altLang="ko-KR" sz="18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endParaRPr>
            </a:p>
          </p:txBody>
        </p:sp>
      </p:grp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BD2A1713-1D96-54C4-2E06-8D0CBB08BE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34</a:t>
            </a:fld>
            <a:endParaRPr lang="ko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100;p25">
                <a:extLst>
                  <a:ext uri="{FF2B5EF4-FFF2-40B4-BE49-F238E27FC236}">
                    <a16:creationId xmlns:a16="http://schemas.microsoft.com/office/drawing/2014/main" id="{AEC42749-363C-EC5B-4982-3D13799EAAB7}"/>
                  </a:ext>
                </a:extLst>
              </p:cNvPr>
              <p:cNvSpPr txBox="1"/>
              <p:nvPr/>
            </p:nvSpPr>
            <p:spPr>
              <a:xfrm>
                <a:off x="3386937" y="4123463"/>
                <a:ext cx="2614185" cy="379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Fig.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𝑻</m:t>
                        </m:r>
                      </m:e>
                      <m:sub>
                        <m:r>
                          <a:rPr lang="en-US" altLang="ko-KR" sz="11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𝐞𝐬𝐭</m:t>
                        </m:r>
                      </m:sub>
                    </m:sSub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 &amp; </m:t>
                    </m:r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𝑻</m:t>
                        </m:r>
                      </m:e>
                      <m:sub>
                        <m:r>
                          <a:rPr lang="en-US" altLang="ko-KR" sz="11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𝐭𝐫𝐮𝐞</m:t>
                        </m:r>
                      </m:sub>
                    </m:sSub>
                  </m:oMath>
                </a14:m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depending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𝒌</m:t>
                        </m:r>
                      </m:e>
                      <m:sub>
                        <m:r>
                          <a:rPr lang="en-US" altLang="ko-KR" sz="11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</m:t>
                        </m:r>
                      </m:sub>
                    </m:sSub>
                  </m:oMath>
                </a14:m>
                <a:endParaRPr lang="en-US" altLang="ko-KR" sz="11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0" name="Google Shape;100;p25">
                <a:extLst>
                  <a:ext uri="{FF2B5EF4-FFF2-40B4-BE49-F238E27FC236}">
                    <a16:creationId xmlns:a16="http://schemas.microsoft.com/office/drawing/2014/main" id="{AEC42749-363C-EC5B-4982-3D13799EA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937" y="4123463"/>
                <a:ext cx="2614185" cy="3793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A0151650-F01A-22D7-F4FC-09CB65F30B2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733111" y="533403"/>
              <a:ext cx="2281249" cy="624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06153">
                      <a:extLst>
                        <a:ext uri="{9D8B030D-6E8A-4147-A177-3AD203B41FA5}">
                          <a16:colId xmlns:a16="http://schemas.microsoft.com/office/drawing/2014/main" val="2190487787"/>
                        </a:ext>
                      </a:extLst>
                    </a:gridCol>
                    <a:gridCol w="876855">
                      <a:extLst>
                        <a:ext uri="{9D8B030D-6E8A-4147-A177-3AD203B41FA5}">
                          <a16:colId xmlns:a16="http://schemas.microsoft.com/office/drawing/2014/main" val="3830685323"/>
                        </a:ext>
                      </a:extLst>
                    </a:gridCol>
                    <a:gridCol w="898241">
                      <a:extLst>
                        <a:ext uri="{9D8B030D-6E8A-4147-A177-3AD203B41FA5}">
                          <a16:colId xmlns:a16="http://schemas.microsoft.com/office/drawing/2014/main" val="3820973128"/>
                        </a:ext>
                      </a:extLst>
                    </a:gridCol>
                  </a:tblGrid>
                  <a:tr h="162164"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9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넥슨Lv1고딕 Low OTF" panose="00000500000000000000" pitchFamily="50" charset="-127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넥슨Lv1고딕 Low OTF" panose="00000500000000000000" pitchFamily="50" charset="-127"/>
                                        <a:sym typeface="Wingdings" pitchFamily="2" charset="2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altLang="ko-KR" sz="9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넥슨Lv1고딕 Low OTF" panose="00000500000000000000" pitchFamily="50" charset="-127"/>
                                        <a:sym typeface="Wingdings" pitchFamily="2" charset="2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9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넥슨Lv1고딕 Low OTF" panose="00000500000000000000" pitchFamily="50" charset="-127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itchFamily="2" charset="2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en-US" altLang="ko-KR" sz="9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넥슨Lv1고딕 Low OTF" panose="00000500000000000000" pitchFamily="50" charset="-127"/>
                                        <a:sym typeface="Wingdings" pitchFamily="2" charset="2"/>
                                      </a:rPr>
                                      <m:t>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9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23643290"/>
                      </a:ext>
                    </a:extLst>
                  </a:tr>
                  <a:tr h="29059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endParaRPr lang="en-US" altLang="ko-KR" sz="4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r>
                            <a:rPr lang="en-US" altLang="ko-KR" sz="900" b="1" dirty="0">
                              <a:solidFill>
                                <a:srgbClr val="002060"/>
                              </a:solidFill>
                              <a:latin typeface="넥슨Lv1고딕 Low OTF" panose="00000500000000000000" pitchFamily="50" charset="-127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a:t>Case 1</a:t>
                          </a:r>
                        </a:p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endParaRPr lang="en-US" altLang="ko-KR" sz="1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altLang="ko-KR" sz="1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9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넥슨Lv1고딕 Low OTF" panose="00000500000000000000" pitchFamily="50" charset="-127"/>
                                    <a:sym typeface="Wingdings" pitchFamily="2" charset="2"/>
                                  </a:rPr>
                                  <m:t>[+</m:t>
                                </m:r>
                                <m:r>
                                  <a:rPr lang="en-US" altLang="ko-KR" sz="9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넥슨Lv1고딕 Low OTF" panose="00000500000000000000" pitchFamily="50" charset="-127"/>
                                    <a:sym typeface="Wingdings" pitchFamily="2" charset="2"/>
                                  </a:rPr>
                                  <m:t>𝟗</m:t>
                                </m:r>
                                <m:r>
                                  <a:rPr lang="en-US" altLang="ko-KR" sz="9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  <m:t>°, +</m:t>
                                </m:r>
                                <m:r>
                                  <a:rPr lang="en-US" altLang="ko-KR" sz="9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  <m:t>𝟏𝟕𝟎</m:t>
                                </m:r>
                                <m:r>
                                  <a:rPr lang="en-US" altLang="ko-KR" sz="9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  <m:t>°]</m:t>
                                </m:r>
                              </m:oMath>
                            </m:oMathPara>
                          </a14:m>
                          <a:endParaRPr lang="ko-Kore-KR" altLang="en-US" sz="900" b="1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9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𝟎</m:t>
                              </m:r>
                              <m:r>
                                <a:rPr lang="en-US" altLang="ko-KR" sz="9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.</m:t>
                              </m:r>
                              <m:r>
                                <a:rPr lang="en-US" altLang="ko-KR" sz="9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𝟏</m:t>
                              </m:r>
                              <m:r>
                                <a:rPr lang="en-US" altLang="ko-KR" sz="9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°</m:t>
                              </m:r>
                            </m:oMath>
                          </a14:m>
                          <a:r>
                            <a:rPr lang="en-US" altLang="ko-Kore-KR" sz="900" b="1" dirty="0"/>
                            <a:t> </a:t>
                          </a:r>
                          <a:r>
                            <a:rPr lang="en-US" altLang="ko-KR" sz="900" b="1" baseline="0" dirty="0">
                              <a:solidFill>
                                <a:srgbClr val="002060"/>
                              </a:solidFill>
                              <a:latin typeface="넥슨Lv1고딕 Low OTF" panose="00000500000000000000" pitchFamily="50" charset="-127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a:t>step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ko-Kore-KR" altLang="en-US" sz="1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altLang="ko-KR" sz="7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b="1" dirty="0">
                              <a:solidFill>
                                <a:srgbClr val="002060"/>
                              </a:solidFill>
                              <a:latin typeface="넥슨Lv1고딕 Low OTF" panose="00000500000000000000" pitchFamily="50" charset="-127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a:t>Fixed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9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(−</m:t>
                              </m:r>
                              <m:r>
                                <a:rPr lang="en-US" altLang="ko-KR" sz="9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𝟒𝟓</m:t>
                              </m:r>
                              <m:r>
                                <a:rPr lang="en-US" altLang="ko-KR" sz="9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°)</m:t>
                              </m:r>
                            </m:oMath>
                          </a14:m>
                          <a:endParaRPr lang="ko-Kore-KR" altLang="en-US" sz="900" b="1" dirty="0"/>
                        </a:p>
                        <a:p>
                          <a:pPr algn="ctr"/>
                          <a:endParaRPr lang="ko-Kore-KR" altLang="en-US" sz="1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14021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A0151650-F01A-22D7-F4FC-09CB65F30B2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733111" y="533403"/>
              <a:ext cx="2281249" cy="624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06153">
                      <a:extLst>
                        <a:ext uri="{9D8B030D-6E8A-4147-A177-3AD203B41FA5}">
                          <a16:colId xmlns:a16="http://schemas.microsoft.com/office/drawing/2014/main" val="2190487787"/>
                        </a:ext>
                      </a:extLst>
                    </a:gridCol>
                    <a:gridCol w="876855">
                      <a:extLst>
                        <a:ext uri="{9D8B030D-6E8A-4147-A177-3AD203B41FA5}">
                          <a16:colId xmlns:a16="http://schemas.microsoft.com/office/drawing/2014/main" val="3830685323"/>
                        </a:ext>
                      </a:extLst>
                    </a:gridCol>
                    <a:gridCol w="898241">
                      <a:extLst>
                        <a:ext uri="{9D8B030D-6E8A-4147-A177-3AD203B41FA5}">
                          <a16:colId xmlns:a16="http://schemas.microsoft.com/office/drawing/2014/main" val="3820973128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9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59420" t="-5556" r="-104348" b="-18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54930" t="-5556" r="-1408" b="-18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364329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endParaRPr lang="en-US" altLang="ko-KR" sz="4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r>
                            <a:rPr lang="en-US" altLang="ko-KR" sz="900" b="1" dirty="0">
                              <a:solidFill>
                                <a:srgbClr val="002060"/>
                              </a:solidFill>
                              <a:latin typeface="넥슨Lv1고딕 Low OTF" panose="00000500000000000000" pitchFamily="50" charset="-127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a:t>Case 1</a:t>
                          </a:r>
                        </a:p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endParaRPr lang="en-US" altLang="ko-KR" sz="1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59420" t="-59375" r="-104348" b="-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54930" t="-59375" r="-1408" b="-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4021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6A3B95C9-EC30-4D6A-9B9E-B1B918BD280F}"/>
              </a:ext>
            </a:extLst>
          </p:cNvPr>
          <p:cNvCxnSpPr>
            <a:cxnSpLocks/>
          </p:cNvCxnSpPr>
          <p:nvPr/>
        </p:nvCxnSpPr>
        <p:spPr>
          <a:xfrm>
            <a:off x="2719149" y="1158243"/>
            <a:ext cx="0" cy="2886917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Google Shape;100;p25">
                <a:extLst>
                  <a:ext uri="{FF2B5EF4-FFF2-40B4-BE49-F238E27FC236}">
                    <a16:creationId xmlns:a16="http://schemas.microsoft.com/office/drawing/2014/main" id="{4F837252-5EE8-EFBB-E21F-B46801604AAB}"/>
                  </a:ext>
                </a:extLst>
              </p:cNvPr>
              <p:cNvSpPr txBox="1"/>
              <p:nvPr/>
            </p:nvSpPr>
            <p:spPr>
              <a:xfrm>
                <a:off x="2264773" y="3948105"/>
                <a:ext cx="1050189" cy="3970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1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𝒌</m:t>
                          </m:r>
                        </m:e>
                        <m:sub>
                          <m:r>
                            <a:rPr lang="en-US" altLang="ko-KR" sz="1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𝟏</m:t>
                          </m:r>
                        </m:sub>
                      </m:sSub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=</m:t>
                      </m:r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𝟏𝟐</m:t>
                      </m:r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.</m:t>
                      </m:r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𝟐</m:t>
                      </m:r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°</m:t>
                      </m:r>
                    </m:oMath>
                  </m:oMathPara>
                </a14:m>
                <a:endParaRPr lang="en-US" altLang="ko-KR" sz="12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8" name="Google Shape;100;p25">
                <a:extLst>
                  <a:ext uri="{FF2B5EF4-FFF2-40B4-BE49-F238E27FC236}">
                    <a16:creationId xmlns:a16="http://schemas.microsoft.com/office/drawing/2014/main" id="{4F837252-5EE8-EFBB-E21F-B46801604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773" y="3948105"/>
                <a:ext cx="1050189" cy="3970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BDBAC684-B9B6-CCB9-FE54-94589D8F244D}"/>
              </a:ext>
            </a:extLst>
          </p:cNvPr>
          <p:cNvCxnSpPr>
            <a:cxnSpLocks/>
          </p:cNvCxnSpPr>
          <p:nvPr/>
        </p:nvCxnSpPr>
        <p:spPr>
          <a:xfrm flipH="1">
            <a:off x="2245880" y="1158243"/>
            <a:ext cx="44767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Google Shape;100;p25">
                <a:extLst>
                  <a:ext uri="{FF2B5EF4-FFF2-40B4-BE49-F238E27FC236}">
                    <a16:creationId xmlns:a16="http://schemas.microsoft.com/office/drawing/2014/main" id="{03DD5BC4-D0EE-12A6-563E-3C7E6B000C37}"/>
                  </a:ext>
                </a:extLst>
              </p:cNvPr>
              <p:cNvSpPr txBox="1"/>
              <p:nvPr/>
            </p:nvSpPr>
            <p:spPr>
              <a:xfrm>
                <a:off x="589250" y="855466"/>
                <a:ext cx="1694400" cy="6087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r">
                  <a:lnSpc>
                    <a:spcPct val="115000"/>
                  </a:lnSpc>
                  <a:buSzPts val="25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𝑻</m:t>
                        </m:r>
                      </m:e>
                      <m:sub>
                        <m:r>
                          <a:rPr lang="en-US" altLang="ko-KR" sz="11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𝐦𝐚𝐱</m:t>
                        </m:r>
                        <m:r>
                          <a:rPr lang="en-US" altLang="ko-KR" sz="11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|</m:t>
                        </m:r>
                        <m:r>
                          <a:rPr lang="en-US" altLang="ko-KR" sz="11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𝐭𝐫𝐮𝐞</m:t>
                        </m:r>
                      </m:sub>
                    </m:sSub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=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𝟐𝟓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.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𝟑𝟑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[</m:t>
                    </m:r>
                    <m:r>
                      <a:rPr lang="en-US" altLang="ko-KR" sz="11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𝐬𝐞𝐜</m:t>
                    </m:r>
                    <m:r>
                      <a:rPr lang="en-US" altLang="ko-KR" sz="11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]</m:t>
                    </m:r>
                  </m:oMath>
                </a14:m>
                <a:r>
                  <a:rPr lang="en-US" altLang="ko-KR" sz="1100" b="1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넥슨Lv1고딕 Low OTF" panose="00000500000000000000" pitchFamily="50" charset="-127"/>
                    <a:sym typeface="Wingdings" pitchFamily="2" charset="2"/>
                  </a:rPr>
                  <a:t> </a:t>
                </a:r>
              </a:p>
              <a:p>
                <a:pPr algn="r">
                  <a:lnSpc>
                    <a:spcPct val="115000"/>
                  </a:lnSpc>
                  <a:buSzPts val="25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𝑻</m:t>
                        </m:r>
                      </m:e>
                      <m:sub>
                        <m:r>
                          <a:rPr lang="en-US" altLang="ko-KR" sz="11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𝐦𝐚𝐱</m:t>
                        </m:r>
                        <m:r>
                          <a:rPr lang="en-US" altLang="ko-KR" sz="11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|</m:t>
                        </m:r>
                        <m:r>
                          <a:rPr lang="en-US" altLang="ko-KR" sz="11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𝐞𝐬𝐭</m:t>
                        </m:r>
                      </m:sub>
                    </m:sSub>
                    <m:r>
                      <a:rPr lang="en-US" altLang="ko-KR" sz="11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=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𝟐𝟓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.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𝟏𝟓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[</m:t>
                    </m:r>
                    <m:r>
                      <a:rPr lang="en-US" altLang="ko-KR" sz="11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𝐬𝐞𝐜</m:t>
                    </m:r>
                    <m:r>
                      <a:rPr lang="en-US" altLang="ko-KR" sz="11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]</m:t>
                    </m:r>
                  </m:oMath>
                </a14:m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</a:t>
                </a:r>
              </a:p>
            </p:txBody>
          </p:sp>
        </mc:Choice>
        <mc:Fallback xmlns="">
          <p:sp>
            <p:nvSpPr>
              <p:cNvPr id="43" name="Google Shape;100;p25">
                <a:extLst>
                  <a:ext uri="{FF2B5EF4-FFF2-40B4-BE49-F238E27FC236}">
                    <a16:creationId xmlns:a16="http://schemas.microsoft.com/office/drawing/2014/main" id="{03DD5BC4-D0EE-12A6-563E-3C7E6B000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50" y="855466"/>
                <a:ext cx="1694400" cy="6087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51482A65-5E61-1739-4F7C-147EFF6DDBD0}"/>
              </a:ext>
            </a:extLst>
          </p:cNvPr>
          <p:cNvCxnSpPr>
            <a:cxnSpLocks/>
          </p:cNvCxnSpPr>
          <p:nvPr/>
        </p:nvCxnSpPr>
        <p:spPr>
          <a:xfrm>
            <a:off x="5292791" y="3751704"/>
            <a:ext cx="0" cy="293456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100;p25">
                <a:extLst>
                  <a:ext uri="{FF2B5EF4-FFF2-40B4-BE49-F238E27FC236}">
                    <a16:creationId xmlns:a16="http://schemas.microsoft.com/office/drawing/2014/main" id="{14A8445C-6910-DD22-F7AC-5F2043E3BCE4}"/>
                  </a:ext>
                </a:extLst>
              </p:cNvPr>
              <p:cNvSpPr txBox="1"/>
              <p:nvPr/>
            </p:nvSpPr>
            <p:spPr>
              <a:xfrm>
                <a:off x="4796848" y="3926517"/>
                <a:ext cx="1050189" cy="3970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1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𝒌</m:t>
                          </m:r>
                        </m:e>
                        <m:sub>
                          <m:r>
                            <a:rPr lang="en-US" altLang="ko-KR" sz="1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𝟏</m:t>
                          </m:r>
                        </m:sub>
                      </m:sSub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=</m:t>
                      </m:r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𝟏𝟐𝟐</m:t>
                      </m:r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.</m:t>
                      </m:r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𝟕</m:t>
                      </m:r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°</m:t>
                      </m:r>
                    </m:oMath>
                  </m:oMathPara>
                </a14:m>
                <a:endParaRPr lang="en-US" altLang="ko-KR" sz="12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8" name="Google Shape;100;p25">
                <a:extLst>
                  <a:ext uri="{FF2B5EF4-FFF2-40B4-BE49-F238E27FC236}">
                    <a16:creationId xmlns:a16="http://schemas.microsoft.com/office/drawing/2014/main" id="{14A8445C-6910-DD22-F7AC-5F2043E3B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848" y="3926517"/>
                <a:ext cx="1050189" cy="3970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45B3D3-C2E0-CBA6-FD1B-84C3B55C65FA}"/>
              </a:ext>
            </a:extLst>
          </p:cNvPr>
          <p:cNvCxnSpPr>
            <a:cxnSpLocks/>
          </p:cNvCxnSpPr>
          <p:nvPr/>
        </p:nvCxnSpPr>
        <p:spPr>
          <a:xfrm flipH="1" flipV="1">
            <a:off x="2245880" y="3751704"/>
            <a:ext cx="3046911" cy="767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Google Shape;100;p25">
                <a:extLst>
                  <a:ext uri="{FF2B5EF4-FFF2-40B4-BE49-F238E27FC236}">
                    <a16:creationId xmlns:a16="http://schemas.microsoft.com/office/drawing/2014/main" id="{D8657673-5341-5C8F-5CFF-A42A1AE8FB86}"/>
                  </a:ext>
                </a:extLst>
              </p:cNvPr>
              <p:cNvSpPr txBox="1"/>
              <p:nvPr/>
            </p:nvSpPr>
            <p:spPr>
              <a:xfrm>
                <a:off x="585129" y="3455014"/>
                <a:ext cx="1694400" cy="6087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r">
                  <a:lnSpc>
                    <a:spcPct val="115000"/>
                  </a:lnSpc>
                  <a:buSzPts val="25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𝑻</m:t>
                        </m:r>
                      </m:e>
                      <m:sub>
                        <m:r>
                          <a:rPr lang="en-US" altLang="ko-KR" sz="11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𝐦</m:t>
                        </m:r>
                        <m:r>
                          <a:rPr lang="en-US" altLang="ko-KR" sz="11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𝐢𝐧</m:t>
                        </m:r>
                        <m:r>
                          <a:rPr lang="en-US" altLang="ko-KR" sz="11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|</m:t>
                        </m:r>
                        <m:r>
                          <a:rPr lang="en-US" altLang="ko-KR" sz="11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𝐭𝐫𝐮𝐞</m:t>
                        </m:r>
                      </m:sub>
                    </m:sSub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=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𝟏𝟒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.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𝟑𝟗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[</m:t>
                    </m:r>
                    <m:r>
                      <a:rPr lang="en-US" altLang="ko-KR" sz="11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𝐬𝐞𝐜</m:t>
                    </m:r>
                    <m:r>
                      <a:rPr lang="en-US" altLang="ko-KR" sz="11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]</m:t>
                    </m:r>
                  </m:oMath>
                </a14:m>
                <a:r>
                  <a:rPr lang="en-US" altLang="ko-KR" sz="1100" b="1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넥슨Lv1고딕 Low OTF" panose="00000500000000000000" pitchFamily="50" charset="-127"/>
                    <a:sym typeface="Wingdings" pitchFamily="2" charset="2"/>
                  </a:rPr>
                  <a:t> </a:t>
                </a:r>
              </a:p>
              <a:p>
                <a:pPr algn="r">
                  <a:lnSpc>
                    <a:spcPct val="115000"/>
                  </a:lnSpc>
                  <a:buSzPts val="25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𝑻</m:t>
                        </m:r>
                      </m:e>
                      <m:sub>
                        <m:r>
                          <a:rPr lang="en-US" altLang="ko-KR" sz="11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𝐦</m:t>
                        </m:r>
                        <m:r>
                          <a:rPr lang="en-US" altLang="ko-KR" sz="11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𝐢𝐧</m:t>
                        </m:r>
                        <m:r>
                          <a:rPr lang="en-US" altLang="ko-KR" sz="11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|</m:t>
                        </m:r>
                        <m:r>
                          <a:rPr lang="en-US" altLang="ko-KR" sz="11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𝐞𝐬𝐭</m:t>
                        </m:r>
                      </m:sub>
                    </m:sSub>
                    <m:r>
                      <a:rPr lang="en-US" altLang="ko-KR" sz="11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=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𝟏𝟒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.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𝟑𝟕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[</m:t>
                    </m:r>
                    <m:r>
                      <a:rPr lang="en-US" altLang="ko-KR" sz="11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𝐬𝐞𝐜</m:t>
                    </m:r>
                    <m:r>
                      <a:rPr lang="en-US" altLang="ko-KR" sz="11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]</m:t>
                    </m:r>
                  </m:oMath>
                </a14:m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</a:t>
                </a:r>
              </a:p>
            </p:txBody>
          </p:sp>
        </mc:Choice>
        <mc:Fallback xmlns="">
          <p:sp>
            <p:nvSpPr>
              <p:cNvPr id="22" name="Google Shape;100;p25">
                <a:extLst>
                  <a:ext uri="{FF2B5EF4-FFF2-40B4-BE49-F238E27FC236}">
                    <a16:creationId xmlns:a16="http://schemas.microsoft.com/office/drawing/2014/main" id="{D8657673-5341-5C8F-5CFF-A42A1AE8F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129" y="3455014"/>
                <a:ext cx="1694400" cy="6087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그림 22">
            <a:extLst>
              <a:ext uri="{FF2B5EF4-FFF2-40B4-BE49-F238E27FC236}">
                <a16:creationId xmlns:a16="http://schemas.microsoft.com/office/drawing/2014/main" id="{C0C50E47-DC91-5F9E-3E67-1B5796D726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29622" y="1654393"/>
            <a:ext cx="1808629" cy="148774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B8C60D2-08FF-B184-F0B3-C6FA95F006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38251" y="1660217"/>
            <a:ext cx="1823343" cy="14819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Google Shape;100;p25">
                <a:extLst>
                  <a:ext uri="{FF2B5EF4-FFF2-40B4-BE49-F238E27FC236}">
                    <a16:creationId xmlns:a16="http://schemas.microsoft.com/office/drawing/2014/main" id="{5FB5F9CE-95C0-6C06-50F1-8EF28B250548}"/>
                  </a:ext>
                </a:extLst>
              </p:cNvPr>
              <p:cNvSpPr txBox="1"/>
              <p:nvPr/>
            </p:nvSpPr>
            <p:spPr>
              <a:xfrm>
                <a:off x="115704" y="456395"/>
                <a:ext cx="3321658" cy="4323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[ Case 1 -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𝑻</m:t>
                        </m:r>
                      </m:e>
                      <m:sub>
                        <m:r>
                          <a:rPr lang="en-US" altLang="ko-KR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𝐞𝐬𝐭</m:t>
                        </m:r>
                      </m:sub>
                    </m:sSub>
                    <m:r>
                      <a:rPr lang="en-US" altLang="ko-KR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 &amp; </m:t>
                    </m:r>
                    <m:sSub>
                      <m:sSubPr>
                        <m:ctrlPr>
                          <a:rPr lang="en-US" altLang="ko-KR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𝑻</m:t>
                        </m:r>
                      </m:e>
                      <m:sub>
                        <m:r>
                          <a:rPr lang="en-US" altLang="ko-KR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𝐭𝐫𝐮𝐞</m:t>
                        </m:r>
                      </m:sub>
                    </m:sSub>
                  </m:oMath>
                </a14:m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depending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𝒌</m:t>
                        </m:r>
                      </m:e>
                      <m:sub>
                        <m:r>
                          <a:rPr lang="en-US" altLang="ko-KR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]</a:t>
                </a:r>
              </a:p>
            </p:txBody>
          </p:sp>
        </mc:Choice>
        <mc:Fallback xmlns="">
          <p:sp>
            <p:nvSpPr>
              <p:cNvPr id="13" name="Google Shape;100;p25">
                <a:extLst>
                  <a:ext uri="{FF2B5EF4-FFF2-40B4-BE49-F238E27FC236}">
                    <a16:creationId xmlns:a16="http://schemas.microsoft.com/office/drawing/2014/main" id="{5FB5F9CE-95C0-6C06-50F1-8EF28B250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04" y="456395"/>
                <a:ext cx="3321658" cy="432396"/>
              </a:xfrm>
              <a:prstGeom prst="rect">
                <a:avLst/>
              </a:prstGeom>
              <a:blipFill>
                <a:blip r:embed="rId12"/>
                <a:stretch>
                  <a:fillRect l="-7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100;p25">
                <a:extLst>
                  <a:ext uri="{FF2B5EF4-FFF2-40B4-BE49-F238E27FC236}">
                    <a16:creationId xmlns:a16="http://schemas.microsoft.com/office/drawing/2014/main" id="{DF1E455C-B71A-9B3F-D351-123A783BEBE7}"/>
                  </a:ext>
                </a:extLst>
              </p:cNvPr>
              <p:cNvSpPr txBox="1"/>
              <p:nvPr/>
            </p:nvSpPr>
            <p:spPr>
              <a:xfrm>
                <a:off x="5320816" y="3016423"/>
                <a:ext cx="1938981" cy="3616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0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Fig.</a:t>
                </a:r>
                <a:r>
                  <a:rPr lang="ko-KR" altLang="en-US" sz="10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</a:t>
                </a:r>
                <a:r>
                  <a:rPr lang="en-US" altLang="ko-KR" sz="10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Look angle: </a:t>
                </a:r>
                <a14:m>
                  <m:oMath xmlns:m="http://schemas.openxmlformats.org/officeDocument/2006/math">
                    <m:r>
                      <a:rPr lang="en-US" altLang="ko-KR" sz="10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ko-KR" sz="1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n-US" altLang="ko-KR" sz="1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</m:acc>
                    <m:r>
                      <a:rPr lang="en-US" altLang="ko-KR" sz="1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, </m:t>
                    </m:r>
                    <m:sSub>
                      <m:sSubPr>
                        <m:ctrlPr>
                          <a:rPr lang="en-US" altLang="ko-KR" sz="1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sz="10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𝐭𝐫𝐮𝐞</m:t>
                        </m:r>
                      </m:sub>
                    </m:sSub>
                    <m:r>
                      <a:rPr lang="en-US" altLang="ko-KR" sz="1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, </m:t>
                    </m:r>
                    <m:sSub>
                      <m:sSubPr>
                        <m:ctrlPr>
                          <a:rPr lang="en-US" altLang="ko-KR" sz="1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sz="10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𝐦𝐞𝐚𝐬</m:t>
                        </m:r>
                      </m:sub>
                    </m:sSub>
                    <m:r>
                      <a:rPr lang="en-US" altLang="ko-KR" sz="1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)</m:t>
                    </m:r>
                  </m:oMath>
                </a14:m>
                <a:endParaRPr lang="en-US" altLang="ko-KR" sz="10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7" name="Google Shape;100;p25">
                <a:extLst>
                  <a:ext uri="{FF2B5EF4-FFF2-40B4-BE49-F238E27FC236}">
                    <a16:creationId xmlns:a16="http://schemas.microsoft.com/office/drawing/2014/main" id="{DF1E455C-B71A-9B3F-D351-123A783BE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0816" y="3016423"/>
                <a:ext cx="1938981" cy="36160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Google Shape;100;p25">
            <a:extLst>
              <a:ext uri="{FF2B5EF4-FFF2-40B4-BE49-F238E27FC236}">
                <a16:creationId xmlns:a16="http://schemas.microsoft.com/office/drawing/2014/main" id="{7FBF234B-511E-17DB-FF68-F51E18A61DE4}"/>
              </a:ext>
            </a:extLst>
          </p:cNvPr>
          <p:cNvSpPr txBox="1"/>
          <p:nvPr/>
        </p:nvSpPr>
        <p:spPr>
          <a:xfrm>
            <a:off x="7365247" y="3016423"/>
            <a:ext cx="1309368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sz="1000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Fig.</a:t>
            </a:r>
            <a:r>
              <a:rPr lang="ko-KR" altLang="en-US" sz="1000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 </a:t>
            </a:r>
            <a:r>
              <a:rPr lang="en-US" altLang="ko-KR" sz="1000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Look angle error</a:t>
            </a: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A51D9A89-6EF9-BC2E-B6DD-6AA95FFB0D6A}"/>
              </a:ext>
            </a:extLst>
          </p:cNvPr>
          <p:cNvCxnSpPr>
            <a:cxnSpLocks/>
            <a:endCxn id="23" idx="1"/>
          </p:cNvCxnSpPr>
          <p:nvPr/>
        </p:nvCxnSpPr>
        <p:spPr>
          <a:xfrm rot="16200000" flipV="1">
            <a:off x="4584489" y="3043399"/>
            <a:ext cx="1353439" cy="63171"/>
          </a:xfrm>
          <a:prstGeom prst="curvedConnector4">
            <a:avLst>
              <a:gd name="adj1" fmla="val 38626"/>
              <a:gd name="adj2" fmla="val 8261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F8FF21A-2A5B-13D0-B224-33FB111FAAE0}"/>
              </a:ext>
            </a:extLst>
          </p:cNvPr>
          <p:cNvGrpSpPr/>
          <p:nvPr/>
        </p:nvGrpSpPr>
        <p:grpSpPr>
          <a:xfrm>
            <a:off x="477331" y="1641868"/>
            <a:ext cx="3852244" cy="1590545"/>
            <a:chOff x="392528" y="1736335"/>
            <a:chExt cx="3852244" cy="1590545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36D4574-D501-F389-3BEE-ABFECAAD5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92528" y="1748783"/>
              <a:ext cx="1914604" cy="1578097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6100376D-8338-F94F-EE83-509D06A86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303093" y="1736335"/>
              <a:ext cx="1941679" cy="157809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Google Shape;100;p25">
                <a:extLst>
                  <a:ext uri="{FF2B5EF4-FFF2-40B4-BE49-F238E27FC236}">
                    <a16:creationId xmlns:a16="http://schemas.microsoft.com/office/drawing/2014/main" id="{587E8CF2-EF6D-F52A-93E2-44DAFAA92CE0}"/>
                  </a:ext>
                </a:extLst>
              </p:cNvPr>
              <p:cNvSpPr txBox="1"/>
              <p:nvPr/>
            </p:nvSpPr>
            <p:spPr>
              <a:xfrm>
                <a:off x="534448" y="3064057"/>
                <a:ext cx="1938981" cy="3616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0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Fig.</a:t>
                </a:r>
                <a:r>
                  <a:rPr lang="ko-KR" altLang="en-US" sz="10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</a:t>
                </a:r>
                <a:r>
                  <a:rPr lang="en-US" altLang="ko-KR" sz="10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Look angle: </a:t>
                </a:r>
                <a14:m>
                  <m:oMath xmlns:m="http://schemas.openxmlformats.org/officeDocument/2006/math">
                    <m:r>
                      <a:rPr lang="en-US" altLang="ko-KR" sz="10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ko-KR" sz="1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n-US" altLang="ko-KR" sz="1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</m:acc>
                    <m:r>
                      <a:rPr lang="en-US" altLang="ko-KR" sz="1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, </m:t>
                    </m:r>
                    <m:sSub>
                      <m:sSubPr>
                        <m:ctrlPr>
                          <a:rPr lang="en-US" altLang="ko-KR" sz="1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sz="10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𝐭𝐫𝐮𝐞</m:t>
                        </m:r>
                      </m:sub>
                    </m:sSub>
                    <m:r>
                      <a:rPr lang="en-US" altLang="ko-KR" sz="1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, </m:t>
                    </m:r>
                    <m:sSub>
                      <m:sSubPr>
                        <m:ctrlPr>
                          <a:rPr lang="en-US" altLang="ko-KR" sz="1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sz="10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𝐦𝐞𝐚𝐬</m:t>
                        </m:r>
                      </m:sub>
                    </m:sSub>
                    <m:r>
                      <a:rPr lang="en-US" altLang="ko-KR" sz="10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)</m:t>
                    </m:r>
                  </m:oMath>
                </a14:m>
                <a:endParaRPr lang="en-US" altLang="ko-KR" sz="10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7" name="Google Shape;100;p25">
                <a:extLst>
                  <a:ext uri="{FF2B5EF4-FFF2-40B4-BE49-F238E27FC236}">
                    <a16:creationId xmlns:a16="http://schemas.microsoft.com/office/drawing/2014/main" id="{587E8CF2-EF6D-F52A-93E2-44DAFAA92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48" y="3064057"/>
                <a:ext cx="1938981" cy="36160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Google Shape;100;p25">
            <a:extLst>
              <a:ext uri="{FF2B5EF4-FFF2-40B4-BE49-F238E27FC236}">
                <a16:creationId xmlns:a16="http://schemas.microsoft.com/office/drawing/2014/main" id="{1BA50DB3-06CF-C51D-93A5-40084CE6C932}"/>
              </a:ext>
            </a:extLst>
          </p:cNvPr>
          <p:cNvSpPr txBox="1"/>
          <p:nvPr/>
        </p:nvSpPr>
        <p:spPr>
          <a:xfrm>
            <a:off x="2776100" y="3064057"/>
            <a:ext cx="1309368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sz="1000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Fig.</a:t>
            </a:r>
            <a:r>
              <a:rPr lang="ko-KR" altLang="en-US" sz="1000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 </a:t>
            </a:r>
            <a:r>
              <a:rPr lang="en-US" altLang="ko-KR" sz="1000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Look angle error</a:t>
            </a: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9A74EEFA-C89E-94E0-9206-A6AB27D7C671}"/>
              </a:ext>
            </a:extLst>
          </p:cNvPr>
          <p:cNvCxnSpPr>
            <a:cxnSpLocks/>
            <a:stCxn id="34" idx="0"/>
          </p:cNvCxnSpPr>
          <p:nvPr/>
        </p:nvCxnSpPr>
        <p:spPr>
          <a:xfrm rot="16200000" flipV="1">
            <a:off x="2794022" y="1077153"/>
            <a:ext cx="483626" cy="6458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대괄호[L] 46">
            <a:extLst>
              <a:ext uri="{FF2B5EF4-FFF2-40B4-BE49-F238E27FC236}">
                <a16:creationId xmlns:a16="http://schemas.microsoft.com/office/drawing/2014/main" id="{103CBF5B-5C94-3155-8590-41E71A392102}"/>
              </a:ext>
            </a:extLst>
          </p:cNvPr>
          <p:cNvSpPr/>
          <p:nvPr/>
        </p:nvSpPr>
        <p:spPr>
          <a:xfrm rot="5400000">
            <a:off x="2294405" y="-175207"/>
            <a:ext cx="269449" cy="3903602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왼쪽 대괄호[L] 47">
            <a:extLst>
              <a:ext uri="{FF2B5EF4-FFF2-40B4-BE49-F238E27FC236}">
                <a16:creationId xmlns:a16="http://schemas.microsoft.com/office/drawing/2014/main" id="{8A55D29E-9A92-D068-4FEC-BDD8E2E14EE5}"/>
              </a:ext>
            </a:extLst>
          </p:cNvPr>
          <p:cNvSpPr/>
          <p:nvPr/>
        </p:nvSpPr>
        <p:spPr>
          <a:xfrm>
            <a:off x="5231669" y="1641868"/>
            <a:ext cx="166567" cy="1677348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왼쪽 대괄호[L] 48">
            <a:extLst>
              <a:ext uri="{FF2B5EF4-FFF2-40B4-BE49-F238E27FC236}">
                <a16:creationId xmlns:a16="http://schemas.microsoft.com/office/drawing/2014/main" id="{15713509-4E81-D39E-1762-EAC6588D1EEE}"/>
              </a:ext>
            </a:extLst>
          </p:cNvPr>
          <p:cNvSpPr/>
          <p:nvPr/>
        </p:nvSpPr>
        <p:spPr>
          <a:xfrm rot="16200000">
            <a:off x="2294404" y="1246981"/>
            <a:ext cx="269449" cy="3903602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대괄호[L] 49">
            <a:extLst>
              <a:ext uri="{FF2B5EF4-FFF2-40B4-BE49-F238E27FC236}">
                <a16:creationId xmlns:a16="http://schemas.microsoft.com/office/drawing/2014/main" id="{7942F943-CA44-C4F2-13CA-8B3126388C72}"/>
              </a:ext>
            </a:extLst>
          </p:cNvPr>
          <p:cNvSpPr/>
          <p:nvPr/>
        </p:nvSpPr>
        <p:spPr>
          <a:xfrm rot="10800000">
            <a:off x="8746808" y="1641868"/>
            <a:ext cx="166567" cy="1677348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100;p25">
                <a:extLst>
                  <a:ext uri="{FF2B5EF4-FFF2-40B4-BE49-F238E27FC236}">
                    <a16:creationId xmlns:a16="http://schemas.microsoft.com/office/drawing/2014/main" id="{48C1DDF3-6FF8-57F3-6C7E-304F7224EF61}"/>
                  </a:ext>
                </a:extLst>
              </p:cNvPr>
              <p:cNvSpPr txBox="1"/>
              <p:nvPr/>
            </p:nvSpPr>
            <p:spPr>
              <a:xfrm>
                <a:off x="1359485" y="4510078"/>
                <a:ext cx="6874726" cy="4677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600" b="1" i="1" dirty="0">
                    <a:solidFill>
                      <a:srgbClr val="C0000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𝑻</m:t>
                        </m:r>
                      </m:e>
                      <m:sub>
                        <m:r>
                          <a:rPr lang="en-US" altLang="ko-KR" sz="1600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𝐞𝐬𝐭</m:t>
                        </m:r>
                      </m:sub>
                    </m:sSub>
                    <m:r>
                      <a:rPr lang="en-US" altLang="ko-KR" sz="16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 &amp; </m:t>
                    </m:r>
                    <m:sSub>
                      <m:sSubPr>
                        <m:ctrlP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𝑻</m:t>
                        </m:r>
                      </m:e>
                      <m:sub>
                        <m:r>
                          <a:rPr lang="en-US" altLang="ko-KR" sz="1600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𝐭𝐫𝐮𝐞</m:t>
                        </m:r>
                      </m:sub>
                    </m:sSub>
                  </m:oMath>
                </a14:m>
                <a:r>
                  <a:rPr lang="en-US" altLang="ko-KR" sz="1600" b="1" i="1" dirty="0">
                    <a:solidFill>
                      <a:srgbClr val="C0000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does NOT mean any chance of engagement being stable.</a:t>
                </a:r>
              </a:p>
            </p:txBody>
          </p:sp>
        </mc:Choice>
        <mc:Fallback xmlns="">
          <p:sp>
            <p:nvSpPr>
              <p:cNvPr id="2" name="Google Shape;100;p25">
                <a:extLst>
                  <a:ext uri="{FF2B5EF4-FFF2-40B4-BE49-F238E27FC236}">
                    <a16:creationId xmlns:a16="http://schemas.microsoft.com/office/drawing/2014/main" id="{48C1DDF3-6FF8-57F3-6C7E-304F7224E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485" y="4510078"/>
                <a:ext cx="6874726" cy="467790"/>
              </a:xfrm>
              <a:prstGeom prst="rect">
                <a:avLst/>
              </a:prstGeom>
              <a:blipFill>
                <a:blip r:embed="rId17"/>
                <a:stretch>
                  <a:fillRect l="-554" b="-26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5530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0B04D543-F5AD-F809-E109-28D5E3C27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0661362-A78E-0A4D-5E60-4014444F4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286" y="800554"/>
            <a:ext cx="5161989" cy="382507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205A860-A1B5-A2ED-96C2-C160DA533E0B}"/>
              </a:ext>
            </a:extLst>
          </p:cNvPr>
          <p:cNvSpPr/>
          <p:nvPr/>
        </p:nvSpPr>
        <p:spPr>
          <a:xfrm>
            <a:off x="129639" y="86742"/>
            <a:ext cx="8884721" cy="42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sx="99000" sy="99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A7169A-3E7A-F5AA-7C1C-7D94CB2A79A3}"/>
              </a:ext>
            </a:extLst>
          </p:cNvPr>
          <p:cNvSpPr txBox="1"/>
          <p:nvPr/>
        </p:nvSpPr>
        <p:spPr>
          <a:xfrm>
            <a:off x="4475430" y="16929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자율 지능 시스템 연구실 </a:t>
            </a:r>
            <a:endParaRPr lang="ko-KR" altLang="en-US" sz="1050" dirty="0">
              <a:solidFill>
                <a:srgbClr val="19264B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DF010EF-3D8C-BB11-D73C-1BBA1E4EA480}"/>
              </a:ext>
            </a:extLst>
          </p:cNvPr>
          <p:cNvGrpSpPr/>
          <p:nvPr/>
        </p:nvGrpSpPr>
        <p:grpSpPr>
          <a:xfrm>
            <a:off x="143033" y="30805"/>
            <a:ext cx="3847076" cy="540069"/>
            <a:chOff x="143033" y="30805"/>
            <a:chExt cx="3847076" cy="540069"/>
          </a:xfrm>
        </p:grpSpPr>
        <p:cxnSp>
          <p:nvCxnSpPr>
            <p:cNvPr id="14" name="Google Shape;226;p33">
              <a:extLst>
                <a:ext uri="{FF2B5EF4-FFF2-40B4-BE49-F238E27FC236}">
                  <a16:creationId xmlns:a16="http://schemas.microsoft.com/office/drawing/2014/main" id="{4E2A3AB5-E320-9FCD-3EF8-6228CCAA65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97" y="469131"/>
              <a:ext cx="3201403" cy="0"/>
            </a:xfrm>
            <a:prstGeom prst="straightConnector1">
              <a:avLst/>
            </a:prstGeom>
            <a:noFill/>
            <a:ln w="12700" cap="flat" cmpd="sng">
              <a:solidFill>
                <a:srgbClr val="1926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D8EAE81-57DB-19C9-26FE-2722F3AEE249}"/>
                </a:ext>
              </a:extLst>
            </p:cNvPr>
            <p:cNvGrpSpPr/>
            <p:nvPr/>
          </p:nvGrpSpPr>
          <p:grpSpPr>
            <a:xfrm>
              <a:off x="143033" y="30805"/>
              <a:ext cx="424132" cy="538579"/>
              <a:chOff x="143033" y="30805"/>
              <a:chExt cx="424132" cy="538579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1C618F16-080D-3E8D-2292-F8274B5BA1F3}"/>
                  </a:ext>
                </a:extLst>
              </p:cNvPr>
              <p:cNvSpPr/>
              <p:nvPr/>
            </p:nvSpPr>
            <p:spPr>
              <a:xfrm>
                <a:off x="189497" y="128016"/>
                <a:ext cx="331204" cy="344159"/>
              </a:xfrm>
              <a:prstGeom prst="rect">
                <a:avLst/>
              </a:prstGeom>
              <a:solidFill>
                <a:srgbClr val="1926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Google Shape;100;p25">
                <a:extLst>
                  <a:ext uri="{FF2B5EF4-FFF2-40B4-BE49-F238E27FC236}">
                    <a16:creationId xmlns:a16="http://schemas.microsoft.com/office/drawing/2014/main" id="{0363C598-5BC3-7CEB-2DCE-D65C53C26C4F}"/>
                  </a:ext>
                </a:extLst>
              </p:cNvPr>
              <p:cNvSpPr txBox="1"/>
              <p:nvPr/>
            </p:nvSpPr>
            <p:spPr>
              <a:xfrm>
                <a:off x="143033" y="30805"/>
                <a:ext cx="424132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en-US" altLang="ko-KR" sz="2000" b="1" dirty="0">
                    <a:solidFill>
                      <a:schemeClr val="bg1"/>
                    </a:solidFill>
                    <a:latin typeface="넥슨Lv1고딕 Low OTF Bold" panose="00000800000000000000" pitchFamily="50" charset="-127"/>
                    <a:ea typeface="넥슨Lv1고딕 Low OTF Bold" panose="00000800000000000000" pitchFamily="50" charset="-127"/>
                  </a:rPr>
                  <a:t>3</a:t>
                </a:r>
                <a:endParaRPr lang="en-US" altLang="ko-KR" sz="2000" b="1" i="0" u="none" strike="noStrike" cap="none" dirty="0">
                  <a:solidFill>
                    <a:schemeClr val="bg1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  <a:sym typeface="Arial"/>
                </a:endParaRPr>
              </a:p>
            </p:txBody>
          </p:sp>
        </p:grpSp>
        <p:sp>
          <p:nvSpPr>
            <p:cNvPr id="100" name="Google Shape;100;p25">
              <a:extLst>
                <a:ext uri="{FF2B5EF4-FFF2-40B4-BE49-F238E27FC236}">
                  <a16:creationId xmlns:a16="http://schemas.microsoft.com/office/drawing/2014/main" id="{C5974F86-454B-802A-76B0-6E6F18F1BEC6}"/>
                </a:ext>
              </a:extLst>
            </p:cNvPr>
            <p:cNvSpPr txBox="1"/>
            <p:nvPr/>
          </p:nvSpPr>
          <p:spPr>
            <a:xfrm>
              <a:off x="501651" y="67690"/>
              <a:ext cx="3488458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ko-KR" altLang="en-US" sz="1800" b="1" i="0" u="none" strike="noStrike" cap="none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  <a:sym typeface="Arial"/>
                </a:rPr>
                <a:t>연구내용</a:t>
              </a:r>
              <a:endParaRPr lang="en-US" altLang="ko-KR" sz="18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endParaRPr>
            </a:p>
          </p:txBody>
        </p:sp>
      </p:grp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338CD1E6-537A-A172-46AD-38EC92CBB0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35</a:t>
            </a:fld>
            <a:endParaRPr lang="ko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100;p25">
                <a:extLst>
                  <a:ext uri="{FF2B5EF4-FFF2-40B4-BE49-F238E27FC236}">
                    <a16:creationId xmlns:a16="http://schemas.microsoft.com/office/drawing/2014/main" id="{A1C81595-DB79-EE5D-6E95-90C631DB91B5}"/>
                  </a:ext>
                </a:extLst>
              </p:cNvPr>
              <p:cNvSpPr txBox="1"/>
              <p:nvPr/>
            </p:nvSpPr>
            <p:spPr>
              <a:xfrm>
                <a:off x="3094572" y="4511058"/>
                <a:ext cx="2614185" cy="379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Fig.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𝑨</m:t>
                        </m:r>
                      </m:e>
                      <m:sub>
                        <m:r>
                          <a:rPr lang="en-US" altLang="ko-KR" sz="11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𝐞𝐬𝐭</m:t>
                        </m:r>
                      </m:sub>
                    </m:sSub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 &amp; </m:t>
                    </m:r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𝑨</m:t>
                        </m:r>
                      </m:e>
                      <m:sub>
                        <m:r>
                          <a:rPr lang="en-US" altLang="ko-KR" sz="11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𝐭𝐫𝐮𝐞</m:t>
                        </m:r>
                      </m:sub>
                    </m:sSub>
                  </m:oMath>
                </a14:m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depending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𝒌</m:t>
                        </m:r>
                      </m:e>
                      <m:sub>
                        <m:r>
                          <a:rPr lang="en-US" altLang="ko-KR" sz="11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</m:t>
                        </m:r>
                      </m:sub>
                    </m:sSub>
                  </m:oMath>
                </a14:m>
                <a:endParaRPr lang="en-US" altLang="ko-KR" sz="11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0" name="Google Shape;100;p25">
                <a:extLst>
                  <a:ext uri="{FF2B5EF4-FFF2-40B4-BE49-F238E27FC236}">
                    <a16:creationId xmlns:a16="http://schemas.microsoft.com/office/drawing/2014/main" id="{A1C81595-DB79-EE5D-6E95-90C631DB9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572" y="4511058"/>
                <a:ext cx="2614185" cy="3793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0ABB1621-311B-5A43-AA44-8FF871C2265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733111" y="533403"/>
              <a:ext cx="2281249" cy="624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06153">
                      <a:extLst>
                        <a:ext uri="{9D8B030D-6E8A-4147-A177-3AD203B41FA5}">
                          <a16:colId xmlns:a16="http://schemas.microsoft.com/office/drawing/2014/main" val="2190487787"/>
                        </a:ext>
                      </a:extLst>
                    </a:gridCol>
                    <a:gridCol w="876855">
                      <a:extLst>
                        <a:ext uri="{9D8B030D-6E8A-4147-A177-3AD203B41FA5}">
                          <a16:colId xmlns:a16="http://schemas.microsoft.com/office/drawing/2014/main" val="3830685323"/>
                        </a:ext>
                      </a:extLst>
                    </a:gridCol>
                    <a:gridCol w="898241">
                      <a:extLst>
                        <a:ext uri="{9D8B030D-6E8A-4147-A177-3AD203B41FA5}">
                          <a16:colId xmlns:a16="http://schemas.microsoft.com/office/drawing/2014/main" val="3820973128"/>
                        </a:ext>
                      </a:extLst>
                    </a:gridCol>
                  </a:tblGrid>
                  <a:tr h="162164"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9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넥슨Lv1고딕 Low OTF" panose="00000500000000000000" pitchFamily="50" charset="-127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넥슨Lv1고딕 Low OTF" panose="00000500000000000000" pitchFamily="50" charset="-127"/>
                                        <a:sym typeface="Wingdings" pitchFamily="2" charset="2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altLang="ko-KR" sz="9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넥슨Lv1고딕 Low OTF" panose="00000500000000000000" pitchFamily="50" charset="-127"/>
                                        <a:sym typeface="Wingdings" pitchFamily="2" charset="2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9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넥슨Lv1고딕 Low OTF" panose="00000500000000000000" pitchFamily="50" charset="-127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itchFamily="2" charset="2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en-US" altLang="ko-KR" sz="9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넥슨Lv1고딕 Low OTF" panose="00000500000000000000" pitchFamily="50" charset="-127"/>
                                        <a:sym typeface="Wingdings" pitchFamily="2" charset="2"/>
                                      </a:rPr>
                                      <m:t>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9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23643290"/>
                      </a:ext>
                    </a:extLst>
                  </a:tr>
                  <a:tr h="29059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endParaRPr lang="en-US" altLang="ko-KR" sz="4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r>
                            <a:rPr lang="en-US" altLang="ko-KR" sz="900" b="1" dirty="0">
                              <a:solidFill>
                                <a:srgbClr val="002060"/>
                              </a:solidFill>
                              <a:latin typeface="넥슨Lv1고딕 Low OTF" panose="00000500000000000000" pitchFamily="50" charset="-127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a:t>Case 1</a:t>
                          </a:r>
                        </a:p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endParaRPr lang="en-US" altLang="ko-KR" sz="1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altLang="ko-KR" sz="1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9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넥슨Lv1고딕 Low OTF" panose="00000500000000000000" pitchFamily="50" charset="-127"/>
                                    <a:sym typeface="Wingdings" pitchFamily="2" charset="2"/>
                                  </a:rPr>
                                  <m:t>[+</m:t>
                                </m:r>
                                <m:r>
                                  <a:rPr lang="en-US" altLang="ko-KR" sz="9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넥슨Lv1고딕 Low OTF" panose="00000500000000000000" pitchFamily="50" charset="-127"/>
                                    <a:sym typeface="Wingdings" pitchFamily="2" charset="2"/>
                                  </a:rPr>
                                  <m:t>𝟗</m:t>
                                </m:r>
                                <m:r>
                                  <a:rPr lang="en-US" altLang="ko-KR" sz="9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  <m:t>°, +</m:t>
                                </m:r>
                                <m:r>
                                  <a:rPr lang="en-US" altLang="ko-KR" sz="9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  <m:t>𝟏𝟕𝟎</m:t>
                                </m:r>
                                <m:r>
                                  <a:rPr lang="en-US" altLang="ko-KR" sz="9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  <m:t>°]</m:t>
                                </m:r>
                              </m:oMath>
                            </m:oMathPara>
                          </a14:m>
                          <a:endParaRPr lang="ko-Kore-KR" altLang="en-US" sz="900" b="1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9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𝟎</m:t>
                              </m:r>
                              <m:r>
                                <a:rPr lang="en-US" altLang="ko-KR" sz="9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.</m:t>
                              </m:r>
                              <m:r>
                                <a:rPr lang="en-US" altLang="ko-KR" sz="9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𝟏</m:t>
                              </m:r>
                              <m:r>
                                <a:rPr lang="en-US" altLang="ko-KR" sz="9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°</m:t>
                              </m:r>
                            </m:oMath>
                          </a14:m>
                          <a:r>
                            <a:rPr lang="en-US" altLang="ko-Kore-KR" sz="900" b="1" dirty="0"/>
                            <a:t> </a:t>
                          </a:r>
                          <a:r>
                            <a:rPr lang="en-US" altLang="ko-KR" sz="900" b="1" baseline="0" dirty="0">
                              <a:solidFill>
                                <a:srgbClr val="002060"/>
                              </a:solidFill>
                              <a:latin typeface="넥슨Lv1고딕 Low OTF" panose="00000500000000000000" pitchFamily="50" charset="-127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a:t>step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ko-Kore-KR" altLang="en-US" sz="1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altLang="ko-KR" sz="7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b="1" dirty="0">
                              <a:solidFill>
                                <a:srgbClr val="002060"/>
                              </a:solidFill>
                              <a:latin typeface="넥슨Lv1고딕 Low OTF" panose="00000500000000000000" pitchFamily="50" charset="-127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a:t>Fixed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9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(−</m:t>
                              </m:r>
                              <m:r>
                                <a:rPr lang="en-US" altLang="ko-KR" sz="9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𝟒𝟓</m:t>
                              </m:r>
                              <m:r>
                                <a:rPr lang="en-US" altLang="ko-KR" sz="9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°)</m:t>
                              </m:r>
                            </m:oMath>
                          </a14:m>
                          <a:endParaRPr lang="ko-Kore-KR" altLang="en-US" sz="900" b="1" dirty="0"/>
                        </a:p>
                        <a:p>
                          <a:pPr algn="ctr"/>
                          <a:endParaRPr lang="ko-Kore-KR" altLang="en-US" sz="1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14021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0ABB1621-311B-5A43-AA44-8FF871C2265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733111" y="533403"/>
              <a:ext cx="2281249" cy="624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06153">
                      <a:extLst>
                        <a:ext uri="{9D8B030D-6E8A-4147-A177-3AD203B41FA5}">
                          <a16:colId xmlns:a16="http://schemas.microsoft.com/office/drawing/2014/main" val="2190487787"/>
                        </a:ext>
                      </a:extLst>
                    </a:gridCol>
                    <a:gridCol w="876855">
                      <a:extLst>
                        <a:ext uri="{9D8B030D-6E8A-4147-A177-3AD203B41FA5}">
                          <a16:colId xmlns:a16="http://schemas.microsoft.com/office/drawing/2014/main" val="3830685323"/>
                        </a:ext>
                      </a:extLst>
                    </a:gridCol>
                    <a:gridCol w="898241">
                      <a:extLst>
                        <a:ext uri="{9D8B030D-6E8A-4147-A177-3AD203B41FA5}">
                          <a16:colId xmlns:a16="http://schemas.microsoft.com/office/drawing/2014/main" val="3820973128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9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59420" t="-5556" r="-104348" b="-18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54930" t="-5556" r="-1408" b="-18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364329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endParaRPr lang="en-US" altLang="ko-KR" sz="4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r>
                            <a:rPr lang="en-US" altLang="ko-KR" sz="900" b="1" dirty="0">
                              <a:solidFill>
                                <a:srgbClr val="002060"/>
                              </a:solidFill>
                              <a:latin typeface="넥슨Lv1고딕 Low OTF" panose="00000500000000000000" pitchFamily="50" charset="-127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a:t>Case 1</a:t>
                          </a:r>
                        </a:p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endParaRPr lang="en-US" altLang="ko-KR" sz="1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59420" t="-59375" r="-104348" b="-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54930" t="-59375" r="-1408" b="-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4021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Google Shape;100;p25">
                <a:extLst>
                  <a:ext uri="{FF2B5EF4-FFF2-40B4-BE49-F238E27FC236}">
                    <a16:creationId xmlns:a16="http://schemas.microsoft.com/office/drawing/2014/main" id="{FBA25BDE-90B7-9AAC-248A-D9B960B431EF}"/>
                  </a:ext>
                </a:extLst>
              </p:cNvPr>
              <p:cNvSpPr txBox="1"/>
              <p:nvPr/>
            </p:nvSpPr>
            <p:spPr>
              <a:xfrm>
                <a:off x="1718400" y="4365730"/>
                <a:ext cx="719228" cy="3970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1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𝒌</m:t>
                          </m:r>
                        </m:e>
                        <m:sub>
                          <m:r>
                            <a:rPr lang="en-US" altLang="ko-KR" sz="1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𝟏</m:t>
                          </m:r>
                        </m:sub>
                      </m:sSub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=</m:t>
                      </m:r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𝟗</m:t>
                      </m:r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°</m:t>
                      </m:r>
                    </m:oMath>
                  </m:oMathPara>
                </a14:m>
                <a:endParaRPr lang="en-US" altLang="ko-KR" sz="12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8" name="Google Shape;100;p25">
                <a:extLst>
                  <a:ext uri="{FF2B5EF4-FFF2-40B4-BE49-F238E27FC236}">
                    <a16:creationId xmlns:a16="http://schemas.microsoft.com/office/drawing/2014/main" id="{FBA25BDE-90B7-9AAC-248A-D9B960B43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400" y="4365730"/>
                <a:ext cx="719228" cy="3970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CDF9D1D-A191-CDED-792E-73CFBC62D3F6}"/>
              </a:ext>
            </a:extLst>
          </p:cNvPr>
          <p:cNvCxnSpPr>
            <a:cxnSpLocks/>
          </p:cNvCxnSpPr>
          <p:nvPr/>
        </p:nvCxnSpPr>
        <p:spPr>
          <a:xfrm flipV="1">
            <a:off x="5966167" y="1410385"/>
            <a:ext cx="0" cy="3067877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Google Shape;100;p25">
                <a:extLst>
                  <a:ext uri="{FF2B5EF4-FFF2-40B4-BE49-F238E27FC236}">
                    <a16:creationId xmlns:a16="http://schemas.microsoft.com/office/drawing/2014/main" id="{063F587E-5D45-793B-7E74-09F54784AFFC}"/>
                  </a:ext>
                </a:extLst>
              </p:cNvPr>
              <p:cNvSpPr txBox="1"/>
              <p:nvPr/>
            </p:nvSpPr>
            <p:spPr>
              <a:xfrm>
                <a:off x="-49805" y="1096763"/>
                <a:ext cx="1694400" cy="6087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r">
                  <a:lnSpc>
                    <a:spcPct val="115000"/>
                  </a:lnSpc>
                  <a:buSzPts val="25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𝑨</m:t>
                        </m:r>
                      </m:e>
                      <m:sub>
                        <m:r>
                          <a:rPr lang="en-US" altLang="ko-KR" sz="11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𝐦𝐚𝐱</m:t>
                        </m:r>
                        <m:r>
                          <a:rPr lang="en-US" altLang="ko-KR" sz="11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|</m:t>
                        </m:r>
                        <m:r>
                          <a:rPr lang="en-US" altLang="ko-KR" sz="11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𝐭𝐫𝐮𝐞</m:t>
                        </m:r>
                      </m:sub>
                    </m:sSub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=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𝟏𝟏𝟏𝟎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.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𝟏𝟎</m:t>
                    </m:r>
                  </m:oMath>
                </a14:m>
                <a:r>
                  <a:rPr lang="en-US" altLang="ko-KR" sz="1100" b="1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넥슨Lv1고딕 Low OTF" panose="00000500000000000000" pitchFamily="50" charset="-127"/>
                    <a:sym typeface="Wingdings" pitchFamily="2" charset="2"/>
                  </a:rPr>
                  <a:t> </a:t>
                </a:r>
              </a:p>
              <a:p>
                <a:pPr algn="r">
                  <a:lnSpc>
                    <a:spcPct val="115000"/>
                  </a:lnSpc>
                  <a:buSzPts val="25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𝑨</m:t>
                        </m:r>
                      </m:e>
                      <m:sub>
                        <m:r>
                          <a:rPr lang="en-US" altLang="ko-KR" sz="11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𝐦𝐚𝐱</m:t>
                        </m:r>
                        <m:r>
                          <a:rPr lang="en-US" altLang="ko-KR" sz="11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|</m:t>
                        </m:r>
                        <m:r>
                          <a:rPr lang="en-US" altLang="ko-KR" sz="11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𝐞𝐬𝐭</m:t>
                        </m:r>
                      </m:sub>
                    </m:sSub>
                    <m:r>
                      <a:rPr lang="en-US" altLang="ko-KR" sz="11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=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𝟏𝟏𝟎𝟐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.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𝟖𝟑</m:t>
                    </m:r>
                  </m:oMath>
                </a14:m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</a:t>
                </a:r>
              </a:p>
            </p:txBody>
          </p:sp>
        </mc:Choice>
        <mc:Fallback xmlns="">
          <p:sp>
            <p:nvSpPr>
              <p:cNvPr id="43" name="Google Shape;100;p25">
                <a:extLst>
                  <a:ext uri="{FF2B5EF4-FFF2-40B4-BE49-F238E27FC236}">
                    <a16:creationId xmlns:a16="http://schemas.microsoft.com/office/drawing/2014/main" id="{063F587E-5D45-793B-7E74-09F54784A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9805" y="1096763"/>
                <a:ext cx="1694400" cy="6087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DFC28AC0-7C7A-779E-0E9C-3DA2E5EE551E}"/>
              </a:ext>
            </a:extLst>
          </p:cNvPr>
          <p:cNvCxnSpPr>
            <a:cxnSpLocks/>
          </p:cNvCxnSpPr>
          <p:nvPr/>
        </p:nvCxnSpPr>
        <p:spPr>
          <a:xfrm>
            <a:off x="2078014" y="4184806"/>
            <a:ext cx="0" cy="293456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55C24B54-AE52-7A10-DDD0-1400DCF39452}"/>
              </a:ext>
            </a:extLst>
          </p:cNvPr>
          <p:cNvCxnSpPr>
            <a:cxnSpLocks/>
          </p:cNvCxnSpPr>
          <p:nvPr/>
        </p:nvCxnSpPr>
        <p:spPr>
          <a:xfrm flipH="1">
            <a:off x="1593011" y="1410385"/>
            <a:ext cx="437315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Google Shape;100;p25">
                <a:extLst>
                  <a:ext uri="{FF2B5EF4-FFF2-40B4-BE49-F238E27FC236}">
                    <a16:creationId xmlns:a16="http://schemas.microsoft.com/office/drawing/2014/main" id="{61E3B92B-04C5-5791-22AF-FA9241E5E669}"/>
                  </a:ext>
                </a:extLst>
              </p:cNvPr>
              <p:cNvSpPr txBox="1"/>
              <p:nvPr/>
            </p:nvSpPr>
            <p:spPr>
              <a:xfrm>
                <a:off x="-49805" y="3869536"/>
                <a:ext cx="1694400" cy="6087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r">
                  <a:lnSpc>
                    <a:spcPct val="115000"/>
                  </a:lnSpc>
                  <a:buSzPts val="25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𝑨</m:t>
                        </m:r>
                      </m:e>
                      <m:sub>
                        <m:r>
                          <a:rPr lang="en-US" altLang="ko-KR" sz="11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𝐦</m:t>
                        </m:r>
                        <m:r>
                          <a:rPr lang="en-US" altLang="ko-KR" sz="11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𝐢𝐧</m:t>
                        </m:r>
                        <m:r>
                          <a:rPr lang="en-US" altLang="ko-KR" sz="11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|</m:t>
                        </m:r>
                        <m:r>
                          <a:rPr lang="en-US" altLang="ko-KR" sz="11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𝐭𝐫𝐮𝐞</m:t>
                        </m:r>
                      </m:sub>
                    </m:sSub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=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𝟏𝟒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.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𝟎𝟎𝟕</m:t>
                    </m:r>
                  </m:oMath>
                </a14:m>
                <a:r>
                  <a:rPr lang="en-US" altLang="ko-KR" sz="1100" b="1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넥슨Lv1고딕 Low OTF" panose="00000500000000000000" pitchFamily="50" charset="-127"/>
                    <a:sym typeface="Wingdings" pitchFamily="2" charset="2"/>
                  </a:rPr>
                  <a:t> </a:t>
                </a:r>
              </a:p>
              <a:p>
                <a:pPr algn="r">
                  <a:lnSpc>
                    <a:spcPct val="115000"/>
                  </a:lnSpc>
                  <a:buSzPts val="25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𝑨</m:t>
                        </m:r>
                      </m:e>
                      <m:sub>
                        <m:r>
                          <a:rPr lang="en-US" altLang="ko-KR" sz="11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𝐦</m:t>
                        </m:r>
                        <m:r>
                          <a:rPr lang="en-US" altLang="ko-KR" sz="11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𝐢𝐧</m:t>
                        </m:r>
                        <m:r>
                          <a:rPr lang="en-US" altLang="ko-KR" sz="11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|</m:t>
                        </m:r>
                        <m:r>
                          <a:rPr lang="en-US" altLang="ko-KR" sz="11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𝐞𝐬𝐭</m:t>
                        </m:r>
                      </m:sub>
                    </m:sSub>
                    <m:r>
                      <a:rPr lang="en-US" altLang="ko-KR" sz="11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=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𝟏𝟒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.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𝟏𝟑𝟔</m:t>
                    </m:r>
                  </m:oMath>
                </a14:m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</a:t>
                </a:r>
              </a:p>
            </p:txBody>
          </p:sp>
        </mc:Choice>
        <mc:Fallback xmlns="">
          <p:sp>
            <p:nvSpPr>
              <p:cNvPr id="22" name="Google Shape;100;p25">
                <a:extLst>
                  <a:ext uri="{FF2B5EF4-FFF2-40B4-BE49-F238E27FC236}">
                    <a16:creationId xmlns:a16="http://schemas.microsoft.com/office/drawing/2014/main" id="{61E3B92B-04C5-5791-22AF-FA9241E5E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9805" y="3869536"/>
                <a:ext cx="1694400" cy="6087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Google Shape;100;p25">
                <a:extLst>
                  <a:ext uri="{FF2B5EF4-FFF2-40B4-BE49-F238E27FC236}">
                    <a16:creationId xmlns:a16="http://schemas.microsoft.com/office/drawing/2014/main" id="{23824666-4F8C-D5ED-10F5-67E31ED032F4}"/>
                  </a:ext>
                </a:extLst>
              </p:cNvPr>
              <p:cNvSpPr txBox="1"/>
              <p:nvPr/>
            </p:nvSpPr>
            <p:spPr>
              <a:xfrm>
                <a:off x="115704" y="456395"/>
                <a:ext cx="3321658" cy="4323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[ Case 1 -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𝑨</m:t>
                        </m:r>
                      </m:e>
                      <m:sub>
                        <m:r>
                          <a:rPr lang="en-US" altLang="ko-KR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𝐞𝐬𝐭</m:t>
                        </m:r>
                      </m:sub>
                    </m:sSub>
                    <m:r>
                      <a:rPr lang="en-US" altLang="ko-KR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 &amp; </m:t>
                    </m:r>
                    <m:sSub>
                      <m:sSubPr>
                        <m:ctrlPr>
                          <a:rPr lang="en-US" altLang="ko-KR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𝑨</m:t>
                        </m:r>
                      </m:e>
                      <m:sub>
                        <m:r>
                          <a:rPr lang="en-US" altLang="ko-KR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𝐭𝐫𝐮𝐞</m:t>
                        </m:r>
                      </m:sub>
                    </m:sSub>
                  </m:oMath>
                </a14:m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depending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𝒌</m:t>
                        </m:r>
                      </m:e>
                      <m:sub>
                        <m:r>
                          <a:rPr lang="en-US" altLang="ko-KR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]</a:t>
                </a:r>
              </a:p>
            </p:txBody>
          </p:sp>
        </mc:Choice>
        <mc:Fallback xmlns="">
          <p:sp>
            <p:nvSpPr>
              <p:cNvPr id="13" name="Google Shape;100;p25">
                <a:extLst>
                  <a:ext uri="{FF2B5EF4-FFF2-40B4-BE49-F238E27FC236}">
                    <a16:creationId xmlns:a16="http://schemas.microsoft.com/office/drawing/2014/main" id="{23824666-4F8C-D5ED-10F5-67E31ED03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04" y="456395"/>
                <a:ext cx="3321658" cy="432396"/>
              </a:xfrm>
              <a:prstGeom prst="rect">
                <a:avLst/>
              </a:prstGeom>
              <a:blipFill>
                <a:blip r:embed="rId9"/>
                <a:stretch>
                  <a:fillRect l="-7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EE88650E-26F0-FB5F-280B-AE8AF97FED7F}"/>
              </a:ext>
            </a:extLst>
          </p:cNvPr>
          <p:cNvCxnSpPr>
            <a:cxnSpLocks/>
          </p:cNvCxnSpPr>
          <p:nvPr/>
        </p:nvCxnSpPr>
        <p:spPr>
          <a:xfrm flipH="1">
            <a:off x="1593011" y="4184806"/>
            <a:ext cx="48500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Google Shape;100;p25">
                <a:extLst>
                  <a:ext uri="{FF2B5EF4-FFF2-40B4-BE49-F238E27FC236}">
                    <a16:creationId xmlns:a16="http://schemas.microsoft.com/office/drawing/2014/main" id="{E065F5A2-CEAC-3458-170D-B4353680902E}"/>
                  </a:ext>
                </a:extLst>
              </p:cNvPr>
              <p:cNvSpPr txBox="1"/>
              <p:nvPr/>
            </p:nvSpPr>
            <p:spPr>
              <a:xfrm>
                <a:off x="5588604" y="4376175"/>
                <a:ext cx="901623" cy="3970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1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𝒌</m:t>
                          </m:r>
                        </m:e>
                        <m:sub>
                          <m:r>
                            <a:rPr lang="en-US" altLang="ko-KR" sz="1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𝟏</m:t>
                          </m:r>
                        </m:sub>
                      </m:sSub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=</m:t>
                      </m:r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𝟏𝟕𝟎</m:t>
                      </m:r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°</m:t>
                      </m:r>
                    </m:oMath>
                  </m:oMathPara>
                </a14:m>
                <a:endParaRPr lang="en-US" altLang="ko-KR" sz="12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0" name="Google Shape;100;p25">
                <a:extLst>
                  <a:ext uri="{FF2B5EF4-FFF2-40B4-BE49-F238E27FC236}">
                    <a16:creationId xmlns:a16="http://schemas.microsoft.com/office/drawing/2014/main" id="{E065F5A2-CEAC-3458-170D-B43536809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604" y="4376175"/>
                <a:ext cx="901623" cy="3970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Google Shape;100;p25">
                <a:extLst>
                  <a:ext uri="{FF2B5EF4-FFF2-40B4-BE49-F238E27FC236}">
                    <a16:creationId xmlns:a16="http://schemas.microsoft.com/office/drawing/2014/main" id="{777977A8-511F-E3C7-D406-AD73C250B3AE}"/>
                  </a:ext>
                </a:extLst>
              </p:cNvPr>
              <p:cNvSpPr txBox="1"/>
              <p:nvPr/>
            </p:nvSpPr>
            <p:spPr>
              <a:xfrm>
                <a:off x="2568027" y="4749595"/>
                <a:ext cx="3275544" cy="379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Though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𝑻</m:t>
                        </m:r>
                      </m:e>
                      <m:sub>
                        <m:r>
                          <a:rPr lang="en-US" altLang="ko-KR" sz="11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𝐞𝐬𝐭</m:t>
                        </m:r>
                      </m:sub>
                    </m:sSub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 &amp; </m:t>
                    </m:r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𝑻</m:t>
                        </m:r>
                      </m:e>
                      <m:sub>
                        <m:r>
                          <a:rPr lang="en-US" altLang="ko-KR" sz="11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𝐭𝐫𝐮𝐞</m:t>
                        </m:r>
                      </m:sub>
                    </m:sSub>
                  </m:oMath>
                </a14:m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decrease,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𝑨</m:t>
                        </m:r>
                      </m:e>
                      <m:sub>
                        <m:r>
                          <a:rPr lang="en-US" altLang="ko-KR" sz="11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𝐞𝐬𝐭</m:t>
                        </m:r>
                      </m:sub>
                    </m:sSub>
                    <m:r>
                      <a:rPr lang="en-US" altLang="ko-KR" sz="11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 &amp; </m:t>
                    </m:r>
                    <m:sSub>
                      <m:sSubPr>
                        <m:ctrlPr>
                          <a:rPr lang="en-US" altLang="ko-KR" sz="11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𝑨</m:t>
                        </m:r>
                      </m:e>
                      <m:sub>
                        <m:r>
                          <a:rPr lang="en-US" altLang="ko-KR" sz="11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𝐭𝐫𝐮𝐞</m:t>
                        </m:r>
                      </m:sub>
                    </m:sSub>
                  </m:oMath>
                </a14:m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increase.</a:t>
                </a:r>
              </a:p>
            </p:txBody>
          </p:sp>
        </mc:Choice>
        <mc:Fallback xmlns="">
          <p:sp>
            <p:nvSpPr>
              <p:cNvPr id="31" name="Google Shape;100;p25">
                <a:extLst>
                  <a:ext uri="{FF2B5EF4-FFF2-40B4-BE49-F238E27FC236}">
                    <a16:creationId xmlns:a16="http://schemas.microsoft.com/office/drawing/2014/main" id="{777977A8-511F-E3C7-D406-AD73C250B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027" y="4749595"/>
                <a:ext cx="3275544" cy="3793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B54DC947-273F-69C9-C5C9-5BD59F8570AD}"/>
              </a:ext>
            </a:extLst>
          </p:cNvPr>
          <p:cNvCxnSpPr>
            <a:cxnSpLocks/>
          </p:cNvCxnSpPr>
          <p:nvPr/>
        </p:nvCxnSpPr>
        <p:spPr>
          <a:xfrm flipV="1">
            <a:off x="3314983" y="3076755"/>
            <a:ext cx="0" cy="128897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17C9C4DD-7817-1E38-535B-AA722EDBDD55}"/>
              </a:ext>
            </a:extLst>
          </p:cNvPr>
          <p:cNvCxnSpPr>
            <a:cxnSpLocks/>
          </p:cNvCxnSpPr>
          <p:nvPr/>
        </p:nvCxnSpPr>
        <p:spPr>
          <a:xfrm flipV="1">
            <a:off x="4281142" y="2645434"/>
            <a:ext cx="0" cy="1680039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100;p25">
                <a:extLst>
                  <a:ext uri="{FF2B5EF4-FFF2-40B4-BE49-F238E27FC236}">
                    <a16:creationId xmlns:a16="http://schemas.microsoft.com/office/drawing/2014/main" id="{8855F164-1FD5-020F-A8B1-257E976FB304}"/>
                  </a:ext>
                </a:extLst>
              </p:cNvPr>
              <p:cNvSpPr txBox="1"/>
              <p:nvPr/>
            </p:nvSpPr>
            <p:spPr>
              <a:xfrm>
                <a:off x="2903758" y="4030714"/>
                <a:ext cx="901623" cy="3970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1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𝒌</m:t>
                          </m:r>
                        </m:e>
                        <m:sub>
                          <m:r>
                            <a:rPr lang="en-US" altLang="ko-KR" sz="1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𝟏</m:t>
                          </m:r>
                        </m:sub>
                      </m:sSub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=</m:t>
                      </m:r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𝟔𝟎</m:t>
                      </m:r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°</m:t>
                      </m:r>
                    </m:oMath>
                  </m:oMathPara>
                </a14:m>
                <a:endParaRPr lang="en-US" altLang="ko-KR" sz="12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21" name="Google Shape;100;p25">
                <a:extLst>
                  <a:ext uri="{FF2B5EF4-FFF2-40B4-BE49-F238E27FC236}">
                    <a16:creationId xmlns:a16="http://schemas.microsoft.com/office/drawing/2014/main" id="{8855F164-1FD5-020F-A8B1-257E976FB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758" y="4030714"/>
                <a:ext cx="901623" cy="39700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Google Shape;100;p25">
                <a:extLst>
                  <a:ext uri="{FF2B5EF4-FFF2-40B4-BE49-F238E27FC236}">
                    <a16:creationId xmlns:a16="http://schemas.microsoft.com/office/drawing/2014/main" id="{79C506AE-83EA-BB14-EA45-506086D10388}"/>
                  </a:ext>
                </a:extLst>
              </p:cNvPr>
              <p:cNvSpPr txBox="1"/>
              <p:nvPr/>
            </p:nvSpPr>
            <p:spPr>
              <a:xfrm>
                <a:off x="3844469" y="4021264"/>
                <a:ext cx="901623" cy="3970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1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𝒌</m:t>
                          </m:r>
                        </m:e>
                        <m:sub>
                          <m:r>
                            <a:rPr lang="en-US" altLang="ko-KR" sz="1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𝟏</m:t>
                          </m:r>
                        </m:sub>
                      </m:sSub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=</m:t>
                      </m:r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𝟏𝟎𝟎</m:t>
                      </m:r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°</m:t>
                      </m:r>
                    </m:oMath>
                  </m:oMathPara>
                </a14:m>
                <a:endParaRPr lang="en-US" altLang="ko-KR" sz="12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23" name="Google Shape;100;p25">
                <a:extLst>
                  <a:ext uri="{FF2B5EF4-FFF2-40B4-BE49-F238E27FC236}">
                    <a16:creationId xmlns:a16="http://schemas.microsoft.com/office/drawing/2014/main" id="{79C506AE-83EA-BB14-EA45-506086D10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469" y="4021264"/>
                <a:ext cx="901623" cy="39700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액자 23">
            <a:extLst>
              <a:ext uri="{FF2B5EF4-FFF2-40B4-BE49-F238E27FC236}">
                <a16:creationId xmlns:a16="http://schemas.microsoft.com/office/drawing/2014/main" id="{E1C7E8E6-FB9C-EAC6-E2C8-46E5021E4CDB}"/>
              </a:ext>
            </a:extLst>
          </p:cNvPr>
          <p:cNvSpPr/>
          <p:nvPr/>
        </p:nvSpPr>
        <p:spPr>
          <a:xfrm>
            <a:off x="3314983" y="2379719"/>
            <a:ext cx="966153" cy="852310"/>
          </a:xfrm>
          <a:prstGeom prst="frame">
            <a:avLst>
              <a:gd name="adj1" fmla="val 0"/>
            </a:avLst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87E107F-964E-7B98-1FE8-0E5EBF07C6E3}"/>
              </a:ext>
            </a:extLst>
          </p:cNvPr>
          <p:cNvCxnSpPr>
            <a:cxnSpLocks/>
          </p:cNvCxnSpPr>
          <p:nvPr/>
        </p:nvCxnSpPr>
        <p:spPr>
          <a:xfrm>
            <a:off x="4288892" y="2829465"/>
            <a:ext cx="180135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100;p25">
            <a:extLst>
              <a:ext uri="{FF2B5EF4-FFF2-40B4-BE49-F238E27FC236}">
                <a16:creationId xmlns:a16="http://schemas.microsoft.com/office/drawing/2014/main" id="{0121C243-98E7-62E5-3246-8431623620A3}"/>
              </a:ext>
            </a:extLst>
          </p:cNvPr>
          <p:cNvSpPr txBox="1"/>
          <p:nvPr/>
        </p:nvSpPr>
        <p:spPr>
          <a:xfrm>
            <a:off x="6090249" y="2524781"/>
            <a:ext cx="2957177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sz="1200" b="1" dirty="0">
                <a:solidFill>
                  <a:srgbClr val="C0000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Inflection point may tell us something.</a:t>
            </a:r>
          </a:p>
          <a:p>
            <a:pPr>
              <a:lnSpc>
                <a:spcPct val="115000"/>
              </a:lnSpc>
              <a:buSzPts val="2500"/>
            </a:pPr>
            <a:r>
              <a:rPr lang="en-US" altLang="ko-KR" sz="1200" b="1" dirty="0">
                <a:solidFill>
                  <a:srgbClr val="C0000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Inflection point is somewhere in this range.</a:t>
            </a:r>
          </a:p>
        </p:txBody>
      </p:sp>
    </p:spTree>
    <p:extLst>
      <p:ext uri="{BB962C8B-B14F-4D97-AF65-F5344CB8AC3E}">
        <p14:creationId xmlns:p14="http://schemas.microsoft.com/office/powerpoint/2010/main" val="516122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F0055574-910D-7CA1-5861-46453B1AF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>
            <a:extLst>
              <a:ext uri="{FF2B5EF4-FFF2-40B4-BE49-F238E27FC236}">
                <a16:creationId xmlns:a16="http://schemas.microsoft.com/office/drawing/2014/main" id="{26D7C981-D9DC-AF69-CCBE-7A64FBA1A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220" y="837761"/>
            <a:ext cx="2116613" cy="1720275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534812FC-634B-A68B-7AC8-0F19A3F63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2577" y="845823"/>
            <a:ext cx="2116613" cy="17202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C2DE1E1-4B99-744E-E5E4-8FE7BF865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66" y="837762"/>
            <a:ext cx="1876960" cy="173398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A797EBB-42C0-AC26-DF42-5B0945B82C95}"/>
              </a:ext>
            </a:extLst>
          </p:cNvPr>
          <p:cNvSpPr/>
          <p:nvPr/>
        </p:nvSpPr>
        <p:spPr>
          <a:xfrm>
            <a:off x="129639" y="86742"/>
            <a:ext cx="8884721" cy="42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sx="99000" sy="99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CD5BBF-90D0-F22E-8D7D-13920789C5BB}"/>
              </a:ext>
            </a:extLst>
          </p:cNvPr>
          <p:cNvSpPr txBox="1"/>
          <p:nvPr/>
        </p:nvSpPr>
        <p:spPr>
          <a:xfrm>
            <a:off x="4475430" y="16929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자율 지능 시스템 연구실 </a:t>
            </a:r>
            <a:endParaRPr lang="ko-KR" altLang="en-US" sz="1050" dirty="0">
              <a:solidFill>
                <a:srgbClr val="19264B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FE8FC8C-079C-497B-6ADA-9DA9C9C2FB4B}"/>
              </a:ext>
            </a:extLst>
          </p:cNvPr>
          <p:cNvGrpSpPr/>
          <p:nvPr/>
        </p:nvGrpSpPr>
        <p:grpSpPr>
          <a:xfrm>
            <a:off x="143033" y="30805"/>
            <a:ext cx="3847076" cy="540069"/>
            <a:chOff x="143033" y="30805"/>
            <a:chExt cx="3847076" cy="540069"/>
          </a:xfrm>
        </p:grpSpPr>
        <p:cxnSp>
          <p:nvCxnSpPr>
            <p:cNvPr id="14" name="Google Shape;226;p33">
              <a:extLst>
                <a:ext uri="{FF2B5EF4-FFF2-40B4-BE49-F238E27FC236}">
                  <a16:creationId xmlns:a16="http://schemas.microsoft.com/office/drawing/2014/main" id="{85BE1825-DBA6-0BF4-6B17-AC83AC535E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97" y="469131"/>
              <a:ext cx="3201403" cy="0"/>
            </a:xfrm>
            <a:prstGeom prst="straightConnector1">
              <a:avLst/>
            </a:prstGeom>
            <a:noFill/>
            <a:ln w="12700" cap="flat" cmpd="sng">
              <a:solidFill>
                <a:srgbClr val="1926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0C74954-ACAA-4E20-1901-BA8F105539D7}"/>
                </a:ext>
              </a:extLst>
            </p:cNvPr>
            <p:cNvGrpSpPr/>
            <p:nvPr/>
          </p:nvGrpSpPr>
          <p:grpSpPr>
            <a:xfrm>
              <a:off x="143033" y="30805"/>
              <a:ext cx="424132" cy="538579"/>
              <a:chOff x="143033" y="30805"/>
              <a:chExt cx="424132" cy="538579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996FE158-1EA1-0BF1-B00D-BBE3EB395996}"/>
                  </a:ext>
                </a:extLst>
              </p:cNvPr>
              <p:cNvSpPr/>
              <p:nvPr/>
            </p:nvSpPr>
            <p:spPr>
              <a:xfrm>
                <a:off x="189497" y="128016"/>
                <a:ext cx="331204" cy="344159"/>
              </a:xfrm>
              <a:prstGeom prst="rect">
                <a:avLst/>
              </a:prstGeom>
              <a:solidFill>
                <a:srgbClr val="1926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Google Shape;100;p25">
                <a:extLst>
                  <a:ext uri="{FF2B5EF4-FFF2-40B4-BE49-F238E27FC236}">
                    <a16:creationId xmlns:a16="http://schemas.microsoft.com/office/drawing/2014/main" id="{D9DC673A-EB7B-CD30-C5A9-6ECC48CC6EA6}"/>
                  </a:ext>
                </a:extLst>
              </p:cNvPr>
              <p:cNvSpPr txBox="1"/>
              <p:nvPr/>
            </p:nvSpPr>
            <p:spPr>
              <a:xfrm>
                <a:off x="143033" y="30805"/>
                <a:ext cx="424132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en-US" altLang="ko-KR" sz="2000" b="1" dirty="0">
                    <a:solidFill>
                      <a:schemeClr val="bg1"/>
                    </a:solidFill>
                    <a:latin typeface="넥슨Lv1고딕 Low OTF Bold" panose="00000800000000000000" pitchFamily="50" charset="-127"/>
                    <a:ea typeface="넥슨Lv1고딕 Low OTF Bold" panose="00000800000000000000" pitchFamily="50" charset="-127"/>
                  </a:rPr>
                  <a:t>3</a:t>
                </a:r>
                <a:endParaRPr lang="en-US" altLang="ko-KR" sz="2000" b="1" i="0" u="none" strike="noStrike" cap="none" dirty="0">
                  <a:solidFill>
                    <a:schemeClr val="bg1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  <a:sym typeface="Arial"/>
                </a:endParaRPr>
              </a:p>
            </p:txBody>
          </p:sp>
        </p:grpSp>
        <p:sp>
          <p:nvSpPr>
            <p:cNvPr id="100" name="Google Shape;100;p25">
              <a:extLst>
                <a:ext uri="{FF2B5EF4-FFF2-40B4-BE49-F238E27FC236}">
                  <a16:creationId xmlns:a16="http://schemas.microsoft.com/office/drawing/2014/main" id="{537B6BBE-D976-5828-DC18-D61FB402DD87}"/>
                </a:ext>
              </a:extLst>
            </p:cNvPr>
            <p:cNvSpPr txBox="1"/>
            <p:nvPr/>
          </p:nvSpPr>
          <p:spPr>
            <a:xfrm>
              <a:off x="501651" y="67690"/>
              <a:ext cx="3488458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ko-KR" altLang="en-US" sz="1800" b="1" i="0" u="none" strike="noStrike" cap="none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  <a:sym typeface="Arial"/>
                </a:rPr>
                <a:t>연구내용</a:t>
              </a:r>
              <a:endParaRPr lang="en-US" altLang="ko-KR" sz="18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endParaRPr>
            </a:p>
          </p:txBody>
        </p:sp>
      </p:grp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CF42981C-EFED-A285-5A4D-DE3E0AC91A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36</a:t>
            </a:fld>
            <a:endParaRPr lang="ko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100;p25">
                <a:extLst>
                  <a:ext uri="{FF2B5EF4-FFF2-40B4-BE49-F238E27FC236}">
                    <a16:creationId xmlns:a16="http://schemas.microsoft.com/office/drawing/2014/main" id="{EFDDA648-91F6-DB2C-E36C-D4184FC89511}"/>
                  </a:ext>
                </a:extLst>
              </p:cNvPr>
              <p:cNvSpPr txBox="1"/>
              <p:nvPr/>
            </p:nvSpPr>
            <p:spPr>
              <a:xfrm>
                <a:off x="2375605" y="2418706"/>
                <a:ext cx="2037772" cy="379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Fig. Look angle 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𝒌</m:t>
                        </m:r>
                      </m:e>
                      <m:sub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</m:t>
                        </m:r>
                      </m:sub>
                    </m:sSub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=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𝟔𝟎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°</m:t>
                    </m:r>
                  </m:oMath>
                </a14:m>
                <a:endParaRPr lang="en-US" altLang="ko-KR" sz="11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0" name="Google Shape;100;p25">
                <a:extLst>
                  <a:ext uri="{FF2B5EF4-FFF2-40B4-BE49-F238E27FC236}">
                    <a16:creationId xmlns:a16="http://schemas.microsoft.com/office/drawing/2014/main" id="{EFDDA648-91F6-DB2C-E36C-D4184FC89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605" y="2418706"/>
                <a:ext cx="2037772" cy="3793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47A86ECF-0D53-E1D6-1394-E4F2A244166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733111" y="533403"/>
              <a:ext cx="2281249" cy="624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06153">
                      <a:extLst>
                        <a:ext uri="{9D8B030D-6E8A-4147-A177-3AD203B41FA5}">
                          <a16:colId xmlns:a16="http://schemas.microsoft.com/office/drawing/2014/main" val="2190487787"/>
                        </a:ext>
                      </a:extLst>
                    </a:gridCol>
                    <a:gridCol w="876855">
                      <a:extLst>
                        <a:ext uri="{9D8B030D-6E8A-4147-A177-3AD203B41FA5}">
                          <a16:colId xmlns:a16="http://schemas.microsoft.com/office/drawing/2014/main" val="3830685323"/>
                        </a:ext>
                      </a:extLst>
                    </a:gridCol>
                    <a:gridCol w="898241">
                      <a:extLst>
                        <a:ext uri="{9D8B030D-6E8A-4147-A177-3AD203B41FA5}">
                          <a16:colId xmlns:a16="http://schemas.microsoft.com/office/drawing/2014/main" val="3820973128"/>
                        </a:ext>
                      </a:extLst>
                    </a:gridCol>
                  </a:tblGrid>
                  <a:tr h="162164"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9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넥슨Lv1고딕 Low OTF" panose="00000500000000000000" pitchFamily="50" charset="-127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넥슨Lv1고딕 Low OTF" panose="00000500000000000000" pitchFamily="50" charset="-127"/>
                                        <a:sym typeface="Wingdings" pitchFamily="2" charset="2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altLang="ko-KR" sz="9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넥슨Lv1고딕 Low OTF" panose="00000500000000000000" pitchFamily="50" charset="-127"/>
                                        <a:sym typeface="Wingdings" pitchFamily="2" charset="2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9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넥슨Lv1고딕 Low OTF" panose="00000500000000000000" pitchFamily="50" charset="-127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itchFamily="2" charset="2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en-US" altLang="ko-KR" sz="9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넥슨Lv1고딕 Low OTF" panose="00000500000000000000" pitchFamily="50" charset="-127"/>
                                        <a:sym typeface="Wingdings" pitchFamily="2" charset="2"/>
                                      </a:rPr>
                                      <m:t>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9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23643290"/>
                      </a:ext>
                    </a:extLst>
                  </a:tr>
                  <a:tr h="29059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endParaRPr lang="en-US" altLang="ko-KR" sz="4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r>
                            <a:rPr lang="en-US" altLang="ko-KR" sz="900" b="1" dirty="0">
                              <a:solidFill>
                                <a:srgbClr val="002060"/>
                              </a:solidFill>
                              <a:latin typeface="넥슨Lv1고딕 Low OTF" panose="00000500000000000000" pitchFamily="50" charset="-127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a:t>Case 1</a:t>
                          </a:r>
                        </a:p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endParaRPr lang="en-US" altLang="ko-KR" sz="1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altLang="ko-KR" sz="1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9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넥슨Lv1고딕 Low OTF" panose="00000500000000000000" pitchFamily="50" charset="-127"/>
                                    <a:sym typeface="Wingdings" pitchFamily="2" charset="2"/>
                                  </a:rPr>
                                  <m:t>[+</m:t>
                                </m:r>
                                <m:r>
                                  <a:rPr lang="en-US" altLang="ko-KR" sz="9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넥슨Lv1고딕 Low OTF" panose="00000500000000000000" pitchFamily="50" charset="-127"/>
                                    <a:sym typeface="Wingdings" pitchFamily="2" charset="2"/>
                                  </a:rPr>
                                  <m:t>𝟗</m:t>
                                </m:r>
                                <m:r>
                                  <a:rPr lang="en-US" altLang="ko-KR" sz="9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  <m:t>°, +</m:t>
                                </m:r>
                                <m:r>
                                  <a:rPr lang="en-US" altLang="ko-KR" sz="9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  <m:t>𝟏𝟕𝟎</m:t>
                                </m:r>
                                <m:r>
                                  <a:rPr lang="en-US" altLang="ko-KR" sz="9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  <m:t>°]</m:t>
                                </m:r>
                              </m:oMath>
                            </m:oMathPara>
                          </a14:m>
                          <a:endParaRPr lang="ko-Kore-KR" altLang="en-US" sz="900" b="1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9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𝟎</m:t>
                              </m:r>
                              <m:r>
                                <a:rPr lang="en-US" altLang="ko-KR" sz="9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.</m:t>
                              </m:r>
                              <m:r>
                                <a:rPr lang="en-US" altLang="ko-KR" sz="9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𝟏</m:t>
                              </m:r>
                              <m:r>
                                <a:rPr lang="en-US" altLang="ko-KR" sz="9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°</m:t>
                              </m:r>
                            </m:oMath>
                          </a14:m>
                          <a:r>
                            <a:rPr lang="en-US" altLang="ko-Kore-KR" sz="900" b="1" dirty="0"/>
                            <a:t> </a:t>
                          </a:r>
                          <a:r>
                            <a:rPr lang="en-US" altLang="ko-KR" sz="900" b="1" baseline="0" dirty="0">
                              <a:solidFill>
                                <a:srgbClr val="002060"/>
                              </a:solidFill>
                              <a:latin typeface="넥슨Lv1고딕 Low OTF" panose="00000500000000000000" pitchFamily="50" charset="-127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a:t>step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ko-Kore-KR" altLang="en-US" sz="1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altLang="ko-KR" sz="7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900" b="1" dirty="0">
                              <a:solidFill>
                                <a:srgbClr val="002060"/>
                              </a:solidFill>
                              <a:latin typeface="넥슨Lv1고딕 Low OTF" panose="00000500000000000000" pitchFamily="50" charset="-127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a:t>Fixed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9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(−</m:t>
                              </m:r>
                              <m:r>
                                <a:rPr lang="en-US" altLang="ko-KR" sz="9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𝟒𝟓</m:t>
                              </m:r>
                              <m:r>
                                <a:rPr lang="en-US" altLang="ko-KR" sz="9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°)</m:t>
                              </m:r>
                            </m:oMath>
                          </a14:m>
                          <a:endParaRPr lang="ko-Kore-KR" altLang="en-US" sz="900" b="1" dirty="0"/>
                        </a:p>
                        <a:p>
                          <a:pPr algn="ctr"/>
                          <a:endParaRPr lang="ko-Kore-KR" altLang="en-US" sz="1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14021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47A86ECF-0D53-E1D6-1394-E4F2A244166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733111" y="533403"/>
              <a:ext cx="2281249" cy="624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06153">
                      <a:extLst>
                        <a:ext uri="{9D8B030D-6E8A-4147-A177-3AD203B41FA5}">
                          <a16:colId xmlns:a16="http://schemas.microsoft.com/office/drawing/2014/main" val="2190487787"/>
                        </a:ext>
                      </a:extLst>
                    </a:gridCol>
                    <a:gridCol w="876855">
                      <a:extLst>
                        <a:ext uri="{9D8B030D-6E8A-4147-A177-3AD203B41FA5}">
                          <a16:colId xmlns:a16="http://schemas.microsoft.com/office/drawing/2014/main" val="3830685323"/>
                        </a:ext>
                      </a:extLst>
                    </a:gridCol>
                    <a:gridCol w="898241">
                      <a:extLst>
                        <a:ext uri="{9D8B030D-6E8A-4147-A177-3AD203B41FA5}">
                          <a16:colId xmlns:a16="http://schemas.microsoft.com/office/drawing/2014/main" val="3820973128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9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59420" t="-5556" r="-104348" b="-18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54930" t="-5556" r="-1408" b="-18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364329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endParaRPr lang="en-US" altLang="ko-KR" sz="4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r>
                            <a:rPr lang="en-US" altLang="ko-KR" sz="900" b="1" dirty="0">
                              <a:solidFill>
                                <a:srgbClr val="002060"/>
                              </a:solidFill>
                              <a:latin typeface="넥슨Lv1고딕 Low OTF" panose="00000500000000000000" pitchFamily="50" charset="-127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a:t>Case 1</a:t>
                          </a:r>
                        </a:p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endParaRPr lang="en-US" altLang="ko-KR" sz="1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59420" t="-59375" r="-104348" b="-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54930" t="-59375" r="-1408" b="-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40216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7A2AF302-F269-6791-D689-7EB10BE054CA}"/>
              </a:ext>
            </a:extLst>
          </p:cNvPr>
          <p:cNvCxnSpPr>
            <a:cxnSpLocks/>
          </p:cNvCxnSpPr>
          <p:nvPr/>
        </p:nvCxnSpPr>
        <p:spPr>
          <a:xfrm flipV="1">
            <a:off x="773065" y="1790700"/>
            <a:ext cx="0" cy="63817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Google Shape;100;p25">
                <a:extLst>
                  <a:ext uri="{FF2B5EF4-FFF2-40B4-BE49-F238E27FC236}">
                    <a16:creationId xmlns:a16="http://schemas.microsoft.com/office/drawing/2014/main" id="{B035126D-65D6-59CB-D275-B49A2EC56807}"/>
                  </a:ext>
                </a:extLst>
              </p:cNvPr>
              <p:cNvSpPr txBox="1"/>
              <p:nvPr/>
            </p:nvSpPr>
            <p:spPr>
              <a:xfrm>
                <a:off x="115704" y="456395"/>
                <a:ext cx="3321658" cy="4323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[ Case 1 -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𝑨</m:t>
                        </m:r>
                      </m:e>
                      <m:sub>
                        <m:r>
                          <a:rPr lang="en-US" altLang="ko-KR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𝐞𝐬𝐭</m:t>
                        </m:r>
                      </m:sub>
                    </m:sSub>
                    <m:r>
                      <a:rPr lang="en-US" altLang="ko-KR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 &amp; </m:t>
                    </m:r>
                    <m:sSub>
                      <m:sSubPr>
                        <m:ctrlPr>
                          <a:rPr lang="en-US" altLang="ko-KR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𝑨</m:t>
                        </m:r>
                      </m:e>
                      <m:sub>
                        <m:r>
                          <a:rPr lang="en-US" altLang="ko-KR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𝐭𝐫𝐮𝐞</m:t>
                        </m:r>
                      </m:sub>
                    </m:sSub>
                  </m:oMath>
                </a14:m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depending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𝒌</m:t>
                        </m:r>
                      </m:e>
                      <m:sub>
                        <m:r>
                          <a:rPr lang="en-US" altLang="ko-KR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]</a:t>
                </a:r>
              </a:p>
            </p:txBody>
          </p:sp>
        </mc:Choice>
        <mc:Fallback xmlns="">
          <p:sp>
            <p:nvSpPr>
              <p:cNvPr id="13" name="Google Shape;100;p25">
                <a:extLst>
                  <a:ext uri="{FF2B5EF4-FFF2-40B4-BE49-F238E27FC236}">
                    <a16:creationId xmlns:a16="http://schemas.microsoft.com/office/drawing/2014/main" id="{B035126D-65D6-59CB-D275-B49A2EC56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04" y="456395"/>
                <a:ext cx="3321658" cy="432396"/>
              </a:xfrm>
              <a:prstGeom prst="rect">
                <a:avLst/>
              </a:prstGeom>
              <a:blipFill>
                <a:blip r:embed="rId8"/>
                <a:stretch>
                  <a:fillRect l="-7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19B4080D-17A9-356E-6DA1-88B3004324CE}"/>
              </a:ext>
            </a:extLst>
          </p:cNvPr>
          <p:cNvCxnSpPr>
            <a:cxnSpLocks/>
          </p:cNvCxnSpPr>
          <p:nvPr/>
        </p:nvCxnSpPr>
        <p:spPr>
          <a:xfrm flipV="1">
            <a:off x="957215" y="1724025"/>
            <a:ext cx="0" cy="69850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9C819FB-6756-C1B5-ACCE-9D1BC295EE13}"/>
              </a:ext>
            </a:extLst>
          </p:cNvPr>
          <p:cNvCxnSpPr>
            <a:cxnSpLocks/>
          </p:cNvCxnSpPr>
          <p:nvPr/>
        </p:nvCxnSpPr>
        <p:spPr>
          <a:xfrm flipV="1">
            <a:off x="1154065" y="1647825"/>
            <a:ext cx="0" cy="78105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B3DDB79D-7745-9813-5892-530A233AC07A}"/>
              </a:ext>
            </a:extLst>
          </p:cNvPr>
          <p:cNvCxnSpPr>
            <a:cxnSpLocks/>
          </p:cNvCxnSpPr>
          <p:nvPr/>
        </p:nvCxnSpPr>
        <p:spPr>
          <a:xfrm flipV="1">
            <a:off x="1347740" y="1577975"/>
            <a:ext cx="0" cy="84455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E5F87BAB-F57B-B2FF-BD47-5B6C9A578987}"/>
              </a:ext>
            </a:extLst>
          </p:cNvPr>
          <p:cNvCxnSpPr>
            <a:cxnSpLocks/>
          </p:cNvCxnSpPr>
          <p:nvPr/>
        </p:nvCxnSpPr>
        <p:spPr>
          <a:xfrm flipV="1">
            <a:off x="1538240" y="1501775"/>
            <a:ext cx="0" cy="92075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" name="그림 50">
            <a:extLst>
              <a:ext uri="{FF2B5EF4-FFF2-40B4-BE49-F238E27FC236}">
                <a16:creationId xmlns:a16="http://schemas.microsoft.com/office/drawing/2014/main" id="{041D943A-ADA5-9A90-FFBF-B4B5E9DD7C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746" y="2854400"/>
            <a:ext cx="2116613" cy="1720275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CD30CD44-4BC6-2D4F-62CB-45753DB447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7849" y="2866239"/>
            <a:ext cx="2087479" cy="1696596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D266481A-B478-394D-66DA-DFEEEA9A907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25060" y="2873357"/>
            <a:ext cx="2078720" cy="16894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4" name="Google Shape;100;p25">
                <a:extLst>
                  <a:ext uri="{FF2B5EF4-FFF2-40B4-BE49-F238E27FC236}">
                    <a16:creationId xmlns:a16="http://schemas.microsoft.com/office/drawing/2014/main" id="{93F80579-4948-63A0-A342-B4E3E8E00DDD}"/>
                  </a:ext>
                </a:extLst>
              </p:cNvPr>
              <p:cNvSpPr txBox="1"/>
              <p:nvPr/>
            </p:nvSpPr>
            <p:spPr>
              <a:xfrm>
                <a:off x="4637822" y="2422525"/>
                <a:ext cx="2037772" cy="379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Fig. Look angle 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𝒌</m:t>
                        </m:r>
                      </m:e>
                      <m:sub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</m:t>
                        </m:r>
                      </m:sub>
                    </m:sSub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=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𝟕𝟎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°</m:t>
                    </m:r>
                  </m:oMath>
                </a14:m>
                <a:endParaRPr lang="en-US" altLang="ko-KR" sz="11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54" name="Google Shape;100;p25">
                <a:extLst>
                  <a:ext uri="{FF2B5EF4-FFF2-40B4-BE49-F238E27FC236}">
                    <a16:creationId xmlns:a16="http://schemas.microsoft.com/office/drawing/2014/main" id="{93F80579-4948-63A0-A342-B4E3E8E00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822" y="2422525"/>
                <a:ext cx="2037772" cy="3793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Google Shape;100;p25">
                <a:extLst>
                  <a:ext uri="{FF2B5EF4-FFF2-40B4-BE49-F238E27FC236}">
                    <a16:creationId xmlns:a16="http://schemas.microsoft.com/office/drawing/2014/main" id="{0AC68647-D7DA-48E9-E02C-112EB798A4B4}"/>
                  </a:ext>
                </a:extLst>
              </p:cNvPr>
              <p:cNvSpPr txBox="1"/>
              <p:nvPr/>
            </p:nvSpPr>
            <p:spPr>
              <a:xfrm>
                <a:off x="1181511" y="4441413"/>
                <a:ext cx="2037772" cy="379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Fig. Look angle 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𝒌</m:t>
                        </m:r>
                      </m:e>
                      <m:sub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</m:t>
                        </m:r>
                      </m:sub>
                    </m:sSub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=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𝟖𝟎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°</m:t>
                    </m:r>
                  </m:oMath>
                </a14:m>
                <a:endParaRPr lang="en-US" altLang="ko-KR" sz="11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55" name="Google Shape;100;p25">
                <a:extLst>
                  <a:ext uri="{FF2B5EF4-FFF2-40B4-BE49-F238E27FC236}">
                    <a16:creationId xmlns:a16="http://schemas.microsoft.com/office/drawing/2014/main" id="{0AC68647-D7DA-48E9-E02C-112EB798A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511" y="4441413"/>
                <a:ext cx="2037772" cy="3793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Google Shape;100;p25">
                <a:extLst>
                  <a:ext uri="{FF2B5EF4-FFF2-40B4-BE49-F238E27FC236}">
                    <a16:creationId xmlns:a16="http://schemas.microsoft.com/office/drawing/2014/main" id="{F91C3C26-7AE2-B40F-6DF0-154A8ABE4197}"/>
                  </a:ext>
                </a:extLst>
              </p:cNvPr>
              <p:cNvSpPr txBox="1"/>
              <p:nvPr/>
            </p:nvSpPr>
            <p:spPr>
              <a:xfrm>
                <a:off x="3437362" y="4437593"/>
                <a:ext cx="2037772" cy="379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Fig. Look angle 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𝒌</m:t>
                        </m:r>
                      </m:e>
                      <m:sub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</m:t>
                        </m:r>
                      </m:sub>
                    </m:sSub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=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𝟗𝟎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°</m:t>
                    </m:r>
                  </m:oMath>
                </a14:m>
                <a:endParaRPr lang="en-US" altLang="ko-KR" sz="11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56" name="Google Shape;100;p25">
                <a:extLst>
                  <a:ext uri="{FF2B5EF4-FFF2-40B4-BE49-F238E27FC236}">
                    <a16:creationId xmlns:a16="http://schemas.microsoft.com/office/drawing/2014/main" id="{F91C3C26-7AE2-B40F-6DF0-154A8ABE4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362" y="4437593"/>
                <a:ext cx="2037772" cy="3793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Google Shape;100;p25">
                <a:extLst>
                  <a:ext uri="{FF2B5EF4-FFF2-40B4-BE49-F238E27FC236}">
                    <a16:creationId xmlns:a16="http://schemas.microsoft.com/office/drawing/2014/main" id="{4EA8E924-7FF1-3E4B-3A59-DDBB7CE6B263}"/>
                  </a:ext>
                </a:extLst>
              </p:cNvPr>
              <p:cNvSpPr txBox="1"/>
              <p:nvPr/>
            </p:nvSpPr>
            <p:spPr>
              <a:xfrm>
                <a:off x="5590884" y="4441413"/>
                <a:ext cx="2078719" cy="379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Fig. Look angle 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𝒌</m:t>
                        </m:r>
                      </m:e>
                      <m:sub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</m:t>
                        </m:r>
                      </m:sub>
                    </m:sSub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=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𝟏𝟎𝟎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°</m:t>
                    </m:r>
                  </m:oMath>
                </a14:m>
                <a:endParaRPr lang="en-US" altLang="ko-KR" sz="11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57" name="Google Shape;100;p25">
                <a:extLst>
                  <a:ext uri="{FF2B5EF4-FFF2-40B4-BE49-F238E27FC236}">
                    <a16:creationId xmlns:a16="http://schemas.microsoft.com/office/drawing/2014/main" id="{4EA8E924-7FF1-3E4B-3A59-DDBB7CE6B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884" y="4441413"/>
                <a:ext cx="2078719" cy="37930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Google Shape;100;p25">
                <a:extLst>
                  <a:ext uri="{FF2B5EF4-FFF2-40B4-BE49-F238E27FC236}">
                    <a16:creationId xmlns:a16="http://schemas.microsoft.com/office/drawing/2014/main" id="{7CFDC838-D80B-E871-A3C3-8EAA9FA5A2EE}"/>
                  </a:ext>
                </a:extLst>
              </p:cNvPr>
              <p:cNvSpPr txBox="1"/>
              <p:nvPr/>
            </p:nvSpPr>
            <p:spPr>
              <a:xfrm>
                <a:off x="70460" y="2418706"/>
                <a:ext cx="2143138" cy="379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Fig.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𝑨</m:t>
                        </m:r>
                      </m:e>
                      <m:sub>
                        <m:r>
                          <a:rPr lang="en-US" altLang="ko-KR" sz="11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𝐞𝐬𝐭</m:t>
                        </m:r>
                      </m:sub>
                    </m:sSub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 &amp; </m:t>
                    </m:r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𝑨</m:t>
                        </m:r>
                      </m:e>
                      <m:sub>
                        <m:r>
                          <a:rPr lang="en-US" altLang="ko-KR" sz="11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𝐭𝐫𝐮𝐞</m:t>
                        </m:r>
                      </m:sub>
                    </m:sSub>
                  </m:oMath>
                </a14:m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depending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𝒌</m:t>
                        </m:r>
                      </m:e>
                      <m:sub>
                        <m:r>
                          <a:rPr lang="en-US" altLang="ko-KR" sz="11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</m:t>
                        </m:r>
                      </m:sub>
                    </m:sSub>
                  </m:oMath>
                </a14:m>
                <a:endParaRPr lang="en-US" altLang="ko-KR" sz="11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58" name="Google Shape;100;p25">
                <a:extLst>
                  <a:ext uri="{FF2B5EF4-FFF2-40B4-BE49-F238E27FC236}">
                    <a16:creationId xmlns:a16="http://schemas.microsoft.com/office/drawing/2014/main" id="{7CFDC838-D80B-E871-A3C3-8EAA9FA5A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0" y="2418706"/>
                <a:ext cx="2143138" cy="3793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호 60">
            <a:extLst>
              <a:ext uri="{FF2B5EF4-FFF2-40B4-BE49-F238E27FC236}">
                <a16:creationId xmlns:a16="http://schemas.microsoft.com/office/drawing/2014/main" id="{1E88F943-0957-D16F-47FC-9FB7A925885C}"/>
              </a:ext>
            </a:extLst>
          </p:cNvPr>
          <p:cNvSpPr/>
          <p:nvPr/>
        </p:nvSpPr>
        <p:spPr>
          <a:xfrm rot="16471869" flipH="1" flipV="1">
            <a:off x="4807756" y="1045610"/>
            <a:ext cx="529319" cy="547175"/>
          </a:xfrm>
          <a:prstGeom prst="arc">
            <a:avLst>
              <a:gd name="adj1" fmla="val 14540098"/>
              <a:gd name="adj2" fmla="val 18165794"/>
            </a:avLst>
          </a:prstGeom>
          <a:ln w="9525">
            <a:solidFill>
              <a:schemeClr val="tx1"/>
            </a:solidFill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호 61">
            <a:extLst>
              <a:ext uri="{FF2B5EF4-FFF2-40B4-BE49-F238E27FC236}">
                <a16:creationId xmlns:a16="http://schemas.microsoft.com/office/drawing/2014/main" id="{8891859E-553E-0ED8-DC07-59621700AFDE}"/>
              </a:ext>
            </a:extLst>
          </p:cNvPr>
          <p:cNvSpPr/>
          <p:nvPr/>
        </p:nvSpPr>
        <p:spPr>
          <a:xfrm rot="16471869" flipH="1" flipV="1">
            <a:off x="1273580" y="2992717"/>
            <a:ext cx="529319" cy="547175"/>
          </a:xfrm>
          <a:prstGeom prst="arc">
            <a:avLst>
              <a:gd name="adj1" fmla="val 14540098"/>
              <a:gd name="adj2" fmla="val 18165794"/>
            </a:avLst>
          </a:prstGeom>
          <a:ln w="9525">
            <a:solidFill>
              <a:schemeClr val="tx1"/>
            </a:solidFill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3" name="호 62">
            <a:extLst>
              <a:ext uri="{FF2B5EF4-FFF2-40B4-BE49-F238E27FC236}">
                <a16:creationId xmlns:a16="http://schemas.microsoft.com/office/drawing/2014/main" id="{CE637BC9-0E60-091F-2B64-F302DFB7AA50}"/>
              </a:ext>
            </a:extLst>
          </p:cNvPr>
          <p:cNvSpPr/>
          <p:nvPr/>
        </p:nvSpPr>
        <p:spPr>
          <a:xfrm rot="16471869" flipH="1" flipV="1">
            <a:off x="3442801" y="2998575"/>
            <a:ext cx="529319" cy="547175"/>
          </a:xfrm>
          <a:prstGeom prst="arc">
            <a:avLst>
              <a:gd name="adj1" fmla="val 14540098"/>
              <a:gd name="adj2" fmla="val 18165794"/>
            </a:avLst>
          </a:prstGeom>
          <a:ln w="9525">
            <a:solidFill>
              <a:schemeClr val="tx1"/>
            </a:solidFill>
            <a:head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Google Shape;100;p25">
                <a:extLst>
                  <a:ext uri="{FF2B5EF4-FFF2-40B4-BE49-F238E27FC236}">
                    <a16:creationId xmlns:a16="http://schemas.microsoft.com/office/drawing/2014/main" id="{D3F33819-9540-1EEB-A33C-FCD068A50805}"/>
                  </a:ext>
                </a:extLst>
              </p:cNvPr>
              <p:cNvSpPr txBox="1"/>
              <p:nvPr/>
            </p:nvSpPr>
            <p:spPr>
              <a:xfrm>
                <a:off x="1138334" y="4699927"/>
                <a:ext cx="6465446" cy="4010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200" b="1" dirty="0">
                    <a:solidFill>
                      <a:srgbClr val="C0000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We may tell there’s a “tendency” that near the inflection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𝜺</m:t>
                        </m:r>
                      </m:e>
                      <m:sub>
                        <m:r>
                          <a:rPr lang="en-US" altLang="ko-KR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sub>
                    </m:sSub>
                  </m:oMath>
                </a14:m>
                <a:r>
                  <a:rPr lang="en-US" altLang="ko-KR" sz="1200" b="1" dirty="0">
                    <a:solidFill>
                      <a:srgbClr val="C0000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“may” go beyond the 3</a:t>
                </a:r>
                <a14:m>
                  <m:oMath xmlns:m="http://schemas.openxmlformats.org/officeDocument/2006/math">
                    <m:r>
                      <a:rPr lang="en-US" altLang="ko-KR" sz="12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𝝈</m:t>
                    </m:r>
                  </m:oMath>
                </a14:m>
                <a:r>
                  <a:rPr lang="en-US" altLang="ko-KR" sz="1200" b="1" dirty="0">
                    <a:solidFill>
                      <a:srgbClr val="C0000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bound.</a:t>
                </a:r>
              </a:p>
            </p:txBody>
          </p:sp>
        </mc:Choice>
        <mc:Fallback xmlns="">
          <p:sp>
            <p:nvSpPr>
              <p:cNvPr id="65" name="Google Shape;100;p25">
                <a:extLst>
                  <a:ext uri="{FF2B5EF4-FFF2-40B4-BE49-F238E27FC236}">
                    <a16:creationId xmlns:a16="http://schemas.microsoft.com/office/drawing/2014/main" id="{D3F33819-9540-1EEB-A33C-FCD068A50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334" y="4699927"/>
                <a:ext cx="6465446" cy="40104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Google Shape;100;p25">
                <a:extLst>
                  <a:ext uri="{FF2B5EF4-FFF2-40B4-BE49-F238E27FC236}">
                    <a16:creationId xmlns:a16="http://schemas.microsoft.com/office/drawing/2014/main" id="{9CFD0647-098E-767B-D5EA-417657E9074B}"/>
                  </a:ext>
                </a:extLst>
              </p:cNvPr>
              <p:cNvSpPr txBox="1"/>
              <p:nvPr/>
            </p:nvSpPr>
            <p:spPr>
              <a:xfrm>
                <a:off x="2360967" y="2054874"/>
                <a:ext cx="2274580" cy="379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(2/10) goes beyond the 3</a:t>
                </a:r>
                <a14:m>
                  <m:oMath xmlns:m="http://schemas.openxmlformats.org/officeDocument/2006/math"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𝝈</m:t>
                    </m:r>
                  </m:oMath>
                </a14:m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bound.</a:t>
                </a:r>
              </a:p>
            </p:txBody>
          </p:sp>
        </mc:Choice>
        <mc:Fallback xmlns="">
          <p:sp>
            <p:nvSpPr>
              <p:cNvPr id="66" name="Google Shape;100;p25">
                <a:extLst>
                  <a:ext uri="{FF2B5EF4-FFF2-40B4-BE49-F238E27FC236}">
                    <a16:creationId xmlns:a16="http://schemas.microsoft.com/office/drawing/2014/main" id="{9CFD0647-098E-767B-D5EA-417657E90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967" y="2054874"/>
                <a:ext cx="2274580" cy="37930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Google Shape;100;p25">
                <a:extLst>
                  <a:ext uri="{FF2B5EF4-FFF2-40B4-BE49-F238E27FC236}">
                    <a16:creationId xmlns:a16="http://schemas.microsoft.com/office/drawing/2014/main" id="{F17BF7BA-4A3F-B7E3-B297-CFCF1B423603}"/>
                  </a:ext>
                </a:extLst>
              </p:cNvPr>
              <p:cNvSpPr txBox="1"/>
              <p:nvPr/>
            </p:nvSpPr>
            <p:spPr>
              <a:xfrm>
                <a:off x="4632020" y="2054061"/>
                <a:ext cx="2274580" cy="379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(3/10) goes beyond the 3</a:t>
                </a:r>
                <a14:m>
                  <m:oMath xmlns:m="http://schemas.openxmlformats.org/officeDocument/2006/math"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𝝈</m:t>
                    </m:r>
                  </m:oMath>
                </a14:m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bound.</a:t>
                </a:r>
              </a:p>
            </p:txBody>
          </p:sp>
        </mc:Choice>
        <mc:Fallback xmlns="">
          <p:sp>
            <p:nvSpPr>
              <p:cNvPr id="67" name="Google Shape;100;p25">
                <a:extLst>
                  <a:ext uri="{FF2B5EF4-FFF2-40B4-BE49-F238E27FC236}">
                    <a16:creationId xmlns:a16="http://schemas.microsoft.com/office/drawing/2014/main" id="{F17BF7BA-4A3F-B7E3-B297-CFCF1B423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020" y="2054061"/>
                <a:ext cx="2274580" cy="37930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Google Shape;100;p25">
                <a:extLst>
                  <a:ext uri="{FF2B5EF4-FFF2-40B4-BE49-F238E27FC236}">
                    <a16:creationId xmlns:a16="http://schemas.microsoft.com/office/drawing/2014/main" id="{904A6B20-A287-7BEE-FD1C-0B0AE6826567}"/>
                  </a:ext>
                </a:extLst>
              </p:cNvPr>
              <p:cNvSpPr txBox="1"/>
              <p:nvPr/>
            </p:nvSpPr>
            <p:spPr>
              <a:xfrm>
                <a:off x="1181511" y="4095743"/>
                <a:ext cx="2274580" cy="379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(7/14) goes beyond the 3</a:t>
                </a:r>
                <a14:m>
                  <m:oMath xmlns:m="http://schemas.openxmlformats.org/officeDocument/2006/math"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𝝈</m:t>
                    </m:r>
                  </m:oMath>
                </a14:m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bound.</a:t>
                </a:r>
              </a:p>
            </p:txBody>
          </p:sp>
        </mc:Choice>
        <mc:Fallback xmlns="">
          <p:sp>
            <p:nvSpPr>
              <p:cNvPr id="68" name="Google Shape;100;p25">
                <a:extLst>
                  <a:ext uri="{FF2B5EF4-FFF2-40B4-BE49-F238E27FC236}">
                    <a16:creationId xmlns:a16="http://schemas.microsoft.com/office/drawing/2014/main" id="{904A6B20-A287-7BEE-FD1C-0B0AE6826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511" y="4095743"/>
                <a:ext cx="2274580" cy="37930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Google Shape;100;p25">
                <a:extLst>
                  <a:ext uri="{FF2B5EF4-FFF2-40B4-BE49-F238E27FC236}">
                    <a16:creationId xmlns:a16="http://schemas.microsoft.com/office/drawing/2014/main" id="{74BA8351-F369-D36F-2A07-28E45B9012C8}"/>
                  </a:ext>
                </a:extLst>
              </p:cNvPr>
              <p:cNvSpPr txBox="1"/>
              <p:nvPr/>
            </p:nvSpPr>
            <p:spPr>
              <a:xfrm>
                <a:off x="3413331" y="4108025"/>
                <a:ext cx="2274580" cy="379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(13/15) goes beyond the 3</a:t>
                </a:r>
                <a14:m>
                  <m:oMath xmlns:m="http://schemas.openxmlformats.org/officeDocument/2006/math"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𝝈</m:t>
                    </m:r>
                  </m:oMath>
                </a14:m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bound.</a:t>
                </a:r>
              </a:p>
            </p:txBody>
          </p:sp>
        </mc:Choice>
        <mc:Fallback xmlns="">
          <p:sp>
            <p:nvSpPr>
              <p:cNvPr id="69" name="Google Shape;100;p25">
                <a:extLst>
                  <a:ext uri="{FF2B5EF4-FFF2-40B4-BE49-F238E27FC236}">
                    <a16:creationId xmlns:a16="http://schemas.microsoft.com/office/drawing/2014/main" id="{74BA8351-F369-D36F-2A07-28E45B901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3331" y="4108025"/>
                <a:ext cx="2274580" cy="37930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Google Shape;100;p25">
                <a:extLst>
                  <a:ext uri="{FF2B5EF4-FFF2-40B4-BE49-F238E27FC236}">
                    <a16:creationId xmlns:a16="http://schemas.microsoft.com/office/drawing/2014/main" id="{825757A7-6CCA-EB20-B517-0BC1C7EA0F2A}"/>
                  </a:ext>
                </a:extLst>
              </p:cNvPr>
              <p:cNvSpPr txBox="1"/>
              <p:nvPr/>
            </p:nvSpPr>
            <p:spPr>
              <a:xfrm>
                <a:off x="5659412" y="4108025"/>
                <a:ext cx="2274580" cy="379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(19/20) goes beyond the 3</a:t>
                </a:r>
                <a14:m>
                  <m:oMath xmlns:m="http://schemas.openxmlformats.org/officeDocument/2006/math"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𝝈</m:t>
                    </m:r>
                  </m:oMath>
                </a14:m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bound.</a:t>
                </a:r>
              </a:p>
            </p:txBody>
          </p:sp>
        </mc:Choice>
        <mc:Fallback xmlns="">
          <p:sp>
            <p:nvSpPr>
              <p:cNvPr id="70" name="Google Shape;100;p25">
                <a:extLst>
                  <a:ext uri="{FF2B5EF4-FFF2-40B4-BE49-F238E27FC236}">
                    <a16:creationId xmlns:a16="http://schemas.microsoft.com/office/drawing/2014/main" id="{825757A7-6CCA-EB20-B517-0BC1C7EA0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412" y="4108025"/>
                <a:ext cx="2274580" cy="37930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액자 70">
            <a:extLst>
              <a:ext uri="{FF2B5EF4-FFF2-40B4-BE49-F238E27FC236}">
                <a16:creationId xmlns:a16="http://schemas.microsoft.com/office/drawing/2014/main" id="{55A6E6B5-21FB-DF12-011A-65FC33B7E5DB}"/>
              </a:ext>
            </a:extLst>
          </p:cNvPr>
          <p:cNvSpPr/>
          <p:nvPr/>
        </p:nvSpPr>
        <p:spPr>
          <a:xfrm>
            <a:off x="773066" y="1197401"/>
            <a:ext cx="765174" cy="717663"/>
          </a:xfrm>
          <a:prstGeom prst="frame">
            <a:avLst>
              <a:gd name="adj1" fmla="val 0"/>
            </a:avLst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100;p25">
                <a:extLst>
                  <a:ext uri="{FF2B5EF4-FFF2-40B4-BE49-F238E27FC236}">
                    <a16:creationId xmlns:a16="http://schemas.microsoft.com/office/drawing/2014/main" id="{DFFF9E3E-CEED-04B6-9E77-453D50CC9404}"/>
                  </a:ext>
                </a:extLst>
              </p:cNvPr>
              <p:cNvSpPr txBox="1"/>
              <p:nvPr/>
            </p:nvSpPr>
            <p:spPr>
              <a:xfrm>
                <a:off x="6630242" y="2411674"/>
                <a:ext cx="442481" cy="379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60</a:t>
                </a:r>
                <a14:m>
                  <m:oMath xmlns:m="http://schemas.openxmlformats.org/officeDocument/2006/math"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°</m:t>
                    </m:r>
                  </m:oMath>
                </a14:m>
                <a:endParaRPr lang="en-US" altLang="ko-KR" sz="11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2" name="Google Shape;100;p25">
                <a:extLst>
                  <a:ext uri="{FF2B5EF4-FFF2-40B4-BE49-F238E27FC236}">
                    <a16:creationId xmlns:a16="http://schemas.microsoft.com/office/drawing/2014/main" id="{DFFF9E3E-CEED-04B6-9E77-453D50CC9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0242" y="2411674"/>
                <a:ext cx="442481" cy="37930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100;p25">
                <a:extLst>
                  <a:ext uri="{FF2B5EF4-FFF2-40B4-BE49-F238E27FC236}">
                    <a16:creationId xmlns:a16="http://schemas.microsoft.com/office/drawing/2014/main" id="{701DFFF3-A2C7-14B3-3A9F-38041FC94E37}"/>
                  </a:ext>
                </a:extLst>
              </p:cNvPr>
              <p:cNvSpPr txBox="1"/>
              <p:nvPr/>
            </p:nvSpPr>
            <p:spPr>
              <a:xfrm>
                <a:off x="573587" y="2173007"/>
                <a:ext cx="442481" cy="379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60</a:t>
                </a:r>
                <a14:m>
                  <m:oMath xmlns:m="http://schemas.openxmlformats.org/officeDocument/2006/math"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°</m:t>
                    </m:r>
                  </m:oMath>
                </a14:m>
                <a:endParaRPr lang="en-US" altLang="ko-KR" sz="11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6" name="Google Shape;100;p25">
                <a:extLst>
                  <a:ext uri="{FF2B5EF4-FFF2-40B4-BE49-F238E27FC236}">
                    <a16:creationId xmlns:a16="http://schemas.microsoft.com/office/drawing/2014/main" id="{701DFFF3-A2C7-14B3-3A9F-38041FC94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87" y="2173007"/>
                <a:ext cx="442481" cy="37930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00;p25">
                <a:extLst>
                  <a:ext uri="{FF2B5EF4-FFF2-40B4-BE49-F238E27FC236}">
                    <a16:creationId xmlns:a16="http://schemas.microsoft.com/office/drawing/2014/main" id="{028C1E3D-6A9A-9CA6-205D-6A0979871E72}"/>
                  </a:ext>
                </a:extLst>
              </p:cNvPr>
              <p:cNvSpPr txBox="1"/>
              <p:nvPr/>
            </p:nvSpPr>
            <p:spPr>
              <a:xfrm>
                <a:off x="777818" y="2173007"/>
                <a:ext cx="442481" cy="379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70</a:t>
                </a:r>
                <a14:m>
                  <m:oMath xmlns:m="http://schemas.openxmlformats.org/officeDocument/2006/math"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°</m:t>
                    </m:r>
                  </m:oMath>
                </a14:m>
                <a:endParaRPr lang="en-US" altLang="ko-KR" sz="11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7" name="Google Shape;100;p25">
                <a:extLst>
                  <a:ext uri="{FF2B5EF4-FFF2-40B4-BE49-F238E27FC236}">
                    <a16:creationId xmlns:a16="http://schemas.microsoft.com/office/drawing/2014/main" id="{028C1E3D-6A9A-9CA6-205D-6A0979871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818" y="2173007"/>
                <a:ext cx="442481" cy="37930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100;p25">
                <a:extLst>
                  <a:ext uri="{FF2B5EF4-FFF2-40B4-BE49-F238E27FC236}">
                    <a16:creationId xmlns:a16="http://schemas.microsoft.com/office/drawing/2014/main" id="{34F73180-2ABC-37DA-F2EB-3E0C9CBA737E}"/>
                  </a:ext>
                </a:extLst>
              </p:cNvPr>
              <p:cNvSpPr txBox="1"/>
              <p:nvPr/>
            </p:nvSpPr>
            <p:spPr>
              <a:xfrm>
                <a:off x="968495" y="2173007"/>
                <a:ext cx="442481" cy="379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80</a:t>
                </a:r>
                <a14:m>
                  <m:oMath xmlns:m="http://schemas.openxmlformats.org/officeDocument/2006/math"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°</m:t>
                    </m:r>
                  </m:oMath>
                </a14:m>
                <a:endParaRPr lang="en-US" altLang="ko-KR" sz="11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1" name="Google Shape;100;p25">
                <a:extLst>
                  <a:ext uri="{FF2B5EF4-FFF2-40B4-BE49-F238E27FC236}">
                    <a16:creationId xmlns:a16="http://schemas.microsoft.com/office/drawing/2014/main" id="{34F73180-2ABC-37DA-F2EB-3E0C9CBA7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95" y="2173007"/>
                <a:ext cx="442481" cy="37930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100;p25">
                <a:extLst>
                  <a:ext uri="{FF2B5EF4-FFF2-40B4-BE49-F238E27FC236}">
                    <a16:creationId xmlns:a16="http://schemas.microsoft.com/office/drawing/2014/main" id="{1558A687-6F69-25D2-748B-19BEB76F128E}"/>
                  </a:ext>
                </a:extLst>
              </p:cNvPr>
              <p:cNvSpPr txBox="1"/>
              <p:nvPr/>
            </p:nvSpPr>
            <p:spPr>
              <a:xfrm>
                <a:off x="1183207" y="2172664"/>
                <a:ext cx="442481" cy="379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90</a:t>
                </a:r>
                <a14:m>
                  <m:oMath xmlns:m="http://schemas.openxmlformats.org/officeDocument/2006/math"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°</m:t>
                    </m:r>
                  </m:oMath>
                </a14:m>
                <a:endParaRPr lang="en-US" altLang="ko-KR" sz="11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7" name="Google Shape;100;p25">
                <a:extLst>
                  <a:ext uri="{FF2B5EF4-FFF2-40B4-BE49-F238E27FC236}">
                    <a16:creationId xmlns:a16="http://schemas.microsoft.com/office/drawing/2014/main" id="{1558A687-6F69-25D2-748B-19BEB76F1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207" y="2172664"/>
                <a:ext cx="442481" cy="37930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100;p25">
                <a:extLst>
                  <a:ext uri="{FF2B5EF4-FFF2-40B4-BE49-F238E27FC236}">
                    <a16:creationId xmlns:a16="http://schemas.microsoft.com/office/drawing/2014/main" id="{7B9D77F1-4276-1ECB-9D0D-900AAC328CA5}"/>
                  </a:ext>
                </a:extLst>
              </p:cNvPr>
              <p:cNvSpPr txBox="1"/>
              <p:nvPr/>
            </p:nvSpPr>
            <p:spPr>
              <a:xfrm>
                <a:off x="1370043" y="2173007"/>
                <a:ext cx="499048" cy="379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100</a:t>
                </a:r>
                <a14:m>
                  <m:oMath xmlns:m="http://schemas.openxmlformats.org/officeDocument/2006/math"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°</m:t>
                    </m:r>
                  </m:oMath>
                </a14:m>
                <a:endParaRPr lang="en-US" altLang="ko-KR" sz="11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8" name="Google Shape;100;p25">
                <a:extLst>
                  <a:ext uri="{FF2B5EF4-FFF2-40B4-BE49-F238E27FC236}">
                    <a16:creationId xmlns:a16="http://schemas.microsoft.com/office/drawing/2014/main" id="{7B9D77F1-4276-1ECB-9D0D-900AAC328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043" y="2173007"/>
                <a:ext cx="499048" cy="37930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Google Shape;100;p25">
            <a:extLst>
              <a:ext uri="{FF2B5EF4-FFF2-40B4-BE49-F238E27FC236}">
                <a16:creationId xmlns:a16="http://schemas.microsoft.com/office/drawing/2014/main" id="{8E9217CA-2A5F-5A42-2B3F-62A6265A24F0}"/>
              </a:ext>
            </a:extLst>
          </p:cNvPr>
          <p:cNvSpPr txBox="1"/>
          <p:nvPr/>
        </p:nvSpPr>
        <p:spPr>
          <a:xfrm>
            <a:off x="2434289" y="1922954"/>
            <a:ext cx="441623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sz="1100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20%</a:t>
            </a:r>
          </a:p>
        </p:txBody>
      </p:sp>
      <p:sp>
        <p:nvSpPr>
          <p:cNvPr id="20" name="Google Shape;100;p25">
            <a:extLst>
              <a:ext uri="{FF2B5EF4-FFF2-40B4-BE49-F238E27FC236}">
                <a16:creationId xmlns:a16="http://schemas.microsoft.com/office/drawing/2014/main" id="{380BD268-7391-8956-398B-F57669246CB1}"/>
              </a:ext>
            </a:extLst>
          </p:cNvPr>
          <p:cNvSpPr txBox="1"/>
          <p:nvPr/>
        </p:nvSpPr>
        <p:spPr>
          <a:xfrm>
            <a:off x="4706177" y="1905890"/>
            <a:ext cx="441623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sz="1100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30%</a:t>
            </a:r>
          </a:p>
        </p:txBody>
      </p:sp>
      <p:sp>
        <p:nvSpPr>
          <p:cNvPr id="21" name="Google Shape;100;p25">
            <a:extLst>
              <a:ext uri="{FF2B5EF4-FFF2-40B4-BE49-F238E27FC236}">
                <a16:creationId xmlns:a16="http://schemas.microsoft.com/office/drawing/2014/main" id="{CC1CB128-3A86-0F15-7209-C9CDB7051947}"/>
              </a:ext>
            </a:extLst>
          </p:cNvPr>
          <p:cNvSpPr txBox="1"/>
          <p:nvPr/>
        </p:nvSpPr>
        <p:spPr>
          <a:xfrm>
            <a:off x="1276650" y="3963426"/>
            <a:ext cx="441623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sz="1100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50%</a:t>
            </a:r>
          </a:p>
        </p:txBody>
      </p:sp>
      <p:sp>
        <p:nvSpPr>
          <p:cNvPr id="22" name="Google Shape;100;p25">
            <a:extLst>
              <a:ext uri="{FF2B5EF4-FFF2-40B4-BE49-F238E27FC236}">
                <a16:creationId xmlns:a16="http://schemas.microsoft.com/office/drawing/2014/main" id="{193D85C9-39AA-3ECD-1147-2E4BFA9602C4}"/>
              </a:ext>
            </a:extLst>
          </p:cNvPr>
          <p:cNvSpPr txBox="1"/>
          <p:nvPr/>
        </p:nvSpPr>
        <p:spPr>
          <a:xfrm>
            <a:off x="3534657" y="3963869"/>
            <a:ext cx="441623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sz="1100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87%</a:t>
            </a:r>
          </a:p>
        </p:txBody>
      </p:sp>
      <p:sp>
        <p:nvSpPr>
          <p:cNvPr id="23" name="Google Shape;100;p25">
            <a:extLst>
              <a:ext uri="{FF2B5EF4-FFF2-40B4-BE49-F238E27FC236}">
                <a16:creationId xmlns:a16="http://schemas.microsoft.com/office/drawing/2014/main" id="{4AE4720A-D342-718D-B99B-3D1B7644EF7F}"/>
              </a:ext>
            </a:extLst>
          </p:cNvPr>
          <p:cNvSpPr txBox="1"/>
          <p:nvPr/>
        </p:nvSpPr>
        <p:spPr>
          <a:xfrm>
            <a:off x="5772858" y="3958827"/>
            <a:ext cx="441623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sz="1100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95%</a:t>
            </a:r>
          </a:p>
        </p:txBody>
      </p:sp>
    </p:spTree>
    <p:extLst>
      <p:ext uri="{BB962C8B-B14F-4D97-AF65-F5344CB8AC3E}">
        <p14:creationId xmlns:p14="http://schemas.microsoft.com/office/powerpoint/2010/main" val="21874735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1A0C51BF-480A-7C68-C203-D74AB2196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AB7D167-8053-E4DC-7810-4E667D541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066" y="923712"/>
            <a:ext cx="5100749" cy="365969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0E3019B-294E-92C1-69A5-584E8B38E345}"/>
              </a:ext>
            </a:extLst>
          </p:cNvPr>
          <p:cNvSpPr/>
          <p:nvPr/>
        </p:nvSpPr>
        <p:spPr>
          <a:xfrm>
            <a:off x="129639" y="86742"/>
            <a:ext cx="8884721" cy="42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sx="99000" sy="99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AA8FB2-7DED-F986-C617-28B58EB83921}"/>
              </a:ext>
            </a:extLst>
          </p:cNvPr>
          <p:cNvSpPr txBox="1"/>
          <p:nvPr/>
        </p:nvSpPr>
        <p:spPr>
          <a:xfrm>
            <a:off x="4475430" y="16929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자율 지능 시스템 연구실 </a:t>
            </a:r>
            <a:endParaRPr lang="ko-KR" altLang="en-US" sz="1050" dirty="0">
              <a:solidFill>
                <a:srgbClr val="19264B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0720D30-970A-3992-809F-25BA7AC500EF}"/>
              </a:ext>
            </a:extLst>
          </p:cNvPr>
          <p:cNvGrpSpPr/>
          <p:nvPr/>
        </p:nvGrpSpPr>
        <p:grpSpPr>
          <a:xfrm>
            <a:off x="143033" y="30805"/>
            <a:ext cx="3847076" cy="540069"/>
            <a:chOff x="143033" y="30805"/>
            <a:chExt cx="3847076" cy="540069"/>
          </a:xfrm>
        </p:grpSpPr>
        <p:cxnSp>
          <p:nvCxnSpPr>
            <p:cNvPr id="14" name="Google Shape;226;p33">
              <a:extLst>
                <a:ext uri="{FF2B5EF4-FFF2-40B4-BE49-F238E27FC236}">
                  <a16:creationId xmlns:a16="http://schemas.microsoft.com/office/drawing/2014/main" id="{5E90941E-F863-DDE4-33CA-F22ED91321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97" y="469131"/>
              <a:ext cx="3201403" cy="0"/>
            </a:xfrm>
            <a:prstGeom prst="straightConnector1">
              <a:avLst/>
            </a:prstGeom>
            <a:noFill/>
            <a:ln w="12700" cap="flat" cmpd="sng">
              <a:solidFill>
                <a:srgbClr val="1926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67299F7-3E1D-5E55-618B-04E870C3FEB8}"/>
                </a:ext>
              </a:extLst>
            </p:cNvPr>
            <p:cNvGrpSpPr/>
            <p:nvPr/>
          </p:nvGrpSpPr>
          <p:grpSpPr>
            <a:xfrm>
              <a:off x="143033" y="30805"/>
              <a:ext cx="424132" cy="538579"/>
              <a:chOff x="143033" y="30805"/>
              <a:chExt cx="424132" cy="538579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CB902AD3-6AC2-87B1-4E82-EBF70AA98500}"/>
                  </a:ext>
                </a:extLst>
              </p:cNvPr>
              <p:cNvSpPr/>
              <p:nvPr/>
            </p:nvSpPr>
            <p:spPr>
              <a:xfrm>
                <a:off x="189497" y="128016"/>
                <a:ext cx="331204" cy="344159"/>
              </a:xfrm>
              <a:prstGeom prst="rect">
                <a:avLst/>
              </a:prstGeom>
              <a:solidFill>
                <a:srgbClr val="1926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Google Shape;100;p25">
                <a:extLst>
                  <a:ext uri="{FF2B5EF4-FFF2-40B4-BE49-F238E27FC236}">
                    <a16:creationId xmlns:a16="http://schemas.microsoft.com/office/drawing/2014/main" id="{4E6D1F16-7764-BF5E-D781-639AF22B0556}"/>
                  </a:ext>
                </a:extLst>
              </p:cNvPr>
              <p:cNvSpPr txBox="1"/>
              <p:nvPr/>
            </p:nvSpPr>
            <p:spPr>
              <a:xfrm>
                <a:off x="143033" y="30805"/>
                <a:ext cx="424132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en-US" altLang="ko-KR" sz="2000" b="1" i="0" u="none" strike="noStrike" cap="none" dirty="0">
                    <a:solidFill>
                      <a:schemeClr val="bg1"/>
                    </a:solidFill>
                    <a:latin typeface="넥슨Lv1고딕 Low OTF Bold" panose="00000800000000000000" pitchFamily="50" charset="-127"/>
                    <a:ea typeface="넥슨Lv1고딕 Low OTF Bold" panose="00000800000000000000" pitchFamily="50" charset="-127"/>
                    <a:sym typeface="Arial"/>
                  </a:rPr>
                  <a:t>3</a:t>
                </a:r>
              </a:p>
            </p:txBody>
          </p:sp>
        </p:grpSp>
        <p:sp>
          <p:nvSpPr>
            <p:cNvPr id="100" name="Google Shape;100;p25">
              <a:extLst>
                <a:ext uri="{FF2B5EF4-FFF2-40B4-BE49-F238E27FC236}">
                  <a16:creationId xmlns:a16="http://schemas.microsoft.com/office/drawing/2014/main" id="{C86E7C8D-8DF9-3C42-4316-25DBF070FE3D}"/>
                </a:ext>
              </a:extLst>
            </p:cNvPr>
            <p:cNvSpPr txBox="1"/>
            <p:nvPr/>
          </p:nvSpPr>
          <p:spPr>
            <a:xfrm>
              <a:off x="501651" y="67690"/>
              <a:ext cx="3488458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ko-KR" altLang="en-US" sz="1800" b="1" i="0" u="none" strike="noStrike" cap="none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  <a:sym typeface="Arial"/>
                </a:rPr>
                <a:t>연구내용</a:t>
              </a:r>
              <a:endParaRPr lang="en-US" altLang="ko-KR" sz="18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endParaRPr>
            </a:p>
          </p:txBody>
        </p:sp>
      </p:grp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FB83D2C2-B946-3354-B012-5C47CCA01D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37</a:t>
            </a:fld>
            <a:endParaRPr lang="ko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표 6">
                <a:extLst>
                  <a:ext uri="{FF2B5EF4-FFF2-40B4-BE49-F238E27FC236}">
                    <a16:creationId xmlns:a16="http://schemas.microsoft.com/office/drawing/2014/main" id="{3D738E12-F76B-72E2-2242-180C3122A6F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733111" y="533403"/>
              <a:ext cx="2281249" cy="624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06153">
                      <a:extLst>
                        <a:ext uri="{9D8B030D-6E8A-4147-A177-3AD203B41FA5}">
                          <a16:colId xmlns:a16="http://schemas.microsoft.com/office/drawing/2014/main" val="2190487787"/>
                        </a:ext>
                      </a:extLst>
                    </a:gridCol>
                    <a:gridCol w="876855">
                      <a:extLst>
                        <a:ext uri="{9D8B030D-6E8A-4147-A177-3AD203B41FA5}">
                          <a16:colId xmlns:a16="http://schemas.microsoft.com/office/drawing/2014/main" val="3830685323"/>
                        </a:ext>
                      </a:extLst>
                    </a:gridCol>
                    <a:gridCol w="898241">
                      <a:extLst>
                        <a:ext uri="{9D8B030D-6E8A-4147-A177-3AD203B41FA5}">
                          <a16:colId xmlns:a16="http://schemas.microsoft.com/office/drawing/2014/main" val="3820973128"/>
                        </a:ext>
                      </a:extLst>
                    </a:gridCol>
                  </a:tblGrid>
                  <a:tr h="162164"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9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넥슨Lv1고딕 Low OTF" panose="00000500000000000000" pitchFamily="50" charset="-127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넥슨Lv1고딕 Low OTF" panose="00000500000000000000" pitchFamily="50" charset="-127"/>
                                        <a:sym typeface="Wingdings" pitchFamily="2" charset="2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altLang="ko-KR" sz="9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넥슨Lv1고딕 Low OTF" panose="00000500000000000000" pitchFamily="50" charset="-127"/>
                                        <a:sym typeface="Wingdings" pitchFamily="2" charset="2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9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넥슨Lv1고딕 Low OTF" panose="00000500000000000000" pitchFamily="50" charset="-127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itchFamily="2" charset="2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en-US" altLang="ko-KR" sz="9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넥슨Lv1고딕 Low OTF" panose="00000500000000000000" pitchFamily="50" charset="-127"/>
                                        <a:sym typeface="Wingdings" pitchFamily="2" charset="2"/>
                                      </a:rPr>
                                      <m:t>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9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23643290"/>
                      </a:ext>
                    </a:extLst>
                  </a:tr>
                  <a:tr h="29059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endParaRPr lang="en-US" altLang="ko-KR" sz="4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r>
                            <a:rPr lang="en-US" altLang="ko-KR" sz="900" b="1" dirty="0">
                              <a:solidFill>
                                <a:srgbClr val="002060"/>
                              </a:solidFill>
                              <a:latin typeface="넥슨Lv1고딕 Low OTF" panose="00000500000000000000" pitchFamily="50" charset="-127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a:t>Case 2</a:t>
                          </a:r>
                        </a:p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endParaRPr lang="en-US" altLang="ko-KR" sz="1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altLang="ko-KR" sz="7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  <a:p>
                          <a:pPr algn="ctr"/>
                          <a:r>
                            <a:rPr lang="en-US" altLang="ko-KR" sz="900" b="1" dirty="0">
                              <a:solidFill>
                                <a:srgbClr val="002060"/>
                              </a:solidFill>
                              <a:latin typeface="넥슨Lv1고딕 Low OTF" panose="00000500000000000000" pitchFamily="50" charset="-127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a:t>Fixed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9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(+</m:t>
                              </m:r>
                              <m:r>
                                <a:rPr lang="en-US" altLang="ko-KR" sz="9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𝟗</m:t>
                              </m:r>
                              <m:r>
                                <a:rPr lang="en-US" altLang="ko-KR" sz="9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°)</m:t>
                              </m:r>
                            </m:oMath>
                          </a14:m>
                          <a:endParaRPr lang="en-US" altLang="ko-Kore-KR" sz="900" b="1" dirty="0"/>
                        </a:p>
                        <a:p>
                          <a:pPr algn="ctr"/>
                          <a:endParaRPr lang="ko-Kore-KR" altLang="en-US" sz="1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altLang="ko-KR" sz="1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9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넥슨Lv1고딕 Low OTF" panose="00000500000000000000" pitchFamily="50" charset="-127"/>
                                    <a:sym typeface="Wingdings" pitchFamily="2" charset="2"/>
                                  </a:rPr>
                                  <m:t>[−</m:t>
                                </m:r>
                                <m:r>
                                  <a:rPr lang="en-US" altLang="ko-KR" sz="9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넥슨Lv1고딕 Low OTF" panose="00000500000000000000" pitchFamily="50" charset="-127"/>
                                    <a:sym typeface="Wingdings" pitchFamily="2" charset="2"/>
                                  </a:rPr>
                                  <m:t>𝟏𝟓</m:t>
                                </m:r>
                                <m:r>
                                  <a:rPr lang="en-US" altLang="ko-KR" sz="9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  <m:t>°, −</m:t>
                                </m:r>
                                <m:r>
                                  <a:rPr lang="en-US" altLang="ko-KR" sz="9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  <m:t>𝟏𝟐𝟎</m:t>
                                </m:r>
                                <m:r>
                                  <a:rPr lang="en-US" altLang="ko-KR" sz="9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  <m:t>°]</m:t>
                                </m:r>
                              </m:oMath>
                            </m:oMathPara>
                          </a14:m>
                          <a:endParaRPr lang="ko-Kore-KR" altLang="en-US" sz="900" b="1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9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𝟎</m:t>
                              </m:r>
                              <m:r>
                                <a:rPr lang="en-US" altLang="ko-KR" sz="9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.</m:t>
                              </m:r>
                              <m:r>
                                <a:rPr lang="en-US" altLang="ko-KR" sz="9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𝟏</m:t>
                              </m:r>
                              <m:r>
                                <a:rPr lang="en-US" altLang="ko-KR" sz="9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°</m:t>
                              </m:r>
                            </m:oMath>
                          </a14:m>
                          <a:r>
                            <a:rPr lang="en-US" altLang="ko-Kore-KR" sz="900" b="1" dirty="0"/>
                            <a:t> </a:t>
                          </a:r>
                          <a:r>
                            <a:rPr lang="en-US" altLang="ko-KR" sz="900" b="1" baseline="0" dirty="0">
                              <a:solidFill>
                                <a:srgbClr val="002060"/>
                              </a:solidFill>
                              <a:latin typeface="넥슨Lv1고딕 Low OTF" panose="00000500000000000000" pitchFamily="50" charset="-127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a:t>step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ko-Kore-KR" altLang="en-US" sz="1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62732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표 6">
                <a:extLst>
                  <a:ext uri="{FF2B5EF4-FFF2-40B4-BE49-F238E27FC236}">
                    <a16:creationId xmlns:a16="http://schemas.microsoft.com/office/drawing/2014/main" id="{3D738E12-F76B-72E2-2242-180C3122A6F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733111" y="533403"/>
              <a:ext cx="2281249" cy="624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06153">
                      <a:extLst>
                        <a:ext uri="{9D8B030D-6E8A-4147-A177-3AD203B41FA5}">
                          <a16:colId xmlns:a16="http://schemas.microsoft.com/office/drawing/2014/main" val="2190487787"/>
                        </a:ext>
                      </a:extLst>
                    </a:gridCol>
                    <a:gridCol w="876855">
                      <a:extLst>
                        <a:ext uri="{9D8B030D-6E8A-4147-A177-3AD203B41FA5}">
                          <a16:colId xmlns:a16="http://schemas.microsoft.com/office/drawing/2014/main" val="3830685323"/>
                        </a:ext>
                      </a:extLst>
                    </a:gridCol>
                    <a:gridCol w="898241">
                      <a:extLst>
                        <a:ext uri="{9D8B030D-6E8A-4147-A177-3AD203B41FA5}">
                          <a16:colId xmlns:a16="http://schemas.microsoft.com/office/drawing/2014/main" val="3820973128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9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9420" t="-5556" r="-104348" b="-18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4930" t="-5556" r="-1408" b="-18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364329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endParaRPr lang="en-US" altLang="ko-KR" sz="4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r>
                            <a:rPr lang="en-US" altLang="ko-KR" sz="900" b="1" dirty="0">
                              <a:solidFill>
                                <a:srgbClr val="002060"/>
                              </a:solidFill>
                              <a:latin typeface="넥슨Lv1고딕 Low OTF" panose="00000500000000000000" pitchFamily="50" charset="-127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a:t>Case 2</a:t>
                          </a:r>
                        </a:p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endParaRPr lang="en-US" altLang="ko-KR" sz="1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9420" t="-59375" r="-104348" b="-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4930" t="-59375" r="-1408" b="-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627328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100;p25">
                <a:extLst>
                  <a:ext uri="{FF2B5EF4-FFF2-40B4-BE49-F238E27FC236}">
                    <a16:creationId xmlns:a16="http://schemas.microsoft.com/office/drawing/2014/main" id="{897A6774-7B8E-346B-2025-5DA0EE71797F}"/>
                  </a:ext>
                </a:extLst>
              </p:cNvPr>
              <p:cNvSpPr txBox="1"/>
              <p:nvPr/>
            </p:nvSpPr>
            <p:spPr>
              <a:xfrm>
                <a:off x="115704" y="456395"/>
                <a:ext cx="3057891" cy="4545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[ Case 2 -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𝐦𝐚𝐱</m:t>
                        </m:r>
                        <m:r>
                          <a:rPr lang="en-US" altLang="ko-KR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|</m:t>
                        </m:r>
                        <m:r>
                          <a:rPr lang="en-US" altLang="ko-KR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𝐭𝐫𝐮𝐞</m:t>
                        </m:r>
                      </m:sub>
                    </m:sSub>
                  </m:oMath>
                </a14:m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depending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𝜸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]</a:t>
                </a:r>
              </a:p>
            </p:txBody>
          </p:sp>
        </mc:Choice>
        <mc:Fallback xmlns="">
          <p:sp>
            <p:nvSpPr>
              <p:cNvPr id="8" name="Google Shape;100;p25">
                <a:extLst>
                  <a:ext uri="{FF2B5EF4-FFF2-40B4-BE49-F238E27FC236}">
                    <a16:creationId xmlns:a16="http://schemas.microsoft.com/office/drawing/2014/main" id="{897A6774-7B8E-346B-2025-5DA0EE717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04" y="456395"/>
                <a:ext cx="3057891" cy="454581"/>
              </a:xfrm>
              <a:prstGeom prst="rect">
                <a:avLst/>
              </a:prstGeom>
              <a:blipFill>
                <a:blip r:embed="rId5"/>
                <a:stretch>
                  <a:fillRect l="-8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Google Shape;100;p25">
                <a:extLst>
                  <a:ext uri="{FF2B5EF4-FFF2-40B4-BE49-F238E27FC236}">
                    <a16:creationId xmlns:a16="http://schemas.microsoft.com/office/drawing/2014/main" id="{4F256C41-FF36-9999-806A-9DBF48950EDC}"/>
                  </a:ext>
                </a:extLst>
              </p:cNvPr>
              <p:cNvSpPr txBox="1"/>
              <p:nvPr/>
            </p:nvSpPr>
            <p:spPr>
              <a:xfrm>
                <a:off x="3047724" y="4523982"/>
                <a:ext cx="1984352" cy="3966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Fig.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sz="11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𝐦𝐚𝐱</m:t>
                        </m:r>
                        <m:r>
                          <a:rPr lang="en-US" altLang="ko-KR" sz="11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|</m:t>
                        </m:r>
                        <m:r>
                          <a:rPr lang="en-US" altLang="ko-KR" sz="11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𝐭𝐫𝐮𝐞</m:t>
                        </m:r>
                      </m:sub>
                    </m:sSub>
                  </m:oMath>
                </a14:m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depending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𝜸</m:t>
                        </m:r>
                      </m:e>
                      <m:sub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𝒅</m:t>
                        </m:r>
                      </m:sub>
                    </m:sSub>
                  </m:oMath>
                </a14:m>
                <a:endParaRPr lang="en-US" altLang="ko-KR" sz="11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5" name="Google Shape;100;p25">
                <a:extLst>
                  <a:ext uri="{FF2B5EF4-FFF2-40B4-BE49-F238E27FC236}">
                    <a16:creationId xmlns:a16="http://schemas.microsoft.com/office/drawing/2014/main" id="{4F256C41-FF36-9999-806A-9DBF48950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724" y="4523982"/>
                <a:ext cx="1984352" cy="3966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FA6E3091-7C11-42D9-70FF-E7A74E77579F}"/>
              </a:ext>
            </a:extLst>
          </p:cNvPr>
          <p:cNvCxnSpPr>
            <a:cxnSpLocks/>
          </p:cNvCxnSpPr>
          <p:nvPr/>
        </p:nvCxnSpPr>
        <p:spPr>
          <a:xfrm flipH="1">
            <a:off x="1506747" y="4046783"/>
            <a:ext cx="73804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100;p25">
                <a:extLst>
                  <a:ext uri="{FF2B5EF4-FFF2-40B4-BE49-F238E27FC236}">
                    <a16:creationId xmlns:a16="http://schemas.microsoft.com/office/drawing/2014/main" id="{A0C9F513-650D-54E3-C57B-87E924995918}"/>
                  </a:ext>
                </a:extLst>
              </p:cNvPr>
              <p:cNvSpPr txBox="1"/>
              <p:nvPr/>
            </p:nvSpPr>
            <p:spPr>
              <a:xfrm>
                <a:off x="189497" y="3854783"/>
                <a:ext cx="1407027" cy="3966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r">
                  <a:lnSpc>
                    <a:spcPct val="115000"/>
                  </a:lnSpc>
                  <a:buSzPts val="25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11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𝝈</m:t>
                          </m:r>
                        </m:e>
                        <m:sub>
                          <m:r>
                            <a:rPr lang="en-US" altLang="ko-KR" sz="11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𝐦𝐚𝐱</m:t>
                          </m:r>
                          <m:r>
                            <a:rPr lang="en-US" altLang="ko-KR" sz="11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|</m:t>
                          </m:r>
                          <m:r>
                            <a:rPr lang="en-US" altLang="ko-KR" sz="11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𝐭𝐫𝐮𝐞</m:t>
                          </m:r>
                        </m:sub>
                      </m:sSub>
                      <m:r>
                        <a:rPr lang="en-US" altLang="ko-KR" sz="11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=</m:t>
                      </m:r>
                      <m:r>
                        <a:rPr lang="en-US" altLang="ko-KR" sz="11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𝟓</m:t>
                      </m:r>
                      <m:r>
                        <a:rPr lang="en-US" altLang="ko-KR" sz="11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.</m:t>
                      </m:r>
                      <m:r>
                        <a:rPr lang="en-US" altLang="ko-KR" sz="11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𝟎𝟎𝟏</m:t>
                      </m:r>
                      <m:r>
                        <a:rPr lang="en-US" altLang="ko-KR" sz="11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°</m:t>
                      </m:r>
                    </m:oMath>
                  </m:oMathPara>
                </a14:m>
                <a:endParaRPr lang="en-US" altLang="ko-KR" sz="1100" b="1" i="1" dirty="0">
                  <a:solidFill>
                    <a:srgbClr val="002060"/>
                  </a:solidFill>
                  <a:latin typeface="Cambria Math" panose="02040503050406030204" pitchFamily="18" charset="0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21" name="Google Shape;100;p25">
                <a:extLst>
                  <a:ext uri="{FF2B5EF4-FFF2-40B4-BE49-F238E27FC236}">
                    <a16:creationId xmlns:a16="http://schemas.microsoft.com/office/drawing/2014/main" id="{A0C9F513-650D-54E3-C57B-87E924995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97" y="3854783"/>
                <a:ext cx="1407027" cy="39668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0F07A606-6008-1E55-AD85-40EC0BBEAAEF}"/>
              </a:ext>
            </a:extLst>
          </p:cNvPr>
          <p:cNvCxnSpPr>
            <a:cxnSpLocks/>
          </p:cNvCxnSpPr>
          <p:nvPr/>
        </p:nvCxnSpPr>
        <p:spPr>
          <a:xfrm flipV="1">
            <a:off x="3016669" y="3979830"/>
            <a:ext cx="0" cy="463717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Google Shape;100;p25">
                <a:extLst>
                  <a:ext uri="{FF2B5EF4-FFF2-40B4-BE49-F238E27FC236}">
                    <a16:creationId xmlns:a16="http://schemas.microsoft.com/office/drawing/2014/main" id="{4EDF3725-2DF2-E619-36B2-156DB6971276}"/>
                  </a:ext>
                </a:extLst>
              </p:cNvPr>
              <p:cNvSpPr txBox="1"/>
              <p:nvPr/>
            </p:nvSpPr>
            <p:spPr>
              <a:xfrm>
                <a:off x="201949" y="3554103"/>
                <a:ext cx="1407027" cy="3966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r">
                  <a:lnSpc>
                    <a:spcPct val="115000"/>
                  </a:lnSpc>
                  <a:buSzPts val="25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11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𝝈</m:t>
                          </m:r>
                        </m:e>
                        <m:sub>
                          <m:r>
                            <a:rPr lang="en-US" altLang="ko-KR" sz="11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𝐦𝐚𝐱</m:t>
                          </m:r>
                          <m:r>
                            <a:rPr lang="en-US" altLang="ko-KR" sz="11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|</m:t>
                          </m:r>
                          <m:r>
                            <a:rPr lang="en-US" altLang="ko-KR" sz="11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𝐭𝐫𝐮𝐞</m:t>
                          </m:r>
                        </m:sub>
                      </m:sSub>
                      <m:r>
                        <a:rPr lang="en-US" altLang="ko-KR" sz="11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=</m:t>
                      </m:r>
                      <m:r>
                        <a:rPr lang="en-US" altLang="ko-KR" sz="11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𝟗</m:t>
                      </m:r>
                      <m:r>
                        <a:rPr lang="en-US" altLang="ko-KR" sz="11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.</m:t>
                      </m:r>
                      <m:r>
                        <a:rPr lang="en-US" altLang="ko-KR" sz="11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𝟖𝟖𝟏</m:t>
                      </m:r>
                      <m:r>
                        <a:rPr lang="en-US" altLang="ko-KR" sz="11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°</m:t>
                      </m:r>
                    </m:oMath>
                  </m:oMathPara>
                </a14:m>
                <a:endParaRPr lang="en-US" altLang="ko-KR" sz="1100" b="1" i="1" dirty="0">
                  <a:solidFill>
                    <a:srgbClr val="002060"/>
                  </a:solidFill>
                  <a:latin typeface="Cambria Math" panose="02040503050406030204" pitchFamily="18" charset="0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4" name="Google Shape;100;p25">
                <a:extLst>
                  <a:ext uri="{FF2B5EF4-FFF2-40B4-BE49-F238E27FC236}">
                    <a16:creationId xmlns:a16="http://schemas.microsoft.com/office/drawing/2014/main" id="{4EDF3725-2DF2-E619-36B2-156DB6971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49" y="3554103"/>
                <a:ext cx="1407027" cy="39668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F7905FB9-B6B2-0D61-C68A-5C65079F96D8}"/>
              </a:ext>
            </a:extLst>
          </p:cNvPr>
          <p:cNvCxnSpPr>
            <a:cxnSpLocks/>
          </p:cNvCxnSpPr>
          <p:nvPr/>
        </p:nvCxnSpPr>
        <p:spPr>
          <a:xfrm flipH="1">
            <a:off x="1506747" y="3786110"/>
            <a:ext cx="225470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CB2D4A0-E52C-3183-C25D-195B8567EFD4}"/>
              </a:ext>
            </a:extLst>
          </p:cNvPr>
          <p:cNvCxnSpPr>
            <a:cxnSpLocks/>
          </p:cNvCxnSpPr>
          <p:nvPr/>
        </p:nvCxnSpPr>
        <p:spPr>
          <a:xfrm flipV="1">
            <a:off x="3716116" y="3671940"/>
            <a:ext cx="334779" cy="64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Google Shape;100;p25">
            <a:extLst>
              <a:ext uri="{FF2B5EF4-FFF2-40B4-BE49-F238E27FC236}">
                <a16:creationId xmlns:a16="http://schemas.microsoft.com/office/drawing/2014/main" id="{BAECD95F-9560-5643-E9EF-30B00B2DE233}"/>
              </a:ext>
            </a:extLst>
          </p:cNvPr>
          <p:cNvSpPr txBox="1"/>
          <p:nvPr/>
        </p:nvSpPr>
        <p:spPr>
          <a:xfrm>
            <a:off x="2723500" y="3394070"/>
            <a:ext cx="1206512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sz="1100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Starts chattering</a:t>
            </a:r>
          </a:p>
        </p:txBody>
      </p: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65096E6F-F202-E003-687D-A9F21D45927F}"/>
              </a:ext>
            </a:extLst>
          </p:cNvPr>
          <p:cNvCxnSpPr>
            <a:cxnSpLocks/>
          </p:cNvCxnSpPr>
          <p:nvPr/>
        </p:nvCxnSpPr>
        <p:spPr>
          <a:xfrm flipV="1">
            <a:off x="4102579" y="3721138"/>
            <a:ext cx="0" cy="722409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5BAC119-CB53-F0BF-0829-62FD3BF9CCB9}"/>
              </a:ext>
            </a:extLst>
          </p:cNvPr>
          <p:cNvCxnSpPr>
            <a:cxnSpLocks/>
          </p:cNvCxnSpPr>
          <p:nvPr/>
        </p:nvCxnSpPr>
        <p:spPr>
          <a:xfrm flipH="1" flipV="1">
            <a:off x="3582838" y="2822610"/>
            <a:ext cx="516729" cy="88294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Google Shape;100;p25">
                <a:extLst>
                  <a:ext uri="{FF2B5EF4-FFF2-40B4-BE49-F238E27FC236}">
                    <a16:creationId xmlns:a16="http://schemas.microsoft.com/office/drawing/2014/main" id="{CE423E27-0216-ED4A-2E0F-72917F0A293C}"/>
                  </a:ext>
                </a:extLst>
              </p:cNvPr>
              <p:cNvSpPr txBox="1"/>
              <p:nvPr/>
            </p:nvSpPr>
            <p:spPr>
              <a:xfrm>
                <a:off x="1856584" y="2331177"/>
                <a:ext cx="3068632" cy="5739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𝑴</m:t>
                        </m:r>
                      </m:sub>
                    </m:sSub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 &amp; 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𝟑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𝝈</m:t>
                    </m:r>
                  </m:oMath>
                </a14:m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bound starts diverging.</a:t>
                </a:r>
              </a:p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 Considered as </a:t>
                </a:r>
                <a:r>
                  <a:rPr lang="en-US" altLang="ko-KR" sz="1100" b="1" dirty="0">
                    <a:solidFill>
                      <a:srgbClr val="C0000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a result of being lack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sz="11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𝒅</m:t>
                        </m:r>
                      </m:sub>
                    </m:sSub>
                    <m:d>
                      <m:dPr>
                        <m:ctrlPr>
                          <a:rPr lang="en-US" altLang="ko-KR" sz="11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1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11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ko-KR" sz="11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ko-KR" sz="11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.</m:t>
                    </m:r>
                  </m:oMath>
                </a14:m>
                <a:endParaRPr lang="en-US" altLang="ko-KR" sz="11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50" name="Google Shape;100;p25">
                <a:extLst>
                  <a:ext uri="{FF2B5EF4-FFF2-40B4-BE49-F238E27FC236}">
                    <a16:creationId xmlns:a16="http://schemas.microsoft.com/office/drawing/2014/main" id="{CE423E27-0216-ED4A-2E0F-72917F0A2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584" y="2331177"/>
                <a:ext cx="3068632" cy="5739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Google Shape;100;p25">
                <a:extLst>
                  <a:ext uri="{FF2B5EF4-FFF2-40B4-BE49-F238E27FC236}">
                    <a16:creationId xmlns:a16="http://schemas.microsoft.com/office/drawing/2014/main" id="{C5466400-1F56-B790-5F2B-844C816CE956}"/>
                  </a:ext>
                </a:extLst>
              </p:cNvPr>
              <p:cNvSpPr txBox="1"/>
              <p:nvPr/>
            </p:nvSpPr>
            <p:spPr>
              <a:xfrm>
                <a:off x="4033275" y="4201990"/>
                <a:ext cx="630534" cy="3970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−</m:t>
                      </m:r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𝟔𝟐</m:t>
                      </m:r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.</m:t>
                      </m:r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𝟐</m:t>
                      </m:r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°</m:t>
                      </m:r>
                    </m:oMath>
                  </m:oMathPara>
                </a14:m>
                <a:endParaRPr lang="en-US" altLang="ko-KR" sz="12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0" name="Google Shape;100;p25">
                <a:extLst>
                  <a:ext uri="{FF2B5EF4-FFF2-40B4-BE49-F238E27FC236}">
                    <a16:creationId xmlns:a16="http://schemas.microsoft.com/office/drawing/2014/main" id="{C5466400-1F56-B790-5F2B-844C816CE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275" y="4201990"/>
                <a:ext cx="630534" cy="397001"/>
              </a:xfrm>
              <a:prstGeom prst="rect">
                <a:avLst/>
              </a:prstGeom>
              <a:blipFill>
                <a:blip r:embed="rId15"/>
                <a:stretch>
                  <a:fillRect r="-19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Google Shape;100;p25">
            <a:extLst>
              <a:ext uri="{FF2B5EF4-FFF2-40B4-BE49-F238E27FC236}">
                <a16:creationId xmlns:a16="http://schemas.microsoft.com/office/drawing/2014/main" id="{40497CE3-1584-520F-0120-901C3454023A}"/>
              </a:ext>
            </a:extLst>
          </p:cNvPr>
          <p:cNvSpPr txBox="1"/>
          <p:nvPr/>
        </p:nvSpPr>
        <p:spPr>
          <a:xfrm>
            <a:off x="2359472" y="3995108"/>
            <a:ext cx="641045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sz="1100" b="1" i="1" dirty="0">
                <a:solidFill>
                  <a:srgbClr val="C0000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UNSAT.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Google Shape;100;p25">
                <a:extLst>
                  <a:ext uri="{FF2B5EF4-FFF2-40B4-BE49-F238E27FC236}">
                    <a16:creationId xmlns:a16="http://schemas.microsoft.com/office/drawing/2014/main" id="{CE16C2FD-EB4A-BF73-5479-8B7DE6B2CFE4}"/>
                  </a:ext>
                </a:extLst>
              </p:cNvPr>
              <p:cNvSpPr txBox="1"/>
              <p:nvPr/>
            </p:nvSpPr>
            <p:spPr>
              <a:xfrm>
                <a:off x="3261161" y="3898624"/>
                <a:ext cx="641045" cy="379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𝝉</m:t>
                        </m:r>
                      </m:e>
                      <m:sub>
                        <m:r>
                          <a:rPr lang="en-US" altLang="ko-KR" sz="11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𝒉</m:t>
                        </m:r>
                      </m:sub>
                    </m:sSub>
                  </m:oMath>
                </a14:m>
                <a:r>
                  <a:rPr lang="en-US" altLang="ko-KR" sz="1100" b="1" i="1" dirty="0">
                    <a:solidFill>
                      <a:srgbClr val="C0000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SAT.</a:t>
                </a:r>
              </a:p>
            </p:txBody>
          </p:sp>
        </mc:Choice>
        <mc:Fallback xmlns="">
          <p:sp>
            <p:nvSpPr>
              <p:cNvPr id="37" name="Google Shape;100;p25">
                <a:extLst>
                  <a:ext uri="{FF2B5EF4-FFF2-40B4-BE49-F238E27FC236}">
                    <a16:creationId xmlns:a16="http://schemas.microsoft.com/office/drawing/2014/main" id="{CE16C2FD-EB4A-BF73-5479-8B7DE6B2C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161" y="3898624"/>
                <a:ext cx="641045" cy="3793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Google Shape;100;p25">
                <a:extLst>
                  <a:ext uri="{FF2B5EF4-FFF2-40B4-BE49-F238E27FC236}">
                    <a16:creationId xmlns:a16="http://schemas.microsoft.com/office/drawing/2014/main" id="{71BB8F9B-5B2B-36F5-4BEC-ABC3873DAE99}"/>
                  </a:ext>
                </a:extLst>
              </p:cNvPr>
              <p:cNvSpPr txBox="1"/>
              <p:nvPr/>
            </p:nvSpPr>
            <p:spPr>
              <a:xfrm>
                <a:off x="4843620" y="2817874"/>
                <a:ext cx="1364267" cy="5739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>
                  <a:lnSpc>
                    <a:spcPct val="115000"/>
                  </a:lnSpc>
                  <a:buSzPts val="2500"/>
                </a:pPr>
                <a:r>
                  <a:rPr lang="en-US" altLang="ko-KR" sz="1100" b="1" i="1" dirty="0">
                    <a:solidFill>
                      <a:srgbClr val="C0000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FAILURE due to </a:t>
                </a:r>
              </a:p>
              <a:p>
                <a:pPr algn="ctr">
                  <a:lnSpc>
                    <a:spcPct val="115000"/>
                  </a:lnSpc>
                  <a:buSzPts val="2500"/>
                </a:pPr>
                <a:r>
                  <a:rPr lang="en-US" altLang="ko-KR" sz="1100" b="1" i="1" dirty="0">
                    <a:solidFill>
                      <a:srgbClr val="C0000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not enough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sz="11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𝒅</m:t>
                        </m:r>
                      </m:sub>
                    </m:sSub>
                    <m:d>
                      <m:dPr>
                        <m:ctrlPr>
                          <a:rPr lang="en-US" altLang="ko-KR" sz="11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1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11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ko-KR" sz="11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1100" b="1" i="1" dirty="0">
                    <a:solidFill>
                      <a:srgbClr val="C0000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.</a:t>
                </a:r>
              </a:p>
            </p:txBody>
          </p:sp>
        </mc:Choice>
        <mc:Fallback xmlns="">
          <p:sp>
            <p:nvSpPr>
              <p:cNvPr id="47" name="Google Shape;100;p25">
                <a:extLst>
                  <a:ext uri="{FF2B5EF4-FFF2-40B4-BE49-F238E27FC236}">
                    <a16:creationId xmlns:a16="http://schemas.microsoft.com/office/drawing/2014/main" id="{71BB8F9B-5B2B-36F5-4BEC-ABC3873DA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620" y="2817874"/>
                <a:ext cx="1364267" cy="57397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100;p25">
                <a:extLst>
                  <a:ext uri="{FF2B5EF4-FFF2-40B4-BE49-F238E27FC236}">
                    <a16:creationId xmlns:a16="http://schemas.microsoft.com/office/drawing/2014/main" id="{D4426672-664B-7B5B-DC81-87F0B6E79659}"/>
                  </a:ext>
                </a:extLst>
              </p:cNvPr>
              <p:cNvSpPr txBox="1"/>
              <p:nvPr/>
            </p:nvSpPr>
            <p:spPr>
              <a:xfrm>
                <a:off x="1965545" y="4353411"/>
                <a:ext cx="500141" cy="3970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−</m:t>
                      </m:r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𝟏𝟓</m:t>
                      </m:r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°</m:t>
                      </m:r>
                    </m:oMath>
                  </m:oMathPara>
                </a14:m>
                <a:endParaRPr lang="en-US" altLang="ko-KR" sz="12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9" name="Google Shape;100;p25">
                <a:extLst>
                  <a:ext uri="{FF2B5EF4-FFF2-40B4-BE49-F238E27FC236}">
                    <a16:creationId xmlns:a16="http://schemas.microsoft.com/office/drawing/2014/main" id="{D4426672-664B-7B5B-DC81-87F0B6E79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545" y="4353411"/>
                <a:ext cx="500141" cy="39700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B7035FA-FD27-6BCA-18F4-ECCC54A3B7C7}"/>
              </a:ext>
            </a:extLst>
          </p:cNvPr>
          <p:cNvCxnSpPr>
            <a:cxnSpLocks/>
          </p:cNvCxnSpPr>
          <p:nvPr/>
        </p:nvCxnSpPr>
        <p:spPr>
          <a:xfrm flipV="1">
            <a:off x="2240286" y="4043527"/>
            <a:ext cx="0" cy="412618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Google Shape;100;p25">
            <a:extLst>
              <a:ext uri="{FF2B5EF4-FFF2-40B4-BE49-F238E27FC236}">
                <a16:creationId xmlns:a16="http://schemas.microsoft.com/office/drawing/2014/main" id="{F74971FE-FB64-C25F-45A0-0E37DC3649E5}"/>
              </a:ext>
            </a:extLst>
          </p:cNvPr>
          <p:cNvSpPr txBox="1"/>
          <p:nvPr/>
        </p:nvSpPr>
        <p:spPr>
          <a:xfrm>
            <a:off x="2489196" y="4729288"/>
            <a:ext cx="3718691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sz="1600" b="1" i="1" dirty="0">
                <a:solidFill>
                  <a:srgbClr val="C0000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No significant consideration found.</a:t>
            </a:r>
          </a:p>
        </p:txBody>
      </p:sp>
    </p:spTree>
    <p:extLst>
      <p:ext uri="{BB962C8B-B14F-4D97-AF65-F5344CB8AC3E}">
        <p14:creationId xmlns:p14="http://schemas.microsoft.com/office/powerpoint/2010/main" val="19112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D1BB2A3E-D5A6-1C2E-E3D4-42307C11E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5B4AEC9-F8E5-BBB1-40BF-FCF3053DF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185" y="1128034"/>
            <a:ext cx="6275585" cy="307503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CFB87FF-C286-DF15-8F69-2164933B45E3}"/>
              </a:ext>
            </a:extLst>
          </p:cNvPr>
          <p:cNvSpPr/>
          <p:nvPr/>
        </p:nvSpPr>
        <p:spPr>
          <a:xfrm>
            <a:off x="129639" y="86742"/>
            <a:ext cx="8884721" cy="42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sx="99000" sy="99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1934AF-0887-E8B8-F78D-0FE161BE4C5B}"/>
              </a:ext>
            </a:extLst>
          </p:cNvPr>
          <p:cNvSpPr txBox="1"/>
          <p:nvPr/>
        </p:nvSpPr>
        <p:spPr>
          <a:xfrm>
            <a:off x="4475430" y="16929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자율 지능 시스템 연구실 </a:t>
            </a:r>
            <a:endParaRPr lang="ko-KR" altLang="en-US" sz="1050" dirty="0">
              <a:solidFill>
                <a:srgbClr val="19264B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BD0006B-E3C9-6D8E-7329-9713044EB9A3}"/>
              </a:ext>
            </a:extLst>
          </p:cNvPr>
          <p:cNvGrpSpPr/>
          <p:nvPr/>
        </p:nvGrpSpPr>
        <p:grpSpPr>
          <a:xfrm>
            <a:off x="143033" y="30805"/>
            <a:ext cx="3847076" cy="540069"/>
            <a:chOff x="143033" y="30805"/>
            <a:chExt cx="3847076" cy="540069"/>
          </a:xfrm>
        </p:grpSpPr>
        <p:cxnSp>
          <p:nvCxnSpPr>
            <p:cNvPr id="14" name="Google Shape;226;p33">
              <a:extLst>
                <a:ext uri="{FF2B5EF4-FFF2-40B4-BE49-F238E27FC236}">
                  <a16:creationId xmlns:a16="http://schemas.microsoft.com/office/drawing/2014/main" id="{6F1FA305-470C-6962-1DF7-52EBA138DF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97" y="469131"/>
              <a:ext cx="3201403" cy="0"/>
            </a:xfrm>
            <a:prstGeom prst="straightConnector1">
              <a:avLst/>
            </a:prstGeom>
            <a:noFill/>
            <a:ln w="12700" cap="flat" cmpd="sng">
              <a:solidFill>
                <a:srgbClr val="1926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82DB151-FFAB-A760-3827-6203688E49E9}"/>
                </a:ext>
              </a:extLst>
            </p:cNvPr>
            <p:cNvGrpSpPr/>
            <p:nvPr/>
          </p:nvGrpSpPr>
          <p:grpSpPr>
            <a:xfrm>
              <a:off x="143033" y="30805"/>
              <a:ext cx="424132" cy="538579"/>
              <a:chOff x="143033" y="30805"/>
              <a:chExt cx="424132" cy="538579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71D61A4-E39F-2DDD-AAAC-EC009899705C}"/>
                  </a:ext>
                </a:extLst>
              </p:cNvPr>
              <p:cNvSpPr/>
              <p:nvPr/>
            </p:nvSpPr>
            <p:spPr>
              <a:xfrm>
                <a:off x="189497" y="128016"/>
                <a:ext cx="331204" cy="344159"/>
              </a:xfrm>
              <a:prstGeom prst="rect">
                <a:avLst/>
              </a:prstGeom>
              <a:solidFill>
                <a:srgbClr val="1926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Google Shape;100;p25">
                <a:extLst>
                  <a:ext uri="{FF2B5EF4-FFF2-40B4-BE49-F238E27FC236}">
                    <a16:creationId xmlns:a16="http://schemas.microsoft.com/office/drawing/2014/main" id="{7960FADC-D1B9-B7F3-2CCF-1F0CFDA5E4D7}"/>
                  </a:ext>
                </a:extLst>
              </p:cNvPr>
              <p:cNvSpPr txBox="1"/>
              <p:nvPr/>
            </p:nvSpPr>
            <p:spPr>
              <a:xfrm>
                <a:off x="143033" y="30805"/>
                <a:ext cx="424132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en-US" altLang="ko-KR" sz="2000" b="1" dirty="0">
                    <a:solidFill>
                      <a:schemeClr val="bg1"/>
                    </a:solidFill>
                    <a:latin typeface="넥슨Lv1고딕 Low OTF Bold" panose="00000800000000000000" pitchFamily="50" charset="-127"/>
                    <a:ea typeface="넥슨Lv1고딕 Low OTF Bold" panose="00000800000000000000" pitchFamily="50" charset="-127"/>
                  </a:rPr>
                  <a:t>3</a:t>
                </a:r>
                <a:endParaRPr lang="en-US" altLang="ko-KR" sz="2000" b="1" i="0" u="none" strike="noStrike" cap="none" dirty="0">
                  <a:solidFill>
                    <a:schemeClr val="bg1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  <a:sym typeface="Arial"/>
                </a:endParaRPr>
              </a:p>
            </p:txBody>
          </p:sp>
        </p:grpSp>
        <p:sp>
          <p:nvSpPr>
            <p:cNvPr id="100" name="Google Shape;100;p25">
              <a:extLst>
                <a:ext uri="{FF2B5EF4-FFF2-40B4-BE49-F238E27FC236}">
                  <a16:creationId xmlns:a16="http://schemas.microsoft.com/office/drawing/2014/main" id="{74B69B07-25B6-5688-BCE4-0041DF141563}"/>
                </a:ext>
              </a:extLst>
            </p:cNvPr>
            <p:cNvSpPr txBox="1"/>
            <p:nvPr/>
          </p:nvSpPr>
          <p:spPr>
            <a:xfrm>
              <a:off x="501651" y="67690"/>
              <a:ext cx="3488458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ko-KR" altLang="en-US" sz="1800" b="1" i="0" u="none" strike="noStrike" cap="none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  <a:sym typeface="Arial"/>
                </a:rPr>
                <a:t>연구내용</a:t>
              </a:r>
              <a:endParaRPr lang="en-US" altLang="ko-KR" sz="18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endParaRPr>
            </a:p>
          </p:txBody>
        </p:sp>
      </p:grp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4AF7FD2E-4C76-48AF-678C-DB8D0F9AA7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38</a:t>
            </a:fld>
            <a:endParaRPr lang="ko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표 6">
                <a:extLst>
                  <a:ext uri="{FF2B5EF4-FFF2-40B4-BE49-F238E27FC236}">
                    <a16:creationId xmlns:a16="http://schemas.microsoft.com/office/drawing/2014/main" id="{4A19C70D-B55F-60CA-80FA-A362D539D51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733111" y="533403"/>
              <a:ext cx="2281249" cy="624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06153">
                      <a:extLst>
                        <a:ext uri="{9D8B030D-6E8A-4147-A177-3AD203B41FA5}">
                          <a16:colId xmlns:a16="http://schemas.microsoft.com/office/drawing/2014/main" val="2190487787"/>
                        </a:ext>
                      </a:extLst>
                    </a:gridCol>
                    <a:gridCol w="876855">
                      <a:extLst>
                        <a:ext uri="{9D8B030D-6E8A-4147-A177-3AD203B41FA5}">
                          <a16:colId xmlns:a16="http://schemas.microsoft.com/office/drawing/2014/main" val="3830685323"/>
                        </a:ext>
                      </a:extLst>
                    </a:gridCol>
                    <a:gridCol w="898241">
                      <a:extLst>
                        <a:ext uri="{9D8B030D-6E8A-4147-A177-3AD203B41FA5}">
                          <a16:colId xmlns:a16="http://schemas.microsoft.com/office/drawing/2014/main" val="3820973128"/>
                        </a:ext>
                      </a:extLst>
                    </a:gridCol>
                  </a:tblGrid>
                  <a:tr h="162164"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9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넥슨Lv1고딕 Low OTF" panose="00000500000000000000" pitchFamily="50" charset="-127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넥슨Lv1고딕 Low OTF" panose="00000500000000000000" pitchFamily="50" charset="-127"/>
                                        <a:sym typeface="Wingdings" pitchFamily="2" charset="2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altLang="ko-KR" sz="9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넥슨Lv1고딕 Low OTF" panose="00000500000000000000" pitchFamily="50" charset="-127"/>
                                        <a:sym typeface="Wingdings" pitchFamily="2" charset="2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9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넥슨Lv1고딕 Low OTF" panose="00000500000000000000" pitchFamily="50" charset="-127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itchFamily="2" charset="2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en-US" altLang="ko-KR" sz="9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넥슨Lv1고딕 Low OTF" panose="00000500000000000000" pitchFamily="50" charset="-127"/>
                                        <a:sym typeface="Wingdings" pitchFamily="2" charset="2"/>
                                      </a:rPr>
                                      <m:t>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9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23643290"/>
                      </a:ext>
                    </a:extLst>
                  </a:tr>
                  <a:tr h="29059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endParaRPr lang="en-US" altLang="ko-KR" sz="4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r>
                            <a:rPr lang="en-US" altLang="ko-KR" sz="900" b="1" dirty="0">
                              <a:solidFill>
                                <a:srgbClr val="002060"/>
                              </a:solidFill>
                              <a:latin typeface="넥슨Lv1고딕 Low OTF" panose="00000500000000000000" pitchFamily="50" charset="-127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a:t>Case 2</a:t>
                          </a:r>
                        </a:p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endParaRPr lang="en-US" altLang="ko-KR" sz="1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altLang="ko-KR" sz="7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  <a:p>
                          <a:pPr algn="ctr"/>
                          <a:r>
                            <a:rPr lang="en-US" altLang="ko-KR" sz="900" b="1" dirty="0">
                              <a:solidFill>
                                <a:srgbClr val="002060"/>
                              </a:solidFill>
                              <a:latin typeface="넥슨Lv1고딕 Low OTF" panose="00000500000000000000" pitchFamily="50" charset="-127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a:t>Fixed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9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(+</m:t>
                              </m:r>
                              <m:r>
                                <a:rPr lang="en-US" altLang="ko-KR" sz="9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𝟗</m:t>
                              </m:r>
                              <m:r>
                                <a:rPr lang="en-US" altLang="ko-KR" sz="9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°)</m:t>
                              </m:r>
                            </m:oMath>
                          </a14:m>
                          <a:endParaRPr lang="en-US" altLang="ko-Kore-KR" sz="900" b="1" dirty="0"/>
                        </a:p>
                        <a:p>
                          <a:pPr algn="ctr"/>
                          <a:endParaRPr lang="ko-Kore-KR" altLang="en-US" sz="1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altLang="ko-KR" sz="1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9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넥슨Lv1고딕 Low OTF" panose="00000500000000000000" pitchFamily="50" charset="-127"/>
                                    <a:sym typeface="Wingdings" pitchFamily="2" charset="2"/>
                                  </a:rPr>
                                  <m:t>[−</m:t>
                                </m:r>
                                <m:r>
                                  <a:rPr lang="en-US" altLang="ko-KR" sz="9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넥슨Lv1고딕 Low OTF" panose="00000500000000000000" pitchFamily="50" charset="-127"/>
                                    <a:sym typeface="Wingdings" pitchFamily="2" charset="2"/>
                                  </a:rPr>
                                  <m:t>𝟏𝟓</m:t>
                                </m:r>
                                <m:r>
                                  <a:rPr lang="en-US" altLang="ko-KR" sz="9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  <m:t>°, −</m:t>
                                </m:r>
                                <m:r>
                                  <a:rPr lang="en-US" altLang="ko-KR" sz="9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  <m:t>𝟏𝟐𝟎</m:t>
                                </m:r>
                                <m:r>
                                  <a:rPr lang="en-US" altLang="ko-KR" sz="9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  <m:t>°]</m:t>
                                </m:r>
                              </m:oMath>
                            </m:oMathPara>
                          </a14:m>
                          <a:endParaRPr lang="ko-Kore-KR" altLang="en-US" sz="900" b="1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9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𝟎</m:t>
                              </m:r>
                              <m:r>
                                <a:rPr lang="en-US" altLang="ko-KR" sz="9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.</m:t>
                              </m:r>
                              <m:r>
                                <a:rPr lang="en-US" altLang="ko-KR" sz="9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𝟏</m:t>
                              </m:r>
                              <m:r>
                                <a:rPr lang="en-US" altLang="ko-KR" sz="9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°</m:t>
                              </m:r>
                            </m:oMath>
                          </a14:m>
                          <a:r>
                            <a:rPr lang="en-US" altLang="ko-Kore-KR" sz="900" b="1" dirty="0"/>
                            <a:t> </a:t>
                          </a:r>
                          <a:r>
                            <a:rPr lang="en-US" altLang="ko-KR" sz="900" b="1" baseline="0" dirty="0">
                              <a:solidFill>
                                <a:srgbClr val="002060"/>
                              </a:solidFill>
                              <a:latin typeface="넥슨Lv1고딕 Low OTF" panose="00000500000000000000" pitchFamily="50" charset="-127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a:t>step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ko-Kore-KR" altLang="en-US" sz="1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62732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표 6">
                <a:extLst>
                  <a:ext uri="{FF2B5EF4-FFF2-40B4-BE49-F238E27FC236}">
                    <a16:creationId xmlns:a16="http://schemas.microsoft.com/office/drawing/2014/main" id="{4A19C70D-B55F-60CA-80FA-A362D539D51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733111" y="533403"/>
              <a:ext cx="2281249" cy="624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06153">
                      <a:extLst>
                        <a:ext uri="{9D8B030D-6E8A-4147-A177-3AD203B41FA5}">
                          <a16:colId xmlns:a16="http://schemas.microsoft.com/office/drawing/2014/main" val="2190487787"/>
                        </a:ext>
                      </a:extLst>
                    </a:gridCol>
                    <a:gridCol w="876855">
                      <a:extLst>
                        <a:ext uri="{9D8B030D-6E8A-4147-A177-3AD203B41FA5}">
                          <a16:colId xmlns:a16="http://schemas.microsoft.com/office/drawing/2014/main" val="3830685323"/>
                        </a:ext>
                      </a:extLst>
                    </a:gridCol>
                    <a:gridCol w="898241">
                      <a:extLst>
                        <a:ext uri="{9D8B030D-6E8A-4147-A177-3AD203B41FA5}">
                          <a16:colId xmlns:a16="http://schemas.microsoft.com/office/drawing/2014/main" val="3820973128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9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9420" t="-5556" r="-104348" b="-18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4930" t="-5556" r="-1408" b="-18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364329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endParaRPr lang="en-US" altLang="ko-KR" sz="4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r>
                            <a:rPr lang="en-US" altLang="ko-KR" sz="900" b="1" dirty="0">
                              <a:solidFill>
                                <a:srgbClr val="002060"/>
                              </a:solidFill>
                              <a:latin typeface="넥슨Lv1고딕 Low OTF" panose="00000500000000000000" pitchFamily="50" charset="-127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a:t>Case 2</a:t>
                          </a:r>
                        </a:p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endParaRPr lang="en-US" altLang="ko-KR" sz="1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9420" t="-59375" r="-104348" b="-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4930" t="-59375" r="-1408" b="-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627328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100;p25">
                <a:extLst>
                  <a:ext uri="{FF2B5EF4-FFF2-40B4-BE49-F238E27FC236}">
                    <a16:creationId xmlns:a16="http://schemas.microsoft.com/office/drawing/2014/main" id="{46F11C2A-634E-B095-E85A-702C1DE07EFF}"/>
                  </a:ext>
                </a:extLst>
              </p:cNvPr>
              <p:cNvSpPr txBox="1"/>
              <p:nvPr/>
            </p:nvSpPr>
            <p:spPr>
              <a:xfrm>
                <a:off x="115704" y="456395"/>
                <a:ext cx="3421126" cy="4323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[ Case 2 -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𝑻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𝐞𝐬𝐭</m:t>
                        </m:r>
                      </m:sub>
                    </m:sSub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 &amp;</m:t>
                    </m:r>
                    <m:sSub>
                      <m:sSubPr>
                        <m:ctrlPr>
                          <a:rPr lang="en-US" altLang="ko-KR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 </m:t>
                        </m:r>
                        <m:r>
                          <a:rPr lang="en-US" altLang="ko-KR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𝑻</m:t>
                        </m:r>
                      </m:e>
                      <m:sub>
                        <m:r>
                          <a:rPr lang="en-US" altLang="ko-KR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𝐭</m:t>
                        </m:r>
                        <m:r>
                          <a:rPr lang="en-US" altLang="ko-KR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𝐫𝐮𝐞</m:t>
                        </m:r>
                      </m:sub>
                    </m:sSub>
                  </m:oMath>
                </a14:m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depending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𝜸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]</a:t>
                </a:r>
              </a:p>
            </p:txBody>
          </p:sp>
        </mc:Choice>
        <mc:Fallback xmlns="">
          <p:sp>
            <p:nvSpPr>
              <p:cNvPr id="8" name="Google Shape;100;p25">
                <a:extLst>
                  <a:ext uri="{FF2B5EF4-FFF2-40B4-BE49-F238E27FC236}">
                    <a16:creationId xmlns:a16="http://schemas.microsoft.com/office/drawing/2014/main" id="{46F11C2A-634E-B095-E85A-702C1DE07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04" y="456395"/>
                <a:ext cx="3421126" cy="432396"/>
              </a:xfrm>
              <a:prstGeom prst="rect">
                <a:avLst/>
              </a:prstGeom>
              <a:blipFill>
                <a:blip r:embed="rId5"/>
                <a:stretch>
                  <a:fillRect l="-7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Google Shape;100;p25">
                <a:extLst>
                  <a:ext uri="{FF2B5EF4-FFF2-40B4-BE49-F238E27FC236}">
                    <a16:creationId xmlns:a16="http://schemas.microsoft.com/office/drawing/2014/main" id="{20D9E23F-AD10-03A8-6B2F-2645C98807F9}"/>
                  </a:ext>
                </a:extLst>
              </p:cNvPr>
              <p:cNvSpPr txBox="1"/>
              <p:nvPr/>
            </p:nvSpPr>
            <p:spPr>
              <a:xfrm>
                <a:off x="3466089" y="4143124"/>
                <a:ext cx="2174134" cy="379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Fig.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𝑻</m:t>
                        </m:r>
                      </m:e>
                      <m:sub>
                        <m:r>
                          <a:rPr lang="en-US" altLang="ko-KR" sz="11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𝐞𝐬𝐭</m:t>
                        </m:r>
                      </m:sub>
                    </m:sSub>
                    <m:r>
                      <a:rPr lang="en-US" altLang="ko-KR" sz="11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 &amp;</m:t>
                    </m:r>
                    <m:sSub>
                      <m:sSubPr>
                        <m:ctrlPr>
                          <a:rPr lang="en-US" altLang="ko-KR" sz="11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 </m:t>
                        </m:r>
                        <m:r>
                          <a:rPr lang="en-US" altLang="ko-KR" sz="11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𝑻</m:t>
                        </m:r>
                      </m:e>
                      <m:sub>
                        <m:r>
                          <a:rPr lang="en-US" altLang="ko-KR" sz="11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𝐭𝐫𝐮𝐞</m:t>
                        </m:r>
                      </m:sub>
                    </m:sSub>
                    <m:r>
                      <a:rPr lang="en-US" altLang="ko-KR" sz="11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depending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𝜸</m:t>
                        </m:r>
                      </m:e>
                      <m:sub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𝒅</m:t>
                        </m:r>
                      </m:sub>
                    </m:sSub>
                  </m:oMath>
                </a14:m>
                <a:endParaRPr lang="en-US" altLang="ko-KR" sz="11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5" name="Google Shape;100;p25">
                <a:extLst>
                  <a:ext uri="{FF2B5EF4-FFF2-40B4-BE49-F238E27FC236}">
                    <a16:creationId xmlns:a16="http://schemas.microsoft.com/office/drawing/2014/main" id="{20D9E23F-AD10-03A8-6B2F-2645C9880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089" y="4143124"/>
                <a:ext cx="2174134" cy="3793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100;p25">
                <a:extLst>
                  <a:ext uri="{FF2B5EF4-FFF2-40B4-BE49-F238E27FC236}">
                    <a16:creationId xmlns:a16="http://schemas.microsoft.com/office/drawing/2014/main" id="{71BDFA20-0868-673B-31A8-C3C8AB73CF54}"/>
                  </a:ext>
                </a:extLst>
              </p:cNvPr>
              <p:cNvSpPr txBox="1"/>
              <p:nvPr/>
            </p:nvSpPr>
            <p:spPr>
              <a:xfrm>
                <a:off x="1594332" y="4075077"/>
                <a:ext cx="500141" cy="3970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−</m:t>
                      </m:r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𝟏𝟕</m:t>
                      </m:r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°</m:t>
                      </m:r>
                    </m:oMath>
                  </m:oMathPara>
                </a14:m>
                <a:endParaRPr lang="en-US" altLang="ko-KR" sz="12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20" name="Google Shape;100;p25">
                <a:extLst>
                  <a:ext uri="{FF2B5EF4-FFF2-40B4-BE49-F238E27FC236}">
                    <a16:creationId xmlns:a16="http://schemas.microsoft.com/office/drawing/2014/main" id="{71BDFA20-0868-673B-31A8-C3C8AB73C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332" y="4075077"/>
                <a:ext cx="500141" cy="3970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100;p25">
                <a:extLst>
                  <a:ext uri="{FF2B5EF4-FFF2-40B4-BE49-F238E27FC236}">
                    <a16:creationId xmlns:a16="http://schemas.microsoft.com/office/drawing/2014/main" id="{D40ECC45-FC5C-1C8C-92A9-FBFD3B33F88A}"/>
                  </a:ext>
                </a:extLst>
              </p:cNvPr>
              <p:cNvSpPr txBox="1"/>
              <p:nvPr/>
            </p:nvSpPr>
            <p:spPr>
              <a:xfrm>
                <a:off x="2082021" y="4061068"/>
                <a:ext cx="1144559" cy="3970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−</m:t>
                      </m:r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𝟑𝟔</m:t>
                      </m:r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.</m:t>
                      </m:r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𝟖</m:t>
                      </m:r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°</m:t>
                      </m:r>
                    </m:oMath>
                  </m:oMathPara>
                </a14:m>
                <a:endParaRPr lang="en-US" altLang="ko-KR" sz="12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28" name="Google Shape;100;p25">
                <a:extLst>
                  <a:ext uri="{FF2B5EF4-FFF2-40B4-BE49-F238E27FC236}">
                    <a16:creationId xmlns:a16="http://schemas.microsoft.com/office/drawing/2014/main" id="{D40ECC45-FC5C-1C8C-92A9-FBFD3B33F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021" y="4061068"/>
                <a:ext cx="1144559" cy="3970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5B97ED0D-20CF-C6B2-EC09-FE6F26E0F99A}"/>
              </a:ext>
            </a:extLst>
          </p:cNvPr>
          <p:cNvCxnSpPr>
            <a:cxnSpLocks/>
          </p:cNvCxnSpPr>
          <p:nvPr/>
        </p:nvCxnSpPr>
        <p:spPr>
          <a:xfrm>
            <a:off x="2654301" y="3864846"/>
            <a:ext cx="0" cy="33822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EF8C26AF-6BF3-BC78-DE51-4D2360AB5F6F}"/>
              </a:ext>
            </a:extLst>
          </p:cNvPr>
          <p:cNvCxnSpPr>
            <a:cxnSpLocks/>
          </p:cNvCxnSpPr>
          <p:nvPr/>
        </p:nvCxnSpPr>
        <p:spPr>
          <a:xfrm>
            <a:off x="1842511" y="3836348"/>
            <a:ext cx="0" cy="33822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D1CFC78-1EA1-B48E-417F-807003A53136}"/>
              </a:ext>
            </a:extLst>
          </p:cNvPr>
          <p:cNvCxnSpPr>
            <a:cxnSpLocks/>
          </p:cNvCxnSpPr>
          <p:nvPr/>
        </p:nvCxnSpPr>
        <p:spPr>
          <a:xfrm>
            <a:off x="3712474" y="1587260"/>
            <a:ext cx="0" cy="258731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Google Shape;100;p25">
                <a:extLst>
                  <a:ext uri="{FF2B5EF4-FFF2-40B4-BE49-F238E27FC236}">
                    <a16:creationId xmlns:a16="http://schemas.microsoft.com/office/drawing/2014/main" id="{31D96A81-A07F-24A8-FD43-C8B524BFF459}"/>
                  </a:ext>
                </a:extLst>
              </p:cNvPr>
              <p:cNvSpPr txBox="1"/>
              <p:nvPr/>
            </p:nvSpPr>
            <p:spPr>
              <a:xfrm>
                <a:off x="3090678" y="4000647"/>
                <a:ext cx="1144559" cy="3970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−</m:t>
                      </m:r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𝟔𝟐</m:t>
                      </m:r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.</m:t>
                      </m:r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𝟐</m:t>
                      </m:r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°</m:t>
                      </m:r>
                    </m:oMath>
                  </m:oMathPara>
                </a14:m>
                <a:endParaRPr lang="en-US" altLang="ko-KR" sz="12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25" name="Google Shape;100;p25">
                <a:extLst>
                  <a:ext uri="{FF2B5EF4-FFF2-40B4-BE49-F238E27FC236}">
                    <a16:creationId xmlns:a16="http://schemas.microsoft.com/office/drawing/2014/main" id="{31D96A81-A07F-24A8-FD43-C8B524BFF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678" y="4000647"/>
                <a:ext cx="1144559" cy="3970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F581E5B-6706-849C-5BD0-106DE3A04DF7}"/>
              </a:ext>
            </a:extLst>
          </p:cNvPr>
          <p:cNvCxnSpPr>
            <a:cxnSpLocks/>
          </p:cNvCxnSpPr>
          <p:nvPr/>
        </p:nvCxnSpPr>
        <p:spPr>
          <a:xfrm>
            <a:off x="3712474" y="1679275"/>
            <a:ext cx="238927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Google Shape;100;p25">
                <a:extLst>
                  <a:ext uri="{FF2B5EF4-FFF2-40B4-BE49-F238E27FC236}">
                    <a16:creationId xmlns:a16="http://schemas.microsoft.com/office/drawing/2014/main" id="{4642C8A1-B7C5-BD0F-ECCF-0E02A4902506}"/>
                  </a:ext>
                </a:extLst>
              </p:cNvPr>
              <p:cNvSpPr txBox="1"/>
              <p:nvPr/>
            </p:nvSpPr>
            <p:spPr>
              <a:xfrm>
                <a:off x="3154270" y="1148071"/>
                <a:ext cx="1084546" cy="5739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>
                  <a:lnSpc>
                    <a:spcPct val="115000"/>
                  </a:lnSpc>
                  <a:buSzPts val="25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5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105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05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𝐞𝐬𝐭</m:t>
                          </m:r>
                        </m:sub>
                      </m:sSub>
                      <m:r>
                        <a:rPr lang="en-US" altLang="ko-KR" sz="105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=</m:t>
                      </m:r>
                      <m:r>
                        <a:rPr lang="en-US" altLang="ko-KR" sz="105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𝟑𝟑</m:t>
                      </m:r>
                      <m:r>
                        <a:rPr lang="en-US" altLang="ko-KR" sz="105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.</m:t>
                      </m:r>
                      <m:r>
                        <a:rPr lang="en-US" altLang="ko-KR" sz="105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𝟕𝟖</m:t>
                      </m:r>
                    </m:oMath>
                  </m:oMathPara>
                </a14:m>
                <a:endParaRPr lang="en-US" altLang="ko-KR" sz="105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  <a:p>
                <a:pPr algn="ctr">
                  <a:lnSpc>
                    <a:spcPct val="115000"/>
                  </a:lnSpc>
                  <a:buSzPts val="25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5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105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05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𝐭</m:t>
                          </m:r>
                          <m:r>
                            <a:rPr lang="en-US" altLang="ko-KR" sz="105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𝐫𝐮𝐞</m:t>
                          </m:r>
                        </m:sub>
                      </m:sSub>
                      <m:r>
                        <a:rPr lang="en-US" altLang="ko-KR" sz="105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=</m:t>
                      </m:r>
                      <m:r>
                        <a:rPr lang="en-US" altLang="ko-KR" sz="105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𝟑𝟑</m:t>
                      </m:r>
                      <m:r>
                        <a:rPr lang="en-US" altLang="ko-KR" sz="105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.</m:t>
                      </m:r>
                      <m:r>
                        <a:rPr lang="en-US" altLang="ko-KR" sz="105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𝟖𝟒</m:t>
                      </m:r>
                    </m:oMath>
                  </m:oMathPara>
                </a14:m>
                <a:endParaRPr lang="en-US" altLang="ko-KR" sz="105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8" name="Google Shape;100;p25">
                <a:extLst>
                  <a:ext uri="{FF2B5EF4-FFF2-40B4-BE49-F238E27FC236}">
                    <a16:creationId xmlns:a16="http://schemas.microsoft.com/office/drawing/2014/main" id="{4642C8A1-B7C5-BD0F-ECCF-0E02A4902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270" y="1148071"/>
                <a:ext cx="1084546" cy="5739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Google Shape;100;p25">
                <a:extLst>
                  <a:ext uri="{FF2B5EF4-FFF2-40B4-BE49-F238E27FC236}">
                    <a16:creationId xmlns:a16="http://schemas.microsoft.com/office/drawing/2014/main" id="{82F58FBF-9EA1-487D-3086-222F403DBDA6}"/>
                  </a:ext>
                </a:extLst>
              </p:cNvPr>
              <p:cNvSpPr txBox="1"/>
              <p:nvPr/>
            </p:nvSpPr>
            <p:spPr>
              <a:xfrm>
                <a:off x="5453484" y="1128034"/>
                <a:ext cx="1084546" cy="5739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>
                  <a:lnSpc>
                    <a:spcPct val="115000"/>
                  </a:lnSpc>
                  <a:buSzPts val="25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5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105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05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𝐞𝐬𝐭</m:t>
                          </m:r>
                        </m:sub>
                      </m:sSub>
                      <m:r>
                        <a:rPr lang="en-US" altLang="ko-KR" sz="105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=</m:t>
                      </m:r>
                      <m:r>
                        <a:rPr lang="en-US" altLang="ko-KR" sz="105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𝟑𝟒</m:t>
                      </m:r>
                      <m:r>
                        <a:rPr lang="en-US" altLang="ko-KR" sz="105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.</m:t>
                      </m:r>
                      <m:r>
                        <a:rPr lang="en-US" altLang="ko-KR" sz="105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𝟎𝟔</m:t>
                      </m:r>
                    </m:oMath>
                  </m:oMathPara>
                </a14:m>
                <a:endParaRPr lang="en-US" altLang="ko-KR" sz="105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  <a:p>
                <a:pPr algn="ctr">
                  <a:lnSpc>
                    <a:spcPct val="115000"/>
                  </a:lnSpc>
                  <a:buSzPts val="25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5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105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𝑻</m:t>
                          </m:r>
                        </m:e>
                        <m:sub>
                          <m:r>
                            <a:rPr lang="en-US" altLang="ko-KR" sz="105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𝐭</m:t>
                          </m:r>
                          <m:r>
                            <a:rPr lang="en-US" altLang="ko-KR" sz="105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𝐫𝐮𝐞</m:t>
                          </m:r>
                        </m:sub>
                      </m:sSub>
                      <m:r>
                        <a:rPr lang="en-US" altLang="ko-KR" sz="105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=</m:t>
                      </m:r>
                      <m:r>
                        <a:rPr lang="en-US" altLang="ko-KR" sz="105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𝟑𝟒</m:t>
                      </m:r>
                      <m:r>
                        <a:rPr lang="en-US" altLang="ko-KR" sz="105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.</m:t>
                      </m:r>
                      <m:r>
                        <a:rPr lang="en-US" altLang="ko-KR" sz="105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𝟎𝟕</m:t>
                      </m:r>
                    </m:oMath>
                  </m:oMathPara>
                </a14:m>
                <a:endParaRPr lang="en-US" altLang="ko-KR" sz="105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40" name="Google Shape;100;p25">
                <a:extLst>
                  <a:ext uri="{FF2B5EF4-FFF2-40B4-BE49-F238E27FC236}">
                    <a16:creationId xmlns:a16="http://schemas.microsoft.com/office/drawing/2014/main" id="{82F58FBF-9EA1-487D-3086-222F403DB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3484" y="1128034"/>
                <a:ext cx="1084546" cy="5739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E257EDF2-8B36-0768-8283-3C0B114EE2DA}"/>
              </a:ext>
            </a:extLst>
          </p:cNvPr>
          <p:cNvCxnSpPr>
            <a:cxnSpLocks/>
          </p:cNvCxnSpPr>
          <p:nvPr/>
        </p:nvCxnSpPr>
        <p:spPr>
          <a:xfrm>
            <a:off x="6101751" y="1587260"/>
            <a:ext cx="0" cy="24729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Google Shape;100;p25">
            <a:extLst>
              <a:ext uri="{FF2B5EF4-FFF2-40B4-BE49-F238E27FC236}">
                <a16:creationId xmlns:a16="http://schemas.microsoft.com/office/drawing/2014/main" id="{191A310F-1F8F-26BA-3DE5-4E0C51F065C8}"/>
              </a:ext>
            </a:extLst>
          </p:cNvPr>
          <p:cNvSpPr txBox="1"/>
          <p:nvPr/>
        </p:nvSpPr>
        <p:spPr>
          <a:xfrm>
            <a:off x="4185727" y="1406378"/>
            <a:ext cx="1402711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sz="1000" b="1" i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Very slightly diverging</a:t>
            </a:r>
          </a:p>
        </p:txBody>
      </p:sp>
      <p:sp>
        <p:nvSpPr>
          <p:cNvPr id="49" name="Google Shape;100;p25">
            <a:extLst>
              <a:ext uri="{FF2B5EF4-FFF2-40B4-BE49-F238E27FC236}">
                <a16:creationId xmlns:a16="http://schemas.microsoft.com/office/drawing/2014/main" id="{D07A60DB-A5D7-82B9-134C-8F47318E95A4}"/>
              </a:ext>
            </a:extLst>
          </p:cNvPr>
          <p:cNvSpPr txBox="1"/>
          <p:nvPr/>
        </p:nvSpPr>
        <p:spPr>
          <a:xfrm>
            <a:off x="1961944" y="3663208"/>
            <a:ext cx="641045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sz="1100" b="1" i="1" dirty="0">
                <a:solidFill>
                  <a:srgbClr val="C0000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UNSAT.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Google Shape;100;p25">
                <a:extLst>
                  <a:ext uri="{FF2B5EF4-FFF2-40B4-BE49-F238E27FC236}">
                    <a16:creationId xmlns:a16="http://schemas.microsoft.com/office/drawing/2014/main" id="{CA8DAA3B-0E9A-397F-5D00-E0EE350F9A90}"/>
                  </a:ext>
                </a:extLst>
              </p:cNvPr>
              <p:cNvSpPr txBox="1"/>
              <p:nvPr/>
            </p:nvSpPr>
            <p:spPr>
              <a:xfrm>
                <a:off x="2918699" y="2822339"/>
                <a:ext cx="641045" cy="379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𝝉</m:t>
                        </m:r>
                      </m:e>
                      <m:sub>
                        <m:r>
                          <a:rPr lang="en-US" altLang="ko-KR" sz="11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𝒉</m:t>
                        </m:r>
                      </m:sub>
                    </m:sSub>
                  </m:oMath>
                </a14:m>
                <a:r>
                  <a:rPr lang="en-US" altLang="ko-KR" sz="1100" b="1" i="1" dirty="0">
                    <a:solidFill>
                      <a:srgbClr val="C0000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SAT.</a:t>
                </a:r>
              </a:p>
            </p:txBody>
          </p:sp>
        </mc:Choice>
        <mc:Fallback xmlns="">
          <p:sp>
            <p:nvSpPr>
              <p:cNvPr id="53" name="Google Shape;100;p25">
                <a:extLst>
                  <a:ext uri="{FF2B5EF4-FFF2-40B4-BE49-F238E27FC236}">
                    <a16:creationId xmlns:a16="http://schemas.microsoft.com/office/drawing/2014/main" id="{CA8DAA3B-0E9A-397F-5D00-E0EE350F9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699" y="2822339"/>
                <a:ext cx="641045" cy="3793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Google Shape;100;p25">
                <a:extLst>
                  <a:ext uri="{FF2B5EF4-FFF2-40B4-BE49-F238E27FC236}">
                    <a16:creationId xmlns:a16="http://schemas.microsoft.com/office/drawing/2014/main" id="{EEA8E73B-FB72-B42D-94AC-E47DC6DAA916}"/>
                  </a:ext>
                </a:extLst>
              </p:cNvPr>
              <p:cNvSpPr txBox="1"/>
              <p:nvPr/>
            </p:nvSpPr>
            <p:spPr>
              <a:xfrm>
                <a:off x="3982500" y="1699312"/>
                <a:ext cx="1364267" cy="5739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>
                  <a:lnSpc>
                    <a:spcPct val="115000"/>
                  </a:lnSpc>
                  <a:buSzPts val="2500"/>
                </a:pPr>
                <a:r>
                  <a:rPr lang="en-US" altLang="ko-KR" sz="1100" b="1" i="1" dirty="0">
                    <a:solidFill>
                      <a:srgbClr val="C0000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FAILURE due to </a:t>
                </a:r>
              </a:p>
              <a:p>
                <a:pPr algn="ctr">
                  <a:lnSpc>
                    <a:spcPct val="115000"/>
                  </a:lnSpc>
                  <a:buSzPts val="2500"/>
                </a:pPr>
                <a:r>
                  <a:rPr lang="en-US" altLang="ko-KR" sz="1100" b="1" i="1" dirty="0">
                    <a:solidFill>
                      <a:srgbClr val="C0000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not enough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sz="11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𝒅</m:t>
                        </m:r>
                      </m:sub>
                    </m:sSub>
                    <m:d>
                      <m:dPr>
                        <m:ctrlPr>
                          <a:rPr lang="en-US" altLang="ko-KR" sz="11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1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11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ko-KR" sz="11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1100" b="1" i="1" dirty="0">
                    <a:solidFill>
                      <a:srgbClr val="C0000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.</a:t>
                </a:r>
              </a:p>
            </p:txBody>
          </p:sp>
        </mc:Choice>
        <mc:Fallback xmlns="">
          <p:sp>
            <p:nvSpPr>
              <p:cNvPr id="55" name="Google Shape;100;p25">
                <a:extLst>
                  <a:ext uri="{FF2B5EF4-FFF2-40B4-BE49-F238E27FC236}">
                    <a16:creationId xmlns:a16="http://schemas.microsoft.com/office/drawing/2014/main" id="{EEA8E73B-FB72-B42D-94AC-E47DC6DAA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500" y="1699312"/>
                <a:ext cx="1364267" cy="57397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100;p25">
            <a:extLst>
              <a:ext uri="{FF2B5EF4-FFF2-40B4-BE49-F238E27FC236}">
                <a16:creationId xmlns:a16="http://schemas.microsoft.com/office/drawing/2014/main" id="{AB99112A-9152-907F-ABB2-ADCA97198601}"/>
              </a:ext>
            </a:extLst>
          </p:cNvPr>
          <p:cNvSpPr txBox="1"/>
          <p:nvPr/>
        </p:nvSpPr>
        <p:spPr>
          <a:xfrm>
            <a:off x="2616084" y="4491919"/>
            <a:ext cx="3718691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sz="1600" b="1" i="1" dirty="0">
                <a:solidFill>
                  <a:srgbClr val="C0000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No significant consideration found.</a:t>
            </a:r>
          </a:p>
        </p:txBody>
      </p:sp>
    </p:spTree>
    <p:extLst>
      <p:ext uri="{BB962C8B-B14F-4D97-AF65-F5344CB8AC3E}">
        <p14:creationId xmlns:p14="http://schemas.microsoft.com/office/powerpoint/2010/main" val="32911410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B8865551-9895-229D-9715-EC89D7F28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AA22115-9D13-29AC-70BF-5E5AD9CE1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327" y="899253"/>
            <a:ext cx="5001391" cy="373445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C368268-CB03-58DA-5387-F4CF2BB71415}"/>
              </a:ext>
            </a:extLst>
          </p:cNvPr>
          <p:cNvSpPr/>
          <p:nvPr/>
        </p:nvSpPr>
        <p:spPr>
          <a:xfrm>
            <a:off x="129639" y="86742"/>
            <a:ext cx="8884721" cy="42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sx="99000" sy="99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192ABF-CAD6-7D0B-C4C6-E20606B09B76}"/>
              </a:ext>
            </a:extLst>
          </p:cNvPr>
          <p:cNvSpPr txBox="1"/>
          <p:nvPr/>
        </p:nvSpPr>
        <p:spPr>
          <a:xfrm>
            <a:off x="4475430" y="16929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자율 지능 시스템 연구실 </a:t>
            </a:r>
            <a:endParaRPr lang="ko-KR" altLang="en-US" sz="1050" dirty="0">
              <a:solidFill>
                <a:srgbClr val="19264B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629FD0B-71A0-F445-47B6-9492D3401ED3}"/>
              </a:ext>
            </a:extLst>
          </p:cNvPr>
          <p:cNvGrpSpPr/>
          <p:nvPr/>
        </p:nvGrpSpPr>
        <p:grpSpPr>
          <a:xfrm>
            <a:off x="143033" y="30805"/>
            <a:ext cx="3847076" cy="540069"/>
            <a:chOff x="143033" y="30805"/>
            <a:chExt cx="3847076" cy="540069"/>
          </a:xfrm>
        </p:grpSpPr>
        <p:cxnSp>
          <p:nvCxnSpPr>
            <p:cNvPr id="14" name="Google Shape;226;p33">
              <a:extLst>
                <a:ext uri="{FF2B5EF4-FFF2-40B4-BE49-F238E27FC236}">
                  <a16:creationId xmlns:a16="http://schemas.microsoft.com/office/drawing/2014/main" id="{DC6575FF-A441-9856-D391-BF8E889050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97" y="469131"/>
              <a:ext cx="3201403" cy="0"/>
            </a:xfrm>
            <a:prstGeom prst="straightConnector1">
              <a:avLst/>
            </a:prstGeom>
            <a:noFill/>
            <a:ln w="12700" cap="flat" cmpd="sng">
              <a:solidFill>
                <a:srgbClr val="1926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00FB4C3-1865-A3DA-DB72-3EFA01DADF4E}"/>
                </a:ext>
              </a:extLst>
            </p:cNvPr>
            <p:cNvGrpSpPr/>
            <p:nvPr/>
          </p:nvGrpSpPr>
          <p:grpSpPr>
            <a:xfrm>
              <a:off x="143033" y="30805"/>
              <a:ext cx="424132" cy="538579"/>
              <a:chOff x="143033" y="30805"/>
              <a:chExt cx="424132" cy="538579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77637104-5429-D582-C591-D91D03B86954}"/>
                  </a:ext>
                </a:extLst>
              </p:cNvPr>
              <p:cNvSpPr/>
              <p:nvPr/>
            </p:nvSpPr>
            <p:spPr>
              <a:xfrm>
                <a:off x="189497" y="128016"/>
                <a:ext cx="331204" cy="344159"/>
              </a:xfrm>
              <a:prstGeom prst="rect">
                <a:avLst/>
              </a:prstGeom>
              <a:solidFill>
                <a:srgbClr val="1926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Google Shape;100;p25">
                <a:extLst>
                  <a:ext uri="{FF2B5EF4-FFF2-40B4-BE49-F238E27FC236}">
                    <a16:creationId xmlns:a16="http://schemas.microsoft.com/office/drawing/2014/main" id="{72E8AC26-3FF3-5187-BA4F-283E7C536CD0}"/>
                  </a:ext>
                </a:extLst>
              </p:cNvPr>
              <p:cNvSpPr txBox="1"/>
              <p:nvPr/>
            </p:nvSpPr>
            <p:spPr>
              <a:xfrm>
                <a:off x="143033" y="30805"/>
                <a:ext cx="424132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en-US" altLang="ko-KR" sz="2000" b="1" dirty="0">
                    <a:solidFill>
                      <a:schemeClr val="bg1"/>
                    </a:solidFill>
                    <a:latin typeface="넥슨Lv1고딕 Low OTF Bold" panose="00000800000000000000" pitchFamily="50" charset="-127"/>
                    <a:ea typeface="넥슨Lv1고딕 Low OTF Bold" panose="00000800000000000000" pitchFamily="50" charset="-127"/>
                  </a:rPr>
                  <a:t>3</a:t>
                </a:r>
                <a:endParaRPr lang="en-US" altLang="ko-KR" sz="2000" b="1" i="0" u="none" strike="noStrike" cap="none" dirty="0">
                  <a:solidFill>
                    <a:schemeClr val="bg1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  <a:sym typeface="Arial"/>
                </a:endParaRPr>
              </a:p>
            </p:txBody>
          </p:sp>
        </p:grpSp>
        <p:sp>
          <p:nvSpPr>
            <p:cNvPr id="100" name="Google Shape;100;p25">
              <a:extLst>
                <a:ext uri="{FF2B5EF4-FFF2-40B4-BE49-F238E27FC236}">
                  <a16:creationId xmlns:a16="http://schemas.microsoft.com/office/drawing/2014/main" id="{ECD4412C-2AAA-7536-0D9D-FCD2278440ED}"/>
                </a:ext>
              </a:extLst>
            </p:cNvPr>
            <p:cNvSpPr txBox="1"/>
            <p:nvPr/>
          </p:nvSpPr>
          <p:spPr>
            <a:xfrm>
              <a:off x="501651" y="67690"/>
              <a:ext cx="3488458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ko-KR" altLang="en-US" sz="1800" b="1" i="0" u="none" strike="noStrike" cap="none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  <a:sym typeface="Arial"/>
                </a:rPr>
                <a:t>연구내용</a:t>
              </a:r>
              <a:endParaRPr lang="en-US" altLang="ko-KR" sz="18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endParaRPr>
            </a:p>
          </p:txBody>
        </p:sp>
      </p:grp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C1722B39-D1C9-AAAA-147F-C603FCC8BF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39</a:t>
            </a:fld>
            <a:endParaRPr lang="ko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표 6">
                <a:extLst>
                  <a:ext uri="{FF2B5EF4-FFF2-40B4-BE49-F238E27FC236}">
                    <a16:creationId xmlns:a16="http://schemas.microsoft.com/office/drawing/2014/main" id="{DCB88CAD-C4F9-1906-5109-160C64E45AC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733111" y="533403"/>
              <a:ext cx="2281249" cy="624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06153">
                      <a:extLst>
                        <a:ext uri="{9D8B030D-6E8A-4147-A177-3AD203B41FA5}">
                          <a16:colId xmlns:a16="http://schemas.microsoft.com/office/drawing/2014/main" val="2190487787"/>
                        </a:ext>
                      </a:extLst>
                    </a:gridCol>
                    <a:gridCol w="876855">
                      <a:extLst>
                        <a:ext uri="{9D8B030D-6E8A-4147-A177-3AD203B41FA5}">
                          <a16:colId xmlns:a16="http://schemas.microsoft.com/office/drawing/2014/main" val="3830685323"/>
                        </a:ext>
                      </a:extLst>
                    </a:gridCol>
                    <a:gridCol w="898241">
                      <a:extLst>
                        <a:ext uri="{9D8B030D-6E8A-4147-A177-3AD203B41FA5}">
                          <a16:colId xmlns:a16="http://schemas.microsoft.com/office/drawing/2014/main" val="3820973128"/>
                        </a:ext>
                      </a:extLst>
                    </a:gridCol>
                  </a:tblGrid>
                  <a:tr h="162164"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9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넥슨Lv1고딕 Low OTF" panose="00000500000000000000" pitchFamily="50" charset="-127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넥슨Lv1고딕 Low OTF" panose="00000500000000000000" pitchFamily="50" charset="-127"/>
                                        <a:sym typeface="Wingdings" pitchFamily="2" charset="2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altLang="ko-KR" sz="9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넥슨Lv1고딕 Low OTF" panose="00000500000000000000" pitchFamily="50" charset="-127"/>
                                        <a:sym typeface="Wingdings" pitchFamily="2" charset="2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9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넥슨Lv1고딕 Low OTF" panose="00000500000000000000" pitchFamily="50" charset="-127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itchFamily="2" charset="2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en-US" altLang="ko-KR" sz="900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넥슨Lv1고딕 Low OTF" panose="00000500000000000000" pitchFamily="50" charset="-127"/>
                                        <a:sym typeface="Wingdings" pitchFamily="2" charset="2"/>
                                      </a:rPr>
                                      <m:t>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9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23643290"/>
                      </a:ext>
                    </a:extLst>
                  </a:tr>
                  <a:tr h="29059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endParaRPr lang="en-US" altLang="ko-KR" sz="4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r>
                            <a:rPr lang="en-US" altLang="ko-KR" sz="900" b="1" dirty="0">
                              <a:solidFill>
                                <a:srgbClr val="002060"/>
                              </a:solidFill>
                              <a:latin typeface="넥슨Lv1고딕 Low OTF" panose="00000500000000000000" pitchFamily="50" charset="-127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a:t>Case 2</a:t>
                          </a:r>
                        </a:p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endParaRPr lang="en-US" altLang="ko-KR" sz="1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altLang="ko-KR" sz="7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  <a:p>
                          <a:pPr algn="ctr"/>
                          <a:r>
                            <a:rPr lang="en-US" altLang="ko-KR" sz="900" b="1" dirty="0">
                              <a:solidFill>
                                <a:srgbClr val="002060"/>
                              </a:solidFill>
                              <a:latin typeface="넥슨Lv1고딕 Low OTF" panose="00000500000000000000" pitchFamily="50" charset="-127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a:t>Fixed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9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(+</m:t>
                              </m:r>
                              <m:r>
                                <a:rPr lang="en-US" altLang="ko-KR" sz="9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𝟗</m:t>
                              </m:r>
                              <m:r>
                                <a:rPr lang="en-US" altLang="ko-KR" sz="9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°)</m:t>
                              </m:r>
                            </m:oMath>
                          </a14:m>
                          <a:endParaRPr lang="en-US" altLang="ko-Kore-KR" sz="900" b="1" dirty="0"/>
                        </a:p>
                        <a:p>
                          <a:pPr algn="ctr"/>
                          <a:endParaRPr lang="ko-Kore-KR" altLang="en-US" sz="1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altLang="ko-KR" sz="1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9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넥슨Lv1고딕 Low OTF" panose="00000500000000000000" pitchFamily="50" charset="-127"/>
                                    <a:sym typeface="Wingdings" pitchFamily="2" charset="2"/>
                                  </a:rPr>
                                  <m:t>[−</m:t>
                                </m:r>
                                <m:r>
                                  <a:rPr lang="en-US" altLang="ko-KR" sz="9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넥슨Lv1고딕 Low OTF" panose="00000500000000000000" pitchFamily="50" charset="-127"/>
                                    <a:sym typeface="Wingdings" pitchFamily="2" charset="2"/>
                                  </a:rPr>
                                  <m:t>𝟏𝟓</m:t>
                                </m:r>
                                <m:r>
                                  <a:rPr lang="en-US" altLang="ko-KR" sz="9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  <m:t>°, −</m:t>
                                </m:r>
                                <m:r>
                                  <a:rPr lang="en-US" altLang="ko-KR" sz="9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  <m:t>𝟏𝟐𝟎</m:t>
                                </m:r>
                                <m:r>
                                  <a:rPr lang="en-US" altLang="ko-KR" sz="9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  <m:t>°]</m:t>
                                </m:r>
                              </m:oMath>
                            </m:oMathPara>
                          </a14:m>
                          <a:endParaRPr lang="ko-Kore-KR" altLang="en-US" sz="900" b="1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9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𝟎</m:t>
                              </m:r>
                              <m:r>
                                <a:rPr lang="en-US" altLang="ko-KR" sz="9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.</m:t>
                              </m:r>
                              <m:r>
                                <a:rPr lang="en-US" altLang="ko-KR" sz="9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𝟏</m:t>
                              </m:r>
                              <m:r>
                                <a:rPr lang="en-US" altLang="ko-KR" sz="9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°</m:t>
                              </m:r>
                            </m:oMath>
                          </a14:m>
                          <a:r>
                            <a:rPr lang="en-US" altLang="ko-Kore-KR" sz="900" b="1" dirty="0"/>
                            <a:t> </a:t>
                          </a:r>
                          <a:r>
                            <a:rPr lang="en-US" altLang="ko-KR" sz="900" b="1" baseline="0" dirty="0">
                              <a:solidFill>
                                <a:srgbClr val="002060"/>
                              </a:solidFill>
                              <a:latin typeface="넥슨Lv1고딕 Low OTF" panose="00000500000000000000" pitchFamily="50" charset="-127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a:t>step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ko-Kore-KR" altLang="en-US" sz="1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62732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표 6">
                <a:extLst>
                  <a:ext uri="{FF2B5EF4-FFF2-40B4-BE49-F238E27FC236}">
                    <a16:creationId xmlns:a16="http://schemas.microsoft.com/office/drawing/2014/main" id="{DCB88CAD-C4F9-1906-5109-160C64E45AC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733111" y="533403"/>
              <a:ext cx="2281249" cy="624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06153">
                      <a:extLst>
                        <a:ext uri="{9D8B030D-6E8A-4147-A177-3AD203B41FA5}">
                          <a16:colId xmlns:a16="http://schemas.microsoft.com/office/drawing/2014/main" val="2190487787"/>
                        </a:ext>
                      </a:extLst>
                    </a:gridCol>
                    <a:gridCol w="876855">
                      <a:extLst>
                        <a:ext uri="{9D8B030D-6E8A-4147-A177-3AD203B41FA5}">
                          <a16:colId xmlns:a16="http://schemas.microsoft.com/office/drawing/2014/main" val="3830685323"/>
                        </a:ext>
                      </a:extLst>
                    </a:gridCol>
                    <a:gridCol w="898241">
                      <a:extLst>
                        <a:ext uri="{9D8B030D-6E8A-4147-A177-3AD203B41FA5}">
                          <a16:colId xmlns:a16="http://schemas.microsoft.com/office/drawing/2014/main" val="3820973128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sz="9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9420" t="-5556" r="-104348" b="-18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4930" t="-5556" r="-1408" b="-18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364329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endParaRPr lang="en-US" altLang="ko-KR" sz="4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r>
                            <a:rPr lang="en-US" altLang="ko-KR" sz="900" b="1" dirty="0">
                              <a:solidFill>
                                <a:srgbClr val="002060"/>
                              </a:solidFill>
                              <a:latin typeface="넥슨Lv1고딕 Low OTF" panose="00000500000000000000" pitchFamily="50" charset="-127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a:t>Case 2</a:t>
                          </a:r>
                        </a:p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endParaRPr lang="en-US" altLang="ko-KR" sz="1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9420" t="-59375" r="-104348" b="-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4930" t="-59375" r="-1408" b="-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627328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100;p25">
                <a:extLst>
                  <a:ext uri="{FF2B5EF4-FFF2-40B4-BE49-F238E27FC236}">
                    <a16:creationId xmlns:a16="http://schemas.microsoft.com/office/drawing/2014/main" id="{47EA92F9-EB03-D11D-887A-CE3946D94A2E}"/>
                  </a:ext>
                </a:extLst>
              </p:cNvPr>
              <p:cNvSpPr txBox="1"/>
              <p:nvPr/>
            </p:nvSpPr>
            <p:spPr>
              <a:xfrm>
                <a:off x="115704" y="456395"/>
                <a:ext cx="3421126" cy="4323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[ Case 2 -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𝑨</m:t>
                        </m:r>
                      </m:e>
                      <m:sub>
                        <m:r>
                          <a:rPr lang="en-US" altLang="ko-KR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𝐞𝐬𝐭</m:t>
                        </m:r>
                      </m:sub>
                    </m:sSub>
                    <m:r>
                      <a:rPr lang="en-US" altLang="ko-KR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 &amp; </m:t>
                    </m:r>
                    <m:sSub>
                      <m:sSubPr>
                        <m:ctrlPr>
                          <a:rPr lang="en-US" altLang="ko-KR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𝑨</m:t>
                        </m:r>
                      </m:e>
                      <m:sub>
                        <m:r>
                          <a:rPr lang="en-US" altLang="ko-KR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𝐭𝐫𝐮𝐞</m:t>
                        </m:r>
                      </m:sub>
                    </m:sSub>
                  </m:oMath>
                </a14:m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depending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𝜸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]</a:t>
                </a:r>
              </a:p>
            </p:txBody>
          </p:sp>
        </mc:Choice>
        <mc:Fallback xmlns="">
          <p:sp>
            <p:nvSpPr>
              <p:cNvPr id="8" name="Google Shape;100;p25">
                <a:extLst>
                  <a:ext uri="{FF2B5EF4-FFF2-40B4-BE49-F238E27FC236}">
                    <a16:creationId xmlns:a16="http://schemas.microsoft.com/office/drawing/2014/main" id="{47EA92F9-EB03-D11D-887A-CE3946D94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04" y="456395"/>
                <a:ext cx="3421126" cy="432396"/>
              </a:xfrm>
              <a:prstGeom prst="rect">
                <a:avLst/>
              </a:prstGeom>
              <a:blipFill>
                <a:blip r:embed="rId5"/>
                <a:stretch>
                  <a:fillRect l="-7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Google Shape;100;p25">
                <a:extLst>
                  <a:ext uri="{FF2B5EF4-FFF2-40B4-BE49-F238E27FC236}">
                    <a16:creationId xmlns:a16="http://schemas.microsoft.com/office/drawing/2014/main" id="{4185DDF2-BDD4-9DC8-5132-3A622E975B37}"/>
                  </a:ext>
                </a:extLst>
              </p:cNvPr>
              <p:cNvSpPr txBox="1"/>
              <p:nvPr/>
            </p:nvSpPr>
            <p:spPr>
              <a:xfrm>
                <a:off x="3443906" y="4516781"/>
                <a:ext cx="2174134" cy="379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Fig.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𝑨</m:t>
                        </m:r>
                      </m:e>
                      <m:sub>
                        <m:r>
                          <a:rPr lang="en-US" altLang="ko-KR" sz="11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𝐞𝐬𝐭</m:t>
                        </m:r>
                      </m:sub>
                    </m:sSub>
                    <m:r>
                      <a:rPr lang="en-US" altLang="ko-KR" sz="11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 &amp; </m:t>
                    </m:r>
                    <m:sSub>
                      <m:sSubPr>
                        <m:ctrlPr>
                          <a:rPr lang="en-US" altLang="ko-KR" sz="11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𝑨</m:t>
                        </m:r>
                      </m:e>
                      <m:sub>
                        <m:r>
                          <a:rPr lang="en-US" altLang="ko-KR" sz="11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𝐭𝐫𝐮𝐞</m:t>
                        </m:r>
                      </m:sub>
                    </m:sSub>
                  </m:oMath>
                </a14:m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depending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𝜸</m:t>
                        </m:r>
                      </m:e>
                      <m:sub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𝒅</m:t>
                        </m:r>
                      </m:sub>
                    </m:sSub>
                  </m:oMath>
                </a14:m>
                <a:endParaRPr lang="en-US" altLang="ko-KR" sz="11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5" name="Google Shape;100;p25">
                <a:extLst>
                  <a:ext uri="{FF2B5EF4-FFF2-40B4-BE49-F238E27FC236}">
                    <a16:creationId xmlns:a16="http://schemas.microsoft.com/office/drawing/2014/main" id="{4185DDF2-BDD4-9DC8-5132-3A622E975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906" y="4516781"/>
                <a:ext cx="2174134" cy="3793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100;p25">
                <a:extLst>
                  <a:ext uri="{FF2B5EF4-FFF2-40B4-BE49-F238E27FC236}">
                    <a16:creationId xmlns:a16="http://schemas.microsoft.com/office/drawing/2014/main" id="{7A529C70-20FE-10DA-B5A9-F44A8AD1A82A}"/>
                  </a:ext>
                </a:extLst>
              </p:cNvPr>
              <p:cNvSpPr txBox="1"/>
              <p:nvPr/>
            </p:nvSpPr>
            <p:spPr>
              <a:xfrm>
                <a:off x="2053607" y="4516781"/>
                <a:ext cx="500141" cy="3970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−</m:t>
                      </m:r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𝟏𝟕</m:t>
                      </m:r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°</m:t>
                      </m:r>
                    </m:oMath>
                  </m:oMathPara>
                </a14:m>
                <a:endParaRPr lang="en-US" altLang="ko-KR" sz="12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20" name="Google Shape;100;p25">
                <a:extLst>
                  <a:ext uri="{FF2B5EF4-FFF2-40B4-BE49-F238E27FC236}">
                    <a16:creationId xmlns:a16="http://schemas.microsoft.com/office/drawing/2014/main" id="{7A529C70-20FE-10DA-B5A9-F44A8AD1A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607" y="4516781"/>
                <a:ext cx="500141" cy="3970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Google Shape;100;p25">
            <a:extLst>
              <a:ext uri="{FF2B5EF4-FFF2-40B4-BE49-F238E27FC236}">
                <a16:creationId xmlns:a16="http://schemas.microsoft.com/office/drawing/2014/main" id="{48716AC9-1C48-900F-35D0-B1D64B2DA1DA}"/>
              </a:ext>
            </a:extLst>
          </p:cNvPr>
          <p:cNvSpPr txBox="1"/>
          <p:nvPr/>
        </p:nvSpPr>
        <p:spPr>
          <a:xfrm>
            <a:off x="2462489" y="4076678"/>
            <a:ext cx="641045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sz="1100" b="1" i="1" dirty="0">
                <a:solidFill>
                  <a:srgbClr val="C0000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UNSAT.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Google Shape;100;p25">
                <a:extLst>
                  <a:ext uri="{FF2B5EF4-FFF2-40B4-BE49-F238E27FC236}">
                    <a16:creationId xmlns:a16="http://schemas.microsoft.com/office/drawing/2014/main" id="{FAD1D6F6-8A9E-FEC1-9524-B8666AEB4351}"/>
                  </a:ext>
                </a:extLst>
              </p:cNvPr>
              <p:cNvSpPr txBox="1"/>
              <p:nvPr/>
            </p:nvSpPr>
            <p:spPr>
              <a:xfrm>
                <a:off x="3263989" y="3993934"/>
                <a:ext cx="641045" cy="379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𝝉</m:t>
                        </m:r>
                      </m:e>
                      <m:sub>
                        <m:r>
                          <a:rPr lang="en-US" altLang="ko-KR" sz="11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𝒉</m:t>
                        </m:r>
                      </m:sub>
                    </m:sSub>
                  </m:oMath>
                </a14:m>
                <a:r>
                  <a:rPr lang="en-US" altLang="ko-KR" sz="1100" b="1" i="1" dirty="0">
                    <a:solidFill>
                      <a:srgbClr val="C0000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SAT.</a:t>
                </a:r>
              </a:p>
            </p:txBody>
          </p:sp>
        </mc:Choice>
        <mc:Fallback xmlns="">
          <p:sp>
            <p:nvSpPr>
              <p:cNvPr id="53" name="Google Shape;100;p25">
                <a:extLst>
                  <a:ext uri="{FF2B5EF4-FFF2-40B4-BE49-F238E27FC236}">
                    <a16:creationId xmlns:a16="http://schemas.microsoft.com/office/drawing/2014/main" id="{FAD1D6F6-8A9E-FEC1-9524-B8666AEB4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3989" y="3993934"/>
                <a:ext cx="641045" cy="3793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658EAE1-55AC-07A4-9FB9-3D56BDDDE822}"/>
              </a:ext>
            </a:extLst>
          </p:cNvPr>
          <p:cNvCxnSpPr>
            <a:cxnSpLocks/>
          </p:cNvCxnSpPr>
          <p:nvPr/>
        </p:nvCxnSpPr>
        <p:spPr>
          <a:xfrm>
            <a:off x="2348594" y="4292963"/>
            <a:ext cx="0" cy="33822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Google Shape;100;p25">
                <a:extLst>
                  <a:ext uri="{FF2B5EF4-FFF2-40B4-BE49-F238E27FC236}">
                    <a16:creationId xmlns:a16="http://schemas.microsoft.com/office/drawing/2014/main" id="{AF09F03A-9DE7-547E-767E-CA85F65AFFC1}"/>
                  </a:ext>
                </a:extLst>
              </p:cNvPr>
              <p:cNvSpPr txBox="1"/>
              <p:nvPr/>
            </p:nvSpPr>
            <p:spPr>
              <a:xfrm>
                <a:off x="2577816" y="4516807"/>
                <a:ext cx="1144559" cy="3970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−</m:t>
                      </m:r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𝟑𝟔</m:t>
                      </m:r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.</m:t>
                      </m:r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𝟖</m:t>
                      </m:r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°</m:t>
                      </m:r>
                    </m:oMath>
                  </m:oMathPara>
                </a14:m>
                <a:endParaRPr lang="en-US" altLang="ko-KR" sz="12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3" name="Google Shape;100;p25">
                <a:extLst>
                  <a:ext uri="{FF2B5EF4-FFF2-40B4-BE49-F238E27FC236}">
                    <a16:creationId xmlns:a16="http://schemas.microsoft.com/office/drawing/2014/main" id="{AF09F03A-9DE7-547E-767E-CA85F65AF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816" y="4516807"/>
                <a:ext cx="1144559" cy="3970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FD8C1C51-93F2-BB1E-9DB8-1D3B743AF175}"/>
              </a:ext>
            </a:extLst>
          </p:cNvPr>
          <p:cNvCxnSpPr>
            <a:cxnSpLocks/>
          </p:cNvCxnSpPr>
          <p:nvPr/>
        </p:nvCxnSpPr>
        <p:spPr>
          <a:xfrm>
            <a:off x="3150096" y="4292382"/>
            <a:ext cx="0" cy="33822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E420C39B-819E-C803-6142-0E7E92A8FBDD}"/>
              </a:ext>
            </a:extLst>
          </p:cNvPr>
          <p:cNvCxnSpPr>
            <a:cxnSpLocks/>
          </p:cNvCxnSpPr>
          <p:nvPr/>
        </p:nvCxnSpPr>
        <p:spPr>
          <a:xfrm>
            <a:off x="4161868" y="2419981"/>
            <a:ext cx="0" cy="209680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1BABBB0-3F61-0086-4C2A-F9BCEC40CFB9}"/>
              </a:ext>
            </a:extLst>
          </p:cNvPr>
          <p:cNvCxnSpPr>
            <a:cxnSpLocks/>
          </p:cNvCxnSpPr>
          <p:nvPr/>
        </p:nvCxnSpPr>
        <p:spPr>
          <a:xfrm flipH="1" flipV="1">
            <a:off x="3536830" y="2198783"/>
            <a:ext cx="615192" cy="22119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Google Shape;100;p25">
                <a:extLst>
                  <a:ext uri="{FF2B5EF4-FFF2-40B4-BE49-F238E27FC236}">
                    <a16:creationId xmlns:a16="http://schemas.microsoft.com/office/drawing/2014/main" id="{30F5FF4A-4F15-5C5F-7998-356BECDF69CA}"/>
                  </a:ext>
                </a:extLst>
              </p:cNvPr>
              <p:cNvSpPr txBox="1"/>
              <p:nvPr/>
            </p:nvSpPr>
            <p:spPr>
              <a:xfrm>
                <a:off x="2053607" y="1891487"/>
                <a:ext cx="2092638" cy="3616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𝑨</m:t>
                        </m:r>
                      </m:e>
                      <m:sub>
                        <m:r>
                          <a:rPr lang="en-US" altLang="ko-KR" sz="1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𝐭𝐫𝐮𝐞</m:t>
                        </m:r>
                      </m:sub>
                    </m:sSub>
                  </m:oMath>
                </a14:m>
                <a:r>
                  <a:rPr lang="en-US" altLang="ko-KR" sz="1000" b="1" i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starts to deviate off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𝑨</m:t>
                        </m:r>
                      </m:e>
                      <m:sub>
                        <m:r>
                          <a:rPr lang="en-US" altLang="ko-KR" sz="1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𝐞𝐬𝐭</m:t>
                        </m:r>
                      </m:sub>
                    </m:sSub>
                    <m:r>
                      <a:rPr lang="en-US" altLang="ko-KR" sz="10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US" altLang="ko-KR" sz="1000" b="1" i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.</a:t>
                </a:r>
              </a:p>
            </p:txBody>
          </p:sp>
        </mc:Choice>
        <mc:Fallback xmlns="">
          <p:sp>
            <p:nvSpPr>
              <p:cNvPr id="29" name="Google Shape;100;p25">
                <a:extLst>
                  <a:ext uri="{FF2B5EF4-FFF2-40B4-BE49-F238E27FC236}">
                    <a16:creationId xmlns:a16="http://schemas.microsoft.com/office/drawing/2014/main" id="{30F5FF4A-4F15-5C5F-7998-356BECDF6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607" y="1891487"/>
                <a:ext cx="2092638" cy="361607"/>
              </a:xfrm>
              <a:prstGeom prst="rect">
                <a:avLst/>
              </a:prstGeom>
              <a:blipFill>
                <a:blip r:embed="rId11"/>
                <a:stretch>
                  <a:fillRect r="-12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47665EB2-0E28-8D58-D06C-1E2B6790CBEB}"/>
              </a:ext>
            </a:extLst>
          </p:cNvPr>
          <p:cNvCxnSpPr>
            <a:cxnSpLocks/>
          </p:cNvCxnSpPr>
          <p:nvPr/>
        </p:nvCxnSpPr>
        <p:spPr>
          <a:xfrm>
            <a:off x="3788601" y="2976038"/>
            <a:ext cx="0" cy="154074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Google Shape;100;p25">
                <a:extLst>
                  <a:ext uri="{FF2B5EF4-FFF2-40B4-BE49-F238E27FC236}">
                    <a16:creationId xmlns:a16="http://schemas.microsoft.com/office/drawing/2014/main" id="{90549878-FFC2-A455-21CF-B4B5F85A6A56}"/>
                  </a:ext>
                </a:extLst>
              </p:cNvPr>
              <p:cNvSpPr txBox="1"/>
              <p:nvPr/>
            </p:nvSpPr>
            <p:spPr>
              <a:xfrm>
                <a:off x="4230930" y="2139685"/>
                <a:ext cx="1364267" cy="5739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>
                  <a:lnSpc>
                    <a:spcPct val="115000"/>
                  </a:lnSpc>
                  <a:buSzPts val="2500"/>
                </a:pPr>
                <a:r>
                  <a:rPr lang="en-US" altLang="ko-KR" sz="1100" b="1" i="1" dirty="0">
                    <a:solidFill>
                      <a:srgbClr val="C0000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FAILURE due to </a:t>
                </a:r>
              </a:p>
              <a:p>
                <a:pPr algn="ctr">
                  <a:lnSpc>
                    <a:spcPct val="115000"/>
                  </a:lnSpc>
                  <a:buSzPts val="2500"/>
                </a:pPr>
                <a:r>
                  <a:rPr lang="en-US" altLang="ko-KR" sz="1100" b="1" i="1" dirty="0">
                    <a:solidFill>
                      <a:srgbClr val="C0000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not enough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sz="11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𝒅</m:t>
                        </m:r>
                      </m:sub>
                    </m:sSub>
                    <m:d>
                      <m:dPr>
                        <m:ctrlPr>
                          <a:rPr lang="en-US" altLang="ko-KR" sz="11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1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11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ko-KR" sz="11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1100" b="1" i="1" dirty="0">
                    <a:solidFill>
                      <a:srgbClr val="C0000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.</a:t>
                </a:r>
              </a:p>
            </p:txBody>
          </p:sp>
        </mc:Choice>
        <mc:Fallback xmlns="">
          <p:sp>
            <p:nvSpPr>
              <p:cNvPr id="39" name="Google Shape;100;p25">
                <a:extLst>
                  <a:ext uri="{FF2B5EF4-FFF2-40B4-BE49-F238E27FC236}">
                    <a16:creationId xmlns:a16="http://schemas.microsoft.com/office/drawing/2014/main" id="{90549878-FFC2-A455-21CF-B4B5F85A6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930" y="2139685"/>
                <a:ext cx="1364267" cy="57397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Google Shape;100;p25">
            <a:extLst>
              <a:ext uri="{FF2B5EF4-FFF2-40B4-BE49-F238E27FC236}">
                <a16:creationId xmlns:a16="http://schemas.microsoft.com/office/drawing/2014/main" id="{AB94A7C3-339B-4F9F-4E34-CFF594A2352A}"/>
              </a:ext>
            </a:extLst>
          </p:cNvPr>
          <p:cNvSpPr txBox="1"/>
          <p:nvPr/>
        </p:nvSpPr>
        <p:spPr>
          <a:xfrm>
            <a:off x="5651422" y="1609098"/>
            <a:ext cx="1402711" cy="361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sz="1000" b="1" i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Very slightly diverging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5F376CC-2D34-4CF6-7201-68E159BBB228}"/>
              </a:ext>
            </a:extLst>
          </p:cNvPr>
          <p:cNvCxnSpPr>
            <a:cxnSpLocks/>
          </p:cNvCxnSpPr>
          <p:nvPr/>
        </p:nvCxnSpPr>
        <p:spPr>
          <a:xfrm flipV="1">
            <a:off x="5595197" y="1604906"/>
            <a:ext cx="955128" cy="57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52F4D81-3C00-7685-6DC1-1CDD37B42EA8}"/>
              </a:ext>
            </a:extLst>
          </p:cNvPr>
          <p:cNvCxnSpPr>
            <a:cxnSpLocks/>
          </p:cNvCxnSpPr>
          <p:nvPr/>
        </p:nvCxnSpPr>
        <p:spPr>
          <a:xfrm flipH="1" flipV="1">
            <a:off x="3390900" y="2644406"/>
            <a:ext cx="397701" cy="33163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Google Shape;100;p25">
                <a:extLst>
                  <a:ext uri="{FF2B5EF4-FFF2-40B4-BE49-F238E27FC236}">
                    <a16:creationId xmlns:a16="http://schemas.microsoft.com/office/drawing/2014/main" id="{3E7B8033-66BD-86F8-3047-BB43281A5C5D}"/>
                  </a:ext>
                </a:extLst>
              </p:cNvPr>
              <p:cNvSpPr txBox="1"/>
              <p:nvPr/>
            </p:nvSpPr>
            <p:spPr>
              <a:xfrm>
                <a:off x="1988837" y="2339958"/>
                <a:ext cx="2092638" cy="3616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𝑨</m:t>
                        </m:r>
                      </m:e>
                      <m:sub>
                        <m:r>
                          <a:rPr lang="en-US" altLang="ko-KR" sz="10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𝐭𝐫𝐮𝐞</m:t>
                        </m:r>
                      </m:sub>
                    </m:sSub>
                  </m:oMath>
                </a14:m>
                <a:r>
                  <a:rPr lang="en-US" altLang="ko-KR" sz="1000" b="1" i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starts chattering harder.</a:t>
                </a:r>
              </a:p>
            </p:txBody>
          </p:sp>
        </mc:Choice>
        <mc:Fallback xmlns="">
          <p:sp>
            <p:nvSpPr>
              <p:cNvPr id="56" name="Google Shape;100;p25">
                <a:extLst>
                  <a:ext uri="{FF2B5EF4-FFF2-40B4-BE49-F238E27FC236}">
                    <a16:creationId xmlns:a16="http://schemas.microsoft.com/office/drawing/2014/main" id="{3E7B8033-66BD-86F8-3047-BB43281A5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837" y="2339958"/>
                <a:ext cx="2092638" cy="36160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Google Shape;100;p25">
                <a:extLst>
                  <a:ext uri="{FF2B5EF4-FFF2-40B4-BE49-F238E27FC236}">
                    <a16:creationId xmlns:a16="http://schemas.microsoft.com/office/drawing/2014/main" id="{8977DACA-E1D8-002B-9F6E-1DF3B98E50F7}"/>
                  </a:ext>
                </a:extLst>
              </p:cNvPr>
              <p:cNvSpPr txBox="1"/>
              <p:nvPr/>
            </p:nvSpPr>
            <p:spPr>
              <a:xfrm>
                <a:off x="3379691" y="4292616"/>
                <a:ext cx="618600" cy="3970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−</m:t>
                      </m:r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𝟓𝟑</m:t>
                      </m:r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.</m:t>
                      </m:r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𝟖</m:t>
                      </m:r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°</m:t>
                      </m:r>
                    </m:oMath>
                  </m:oMathPara>
                </a14:m>
                <a:endParaRPr lang="en-US" altLang="ko-KR" sz="12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60" name="Google Shape;100;p25">
                <a:extLst>
                  <a:ext uri="{FF2B5EF4-FFF2-40B4-BE49-F238E27FC236}">
                    <a16:creationId xmlns:a16="http://schemas.microsoft.com/office/drawing/2014/main" id="{8977DACA-E1D8-002B-9F6E-1DF3B98E5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691" y="4292616"/>
                <a:ext cx="618600" cy="397001"/>
              </a:xfrm>
              <a:prstGeom prst="rect">
                <a:avLst/>
              </a:prstGeom>
              <a:blipFill>
                <a:blip r:embed="rId14"/>
                <a:stretch>
                  <a:fillRect r="-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Google Shape;100;p25">
                <a:extLst>
                  <a:ext uri="{FF2B5EF4-FFF2-40B4-BE49-F238E27FC236}">
                    <a16:creationId xmlns:a16="http://schemas.microsoft.com/office/drawing/2014/main" id="{F8958521-16E3-FAF4-DF04-0781E442AD9A}"/>
                  </a:ext>
                </a:extLst>
              </p:cNvPr>
              <p:cNvSpPr txBox="1"/>
              <p:nvPr/>
            </p:nvSpPr>
            <p:spPr>
              <a:xfrm>
                <a:off x="3864577" y="4294086"/>
                <a:ext cx="641044" cy="3970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−</m:t>
                      </m:r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𝟔𝟐</m:t>
                      </m:r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.</m:t>
                      </m:r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𝟐</m:t>
                      </m:r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°</m:t>
                      </m:r>
                    </m:oMath>
                  </m:oMathPara>
                </a14:m>
                <a:endParaRPr lang="en-US" altLang="ko-KR" sz="12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61" name="Google Shape;100;p25">
                <a:extLst>
                  <a:ext uri="{FF2B5EF4-FFF2-40B4-BE49-F238E27FC236}">
                    <a16:creationId xmlns:a16="http://schemas.microsoft.com/office/drawing/2014/main" id="{F8958521-16E3-FAF4-DF04-0781E442A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4577" y="4294086"/>
                <a:ext cx="641044" cy="397001"/>
              </a:xfrm>
              <a:prstGeom prst="rect">
                <a:avLst/>
              </a:prstGeom>
              <a:blipFill>
                <a:blip r:embed="rId15"/>
                <a:stretch>
                  <a:fillRect r="-19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Google Shape;100;p25">
            <a:extLst>
              <a:ext uri="{FF2B5EF4-FFF2-40B4-BE49-F238E27FC236}">
                <a16:creationId xmlns:a16="http://schemas.microsoft.com/office/drawing/2014/main" id="{3A70DD9D-48B9-9E6E-A52E-B57813FECB9E}"/>
              </a:ext>
            </a:extLst>
          </p:cNvPr>
          <p:cNvSpPr txBox="1"/>
          <p:nvPr/>
        </p:nvSpPr>
        <p:spPr>
          <a:xfrm>
            <a:off x="2489196" y="4729288"/>
            <a:ext cx="3718691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sz="1600" b="1" i="1" dirty="0">
                <a:solidFill>
                  <a:srgbClr val="C0000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No significant consideration found.</a:t>
            </a:r>
          </a:p>
        </p:txBody>
      </p:sp>
    </p:spTree>
    <p:extLst>
      <p:ext uri="{BB962C8B-B14F-4D97-AF65-F5344CB8AC3E}">
        <p14:creationId xmlns:p14="http://schemas.microsoft.com/office/powerpoint/2010/main" val="791873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24F00FED-7A7F-1484-24AB-42D4C9D99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4433315-4548-C7BA-E8A6-7B2108B442E3}"/>
              </a:ext>
            </a:extLst>
          </p:cNvPr>
          <p:cNvSpPr/>
          <p:nvPr/>
        </p:nvSpPr>
        <p:spPr>
          <a:xfrm>
            <a:off x="129639" y="86742"/>
            <a:ext cx="8884721" cy="42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sx="99000" sy="99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DAD1DD-C7D8-2D48-F874-CDF16717C575}"/>
              </a:ext>
            </a:extLst>
          </p:cNvPr>
          <p:cNvSpPr txBox="1"/>
          <p:nvPr/>
        </p:nvSpPr>
        <p:spPr>
          <a:xfrm>
            <a:off x="4475430" y="16929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자율 지능 시스템 연구실 </a:t>
            </a:r>
            <a:endParaRPr lang="ko-KR" altLang="en-US" sz="1050" dirty="0">
              <a:solidFill>
                <a:srgbClr val="19264B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777515A-D783-34C9-73BD-92BFAEC68B10}"/>
              </a:ext>
            </a:extLst>
          </p:cNvPr>
          <p:cNvGrpSpPr/>
          <p:nvPr/>
        </p:nvGrpSpPr>
        <p:grpSpPr>
          <a:xfrm>
            <a:off x="143033" y="30805"/>
            <a:ext cx="3847076" cy="540069"/>
            <a:chOff x="143033" y="30805"/>
            <a:chExt cx="3847076" cy="540069"/>
          </a:xfrm>
        </p:grpSpPr>
        <p:cxnSp>
          <p:nvCxnSpPr>
            <p:cNvPr id="14" name="Google Shape;226;p33">
              <a:extLst>
                <a:ext uri="{FF2B5EF4-FFF2-40B4-BE49-F238E27FC236}">
                  <a16:creationId xmlns:a16="http://schemas.microsoft.com/office/drawing/2014/main" id="{72184E5E-54BB-4E5A-858B-A27B7652D3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97" y="469131"/>
              <a:ext cx="3201403" cy="0"/>
            </a:xfrm>
            <a:prstGeom prst="straightConnector1">
              <a:avLst/>
            </a:prstGeom>
            <a:noFill/>
            <a:ln w="12700" cap="flat" cmpd="sng">
              <a:solidFill>
                <a:srgbClr val="1926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38E63C0-CCFE-CF95-612C-2F0F8CDBF0B4}"/>
                </a:ext>
              </a:extLst>
            </p:cNvPr>
            <p:cNvGrpSpPr/>
            <p:nvPr/>
          </p:nvGrpSpPr>
          <p:grpSpPr>
            <a:xfrm>
              <a:off x="143033" y="30805"/>
              <a:ext cx="424132" cy="538579"/>
              <a:chOff x="143033" y="30805"/>
              <a:chExt cx="424132" cy="538579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2FB9E821-1657-A616-DEF3-D973C38E78FB}"/>
                  </a:ext>
                </a:extLst>
              </p:cNvPr>
              <p:cNvSpPr/>
              <p:nvPr/>
            </p:nvSpPr>
            <p:spPr>
              <a:xfrm>
                <a:off x="189497" y="128016"/>
                <a:ext cx="331204" cy="344159"/>
              </a:xfrm>
              <a:prstGeom prst="rect">
                <a:avLst/>
              </a:prstGeom>
              <a:solidFill>
                <a:srgbClr val="1926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Google Shape;100;p25">
                <a:extLst>
                  <a:ext uri="{FF2B5EF4-FFF2-40B4-BE49-F238E27FC236}">
                    <a16:creationId xmlns:a16="http://schemas.microsoft.com/office/drawing/2014/main" id="{49307B6C-FA60-4C94-33CD-3640C7C89BEF}"/>
                  </a:ext>
                </a:extLst>
              </p:cNvPr>
              <p:cNvSpPr txBox="1"/>
              <p:nvPr/>
            </p:nvSpPr>
            <p:spPr>
              <a:xfrm>
                <a:off x="143033" y="30805"/>
                <a:ext cx="424132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en-US" altLang="ko-KR" sz="2000" b="1" i="0" u="none" strike="noStrike" cap="none" dirty="0">
                    <a:solidFill>
                      <a:schemeClr val="bg1"/>
                    </a:solidFill>
                    <a:latin typeface="넥슨Lv1고딕 Low OTF Bold" panose="00000800000000000000" pitchFamily="50" charset="-127"/>
                    <a:ea typeface="넥슨Lv1고딕 Low OTF Bold" panose="00000800000000000000" pitchFamily="50" charset="-127"/>
                    <a:sym typeface="Arial"/>
                  </a:rPr>
                  <a:t>2</a:t>
                </a:r>
              </a:p>
            </p:txBody>
          </p:sp>
        </p:grpSp>
        <p:sp>
          <p:nvSpPr>
            <p:cNvPr id="100" name="Google Shape;100;p25">
              <a:extLst>
                <a:ext uri="{FF2B5EF4-FFF2-40B4-BE49-F238E27FC236}">
                  <a16:creationId xmlns:a16="http://schemas.microsoft.com/office/drawing/2014/main" id="{3BE8764C-F550-4FFD-2004-77ED41B69E53}"/>
                </a:ext>
              </a:extLst>
            </p:cNvPr>
            <p:cNvSpPr txBox="1"/>
            <p:nvPr/>
          </p:nvSpPr>
          <p:spPr>
            <a:xfrm>
              <a:off x="501651" y="67690"/>
              <a:ext cx="3488458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ko-KR" altLang="en-US" sz="1800" b="1" i="0" u="none" strike="noStrike" cap="none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  <a:sym typeface="Arial"/>
                </a:rPr>
                <a:t>지난 연구 요약</a:t>
              </a:r>
              <a:endParaRPr lang="en-US" altLang="ko-KR" sz="18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endParaRPr>
            </a:p>
          </p:txBody>
        </p:sp>
      </p:grp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79860C52-181F-6BEE-825E-941BA200B6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4</a:t>
            </a:fld>
            <a:endParaRPr lang="ko" altLang="en-US"/>
          </a:p>
        </p:txBody>
      </p:sp>
      <p:sp>
        <p:nvSpPr>
          <p:cNvPr id="47" name="Google Shape;100;p25">
            <a:extLst>
              <a:ext uri="{FF2B5EF4-FFF2-40B4-BE49-F238E27FC236}">
                <a16:creationId xmlns:a16="http://schemas.microsoft.com/office/drawing/2014/main" id="{34670F68-2D09-96C5-F3EA-906E7D818AF5}"/>
              </a:ext>
            </a:extLst>
          </p:cNvPr>
          <p:cNvSpPr txBox="1"/>
          <p:nvPr/>
        </p:nvSpPr>
        <p:spPr>
          <a:xfrm>
            <a:off x="625501" y="4323139"/>
            <a:ext cx="3608045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Conditional distribution of the measurement.</a:t>
            </a:r>
          </a:p>
          <a:p>
            <a:pPr algn="ctr">
              <a:lnSpc>
                <a:spcPct val="115000"/>
              </a:lnSpc>
              <a:buSzPts val="2500"/>
            </a:pPr>
            <a:r>
              <a:rPr lang="en-US" altLang="ko-KR" b="1" i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 “Truncated” </a:t>
            </a: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Gaussian distribution </a:t>
            </a:r>
            <a:endParaRPr lang="en-US" altLang="ko-KR" b="1" i="1" dirty="0">
              <a:solidFill>
                <a:srgbClr val="002060"/>
              </a:solidFill>
              <a:latin typeface="넥슨Lv1고딕 Low OTF" panose="00000500000000000000" pitchFamily="50" charset="-127"/>
              <a:ea typeface="넥슨Lv1고딕 Low OTF" panose="00000500000000000000" pitchFamily="50" charset="-127"/>
              <a:sym typeface="Wingdings" pitchFamily="2" charset="2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C573C3E-565B-06CD-6AA4-0C141F39E400}"/>
              </a:ext>
            </a:extLst>
          </p:cNvPr>
          <p:cNvGrpSpPr/>
          <p:nvPr/>
        </p:nvGrpSpPr>
        <p:grpSpPr>
          <a:xfrm>
            <a:off x="279351" y="775060"/>
            <a:ext cx="4119573" cy="3405124"/>
            <a:chOff x="294298" y="677348"/>
            <a:chExt cx="3684858" cy="310318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6FB53F3-D206-F828-CC0C-6A9FFDDF8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298" y="677348"/>
              <a:ext cx="3684858" cy="2875249"/>
            </a:xfrm>
            <a:prstGeom prst="rect">
              <a:avLst/>
            </a:prstGeom>
          </p:spPr>
        </p:pic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811B750E-EB96-1998-1B02-C5AFCA1A6DDD}"/>
                </a:ext>
              </a:extLst>
            </p:cNvPr>
            <p:cNvCxnSpPr/>
            <p:nvPr/>
          </p:nvCxnSpPr>
          <p:spPr>
            <a:xfrm>
              <a:off x="2371622" y="3330481"/>
              <a:ext cx="0" cy="24108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522B6DB-D212-DDF9-66FC-43C141190595}"/>
                    </a:ext>
                  </a:extLst>
                </p:cNvPr>
                <p:cNvSpPr txBox="1"/>
                <p:nvPr/>
              </p:nvSpPr>
              <p:spPr>
                <a:xfrm>
                  <a:off x="2035201" y="3518923"/>
                  <a:ext cx="78284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1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kumimoji="1" lang="en-US" altLang="ko-Kore-KR" sz="11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kumimoji="1" lang="en-US" altLang="ko-Kore-KR" sz="1100" b="0" i="1" smtClean="0">
                            <a:latin typeface="Cambria Math" panose="02040503050406030204" pitchFamily="18" charset="0"/>
                          </a:rPr>
                          <m:t>=7.5</m:t>
                        </m:r>
                        <m:r>
                          <a:rPr kumimoji="1" lang="en-US" altLang="ko-Kore-KR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oMath>
                    </m:oMathPara>
                  </a14:m>
                  <a:endParaRPr kumimoji="1" lang="ko-Kore-KR" altLang="en-US" sz="11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019A87E-30CC-2EE7-080A-90EF5B95D4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5201" y="3518923"/>
                  <a:ext cx="782843" cy="2616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Google Shape;100;p25">
            <a:extLst>
              <a:ext uri="{FF2B5EF4-FFF2-40B4-BE49-F238E27FC236}">
                <a16:creationId xmlns:a16="http://schemas.microsoft.com/office/drawing/2014/main" id="{88B03B1E-5787-965F-05CF-18CD3C867A3E}"/>
              </a:ext>
            </a:extLst>
          </p:cNvPr>
          <p:cNvSpPr txBox="1"/>
          <p:nvPr/>
        </p:nvSpPr>
        <p:spPr>
          <a:xfrm>
            <a:off x="-51271" y="472217"/>
            <a:ext cx="1721942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  <a:buSzPts val="2500"/>
            </a:pPr>
            <a:r>
              <a:rPr lang="en-US" altLang="ko-KR" sz="1100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Probability Density (PD)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0245CFE-4FF0-B0EC-FA11-6FD7ACBFFD64}"/>
                  </a:ext>
                </a:extLst>
              </p:cNvPr>
              <p:cNvSpPr txBox="1"/>
              <p:nvPr/>
            </p:nvSpPr>
            <p:spPr>
              <a:xfrm>
                <a:off x="4233546" y="3575643"/>
                <a:ext cx="41492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kumimoji="1" lang="en-US" altLang="ko-Kore-KR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kumimoji="1" lang="ko-Kore-KR" altLang="en-US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D7A4CDE-A9F8-35FB-8A23-34FB4F681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546" y="3575643"/>
                <a:ext cx="414921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100;p25">
                <a:extLst>
                  <a:ext uri="{FF2B5EF4-FFF2-40B4-BE49-F238E27FC236}">
                    <a16:creationId xmlns:a16="http://schemas.microsoft.com/office/drawing/2014/main" id="{D5EAE724-401F-CAB7-2134-0217F21ADD44}"/>
                  </a:ext>
                </a:extLst>
              </p:cNvPr>
              <p:cNvSpPr txBox="1"/>
              <p:nvPr/>
            </p:nvSpPr>
            <p:spPr>
              <a:xfrm>
                <a:off x="360783" y="4000158"/>
                <a:ext cx="3956707" cy="3970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>
                  <a:lnSpc>
                    <a:spcPct val="115000"/>
                  </a:lnSpc>
                  <a:buSzPts val="2500"/>
                </a:pPr>
                <a:r>
                  <a:rPr lang="en-US" altLang="ko-KR" sz="12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Fig. PDFs of measurement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𝒛</m:t>
                        </m:r>
                      </m:e>
                      <m:sub>
                        <m: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altLang="ko-KR" sz="12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: Normal &amp; Truncated</a:t>
                </a:r>
              </a:p>
            </p:txBody>
          </p:sp>
        </mc:Choice>
        <mc:Fallback xmlns="">
          <p:sp>
            <p:nvSpPr>
              <p:cNvPr id="19" name="Google Shape;100;p25">
                <a:extLst>
                  <a:ext uri="{FF2B5EF4-FFF2-40B4-BE49-F238E27FC236}">
                    <a16:creationId xmlns:a16="http://schemas.microsoft.com/office/drawing/2014/main" id="{E2C73EA6-D18D-B349-FB97-474F6DFF3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783" y="4000158"/>
                <a:ext cx="3956707" cy="3970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그림 48">
            <a:extLst>
              <a:ext uri="{FF2B5EF4-FFF2-40B4-BE49-F238E27FC236}">
                <a16:creationId xmlns:a16="http://schemas.microsoft.com/office/drawing/2014/main" id="{DC7D6A78-F806-C24F-1572-A58C723A32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3352" y="772551"/>
            <a:ext cx="1959158" cy="10452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00;p25">
                <a:extLst>
                  <a:ext uri="{FF2B5EF4-FFF2-40B4-BE49-F238E27FC236}">
                    <a16:creationId xmlns:a16="http://schemas.microsoft.com/office/drawing/2014/main" id="{04E0B504-AFFE-A674-81A3-51452EB51344}"/>
                  </a:ext>
                </a:extLst>
              </p:cNvPr>
              <p:cNvSpPr txBox="1"/>
              <p:nvPr/>
            </p:nvSpPr>
            <p:spPr>
              <a:xfrm>
                <a:off x="6228239" y="742037"/>
                <a:ext cx="1523926" cy="4086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>
                  <a:lnSpc>
                    <a:spcPct val="115000"/>
                  </a:lnSpc>
                  <a:buSzPts val="2500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SupPr>
                      <m:e>
                        <m: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𝒛</m:t>
                        </m:r>
                      </m:e>
                      <m:sub>
                        <m: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𝒌</m:t>
                        </m:r>
                      </m:sub>
                      <m:sup>
                        <m:r>
                          <a:rPr lang="ko-KR" altLang="en-US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ko-KR" sz="12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: Latent variable</a:t>
                </a:r>
              </a:p>
            </p:txBody>
          </p:sp>
        </mc:Choice>
        <mc:Fallback xmlns="">
          <p:sp>
            <p:nvSpPr>
              <p:cNvPr id="7" name="Google Shape;100;p25">
                <a:extLst>
                  <a:ext uri="{FF2B5EF4-FFF2-40B4-BE49-F238E27FC236}">
                    <a16:creationId xmlns:a16="http://schemas.microsoft.com/office/drawing/2014/main" id="{04E0B504-AFFE-A674-81A3-51452EB51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239" y="742037"/>
                <a:ext cx="1523926" cy="4086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100;p25">
            <a:extLst>
              <a:ext uri="{FF2B5EF4-FFF2-40B4-BE49-F238E27FC236}">
                <a16:creationId xmlns:a16="http://schemas.microsoft.com/office/drawing/2014/main" id="{70E211FF-F37E-2AAD-ED72-F4E6A1F317C3}"/>
              </a:ext>
            </a:extLst>
          </p:cNvPr>
          <p:cNvSpPr txBox="1"/>
          <p:nvPr/>
        </p:nvSpPr>
        <p:spPr>
          <a:xfrm>
            <a:off x="6228239" y="982658"/>
            <a:ext cx="1523926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  <a:buSzPts val="2500"/>
            </a:pPr>
            <a:r>
              <a:rPr lang="en-US" altLang="ko-KR" sz="1200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: Unsaturated</a:t>
            </a:r>
          </a:p>
        </p:txBody>
      </p:sp>
      <p:sp>
        <p:nvSpPr>
          <p:cNvPr id="11" name="Google Shape;100;p25">
            <a:extLst>
              <a:ext uri="{FF2B5EF4-FFF2-40B4-BE49-F238E27FC236}">
                <a16:creationId xmlns:a16="http://schemas.microsoft.com/office/drawing/2014/main" id="{B5DE3C28-0D92-431C-E6A8-6237515184D8}"/>
              </a:ext>
            </a:extLst>
          </p:cNvPr>
          <p:cNvSpPr txBox="1"/>
          <p:nvPr/>
        </p:nvSpPr>
        <p:spPr>
          <a:xfrm>
            <a:off x="6355375" y="1229095"/>
            <a:ext cx="1523926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  <a:buSzPts val="2500"/>
            </a:pPr>
            <a:r>
              <a:rPr lang="en-US" altLang="ko-KR" sz="1200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: Lower saturated</a:t>
            </a:r>
          </a:p>
        </p:txBody>
      </p:sp>
      <p:sp>
        <p:nvSpPr>
          <p:cNvPr id="20" name="Google Shape;100;p25">
            <a:extLst>
              <a:ext uri="{FF2B5EF4-FFF2-40B4-BE49-F238E27FC236}">
                <a16:creationId xmlns:a16="http://schemas.microsoft.com/office/drawing/2014/main" id="{4AD86FE1-7053-3ADE-AB63-6970B681F802}"/>
              </a:ext>
            </a:extLst>
          </p:cNvPr>
          <p:cNvSpPr txBox="1"/>
          <p:nvPr/>
        </p:nvSpPr>
        <p:spPr>
          <a:xfrm>
            <a:off x="6378130" y="1475532"/>
            <a:ext cx="1523926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  <a:buSzPts val="2500"/>
            </a:pPr>
            <a:r>
              <a:rPr lang="en-US" altLang="ko-KR" sz="1200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: Higher saturated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Google Shape;100;p25">
                <a:extLst>
                  <a:ext uri="{FF2B5EF4-FFF2-40B4-BE49-F238E27FC236}">
                    <a16:creationId xmlns:a16="http://schemas.microsoft.com/office/drawing/2014/main" id="{79AC2BB0-4EC1-43D6-B45B-9A515169CFFB}"/>
                  </a:ext>
                </a:extLst>
              </p:cNvPr>
              <p:cNvSpPr txBox="1"/>
              <p:nvPr/>
            </p:nvSpPr>
            <p:spPr>
              <a:xfrm>
                <a:off x="4669513" y="2404182"/>
                <a:ext cx="4279587" cy="1671196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just">
                  <a:lnSpc>
                    <a:spcPct val="115000"/>
                  </a:lnSpc>
                  <a:buSzPts val="25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𝒗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altLang="ko-KR" b="1" i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follows censored(truncated) Gaussian.</a:t>
                </a:r>
              </a:p>
              <a:p>
                <a:pPr algn="just">
                  <a:lnSpc>
                    <a:spcPct val="115000"/>
                  </a:lnSpc>
                  <a:buSzPts val="2500"/>
                </a:pPr>
                <a:endParaRPr lang="en-US" altLang="ko-KR" b="1" i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  <a:p>
                <a:pPr algn="just">
                  <a:lnSpc>
                    <a:spcPct val="115000"/>
                  </a:lnSpc>
                  <a:buSzPts val="2500"/>
                </a:pPr>
                <a:r>
                  <a:rPr lang="en-US" altLang="ko-KR" b="1" i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𝒗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altLang="ko-KR" b="1" i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become NOT considered when estimate.</a:t>
                </a:r>
              </a:p>
              <a:p>
                <a:pPr algn="just">
                  <a:lnSpc>
                    <a:spcPct val="115000"/>
                  </a:lnSpc>
                  <a:buSzPts val="2500"/>
                </a:pPr>
                <a:r>
                  <a:rPr lang="en-US" altLang="ko-KR" b="1" i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  “Selection bias” occurs within KF  Biased estimate!</a:t>
                </a:r>
              </a:p>
              <a:p>
                <a:pPr algn="just">
                  <a:lnSpc>
                    <a:spcPct val="115000"/>
                  </a:lnSpc>
                  <a:buSzPts val="2500"/>
                </a:pPr>
                <a:endParaRPr lang="en-US" altLang="ko-KR" b="1" i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  <a:p>
                <a:pPr algn="just">
                  <a:lnSpc>
                    <a:spcPct val="115000"/>
                  </a:lnSpc>
                  <a:buSzPts val="2500"/>
                </a:pPr>
                <a:r>
                  <a:rPr lang="en-US" altLang="ko-KR" b="1" i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 Filter performance becomes severely degraded.</a:t>
                </a:r>
              </a:p>
            </p:txBody>
          </p:sp>
        </mc:Choice>
        <mc:Fallback xmlns="">
          <p:sp>
            <p:nvSpPr>
              <p:cNvPr id="21" name="Google Shape;100;p25">
                <a:extLst>
                  <a:ext uri="{FF2B5EF4-FFF2-40B4-BE49-F238E27FC236}">
                    <a16:creationId xmlns:a16="http://schemas.microsoft.com/office/drawing/2014/main" id="{79AC2BB0-4EC1-43D6-B45B-9A515169C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513" y="2404182"/>
                <a:ext cx="4279587" cy="16711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05195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52C2126F-D14D-6799-D34D-DC7D74D0E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5C177965-6263-FDDA-5773-D81CCE2FF67D}"/>
              </a:ext>
            </a:extLst>
          </p:cNvPr>
          <p:cNvGrpSpPr/>
          <p:nvPr/>
        </p:nvGrpSpPr>
        <p:grpSpPr>
          <a:xfrm>
            <a:off x="400887" y="1184892"/>
            <a:ext cx="3689986" cy="2608929"/>
            <a:chOff x="4691652" y="832116"/>
            <a:chExt cx="3696120" cy="2641324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4E0F14D-DFBD-9A43-26A0-514CE2F6A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4382" y="832116"/>
              <a:ext cx="3243390" cy="2641324"/>
            </a:xfrm>
            <a:prstGeom prst="rect">
              <a:avLst/>
            </a:prstGeom>
          </p:spPr>
        </p:pic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097FD351-6FCE-D54F-DC44-B8F77F6BBE89}"/>
                </a:ext>
              </a:extLst>
            </p:cNvPr>
            <p:cNvCxnSpPr>
              <a:cxnSpLocks/>
            </p:cNvCxnSpPr>
            <p:nvPr/>
          </p:nvCxnSpPr>
          <p:spPr>
            <a:xfrm>
              <a:off x="5286183" y="2843971"/>
              <a:ext cx="14478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34D7F0EA-05A1-17C2-B9F2-EAEF08D4F392}"/>
                </a:ext>
              </a:extLst>
            </p:cNvPr>
            <p:cNvCxnSpPr>
              <a:cxnSpLocks/>
            </p:cNvCxnSpPr>
            <p:nvPr/>
          </p:nvCxnSpPr>
          <p:spPr>
            <a:xfrm>
              <a:off x="5286183" y="3059871"/>
              <a:ext cx="14478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Google Shape;100;p25">
                  <a:extLst>
                    <a:ext uri="{FF2B5EF4-FFF2-40B4-BE49-F238E27FC236}">
                      <a16:creationId xmlns:a16="http://schemas.microsoft.com/office/drawing/2014/main" id="{7C75913D-928E-CEC1-7843-8840B71DF2FD}"/>
                    </a:ext>
                  </a:extLst>
                </p:cNvPr>
                <p:cNvSpPr txBox="1"/>
                <p:nvPr/>
              </p:nvSpPr>
              <p:spPr>
                <a:xfrm>
                  <a:off x="4691653" y="2619010"/>
                  <a:ext cx="632361" cy="43239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>
                    <a:lnSpc>
                      <a:spcPct val="115000"/>
                    </a:lnSpc>
                    <a:buSzPts val="25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+</m:t>
                        </m:r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𝟕</m:t>
                        </m:r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.</m:t>
                        </m:r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𝟓</m:t>
                        </m:r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°</m:t>
                        </m:r>
                      </m:oMath>
                    </m:oMathPara>
                  </a14:m>
                  <a:endPara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endParaRPr>
                </a:p>
              </p:txBody>
            </p:sp>
          </mc:Choice>
          <mc:Fallback xmlns="">
            <p:sp>
              <p:nvSpPr>
                <p:cNvPr id="63" name="Google Shape;100;p25">
                  <a:extLst>
                    <a:ext uri="{FF2B5EF4-FFF2-40B4-BE49-F238E27FC236}">
                      <a16:creationId xmlns:a16="http://schemas.microsoft.com/office/drawing/2014/main" id="{E82C45F2-CD46-9983-D706-E540C610E9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1653" y="2619010"/>
                  <a:ext cx="632361" cy="432396"/>
                </a:xfrm>
                <a:prstGeom prst="rect">
                  <a:avLst/>
                </a:prstGeom>
                <a:blipFill>
                  <a:blip r:embed="rId7"/>
                  <a:stretch>
                    <a:fillRect r="-1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Google Shape;100;p25">
                  <a:extLst>
                    <a:ext uri="{FF2B5EF4-FFF2-40B4-BE49-F238E27FC236}">
                      <a16:creationId xmlns:a16="http://schemas.microsoft.com/office/drawing/2014/main" id="{B511AF29-48BF-E12D-E86E-A9673C634D6A}"/>
                    </a:ext>
                  </a:extLst>
                </p:cNvPr>
                <p:cNvSpPr txBox="1"/>
                <p:nvPr/>
              </p:nvSpPr>
              <p:spPr>
                <a:xfrm>
                  <a:off x="4691652" y="2886459"/>
                  <a:ext cx="632361" cy="43239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>
                    <a:lnSpc>
                      <a:spcPct val="115000"/>
                    </a:lnSpc>
                    <a:buSzPts val="25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−</m:t>
                        </m:r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𝟕</m:t>
                        </m:r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.</m:t>
                        </m:r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𝟓</m:t>
                        </m:r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°</m:t>
                        </m:r>
                      </m:oMath>
                    </m:oMathPara>
                  </a14:m>
                  <a:endPara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endParaRPr>
                </a:p>
              </p:txBody>
            </p:sp>
          </mc:Choice>
          <mc:Fallback xmlns="">
            <p:sp>
              <p:nvSpPr>
                <p:cNvPr id="64" name="Google Shape;100;p25">
                  <a:extLst>
                    <a:ext uri="{FF2B5EF4-FFF2-40B4-BE49-F238E27FC236}">
                      <a16:creationId xmlns:a16="http://schemas.microsoft.com/office/drawing/2014/main" id="{948091F3-48EA-5B78-492D-DF346ADB2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1652" y="2886459"/>
                  <a:ext cx="632361" cy="432396"/>
                </a:xfrm>
                <a:prstGeom prst="rect">
                  <a:avLst/>
                </a:prstGeom>
                <a:blipFill>
                  <a:blip r:embed="rId8"/>
                  <a:stretch>
                    <a:fillRect r="-1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직선 연결선[R] 22">
              <a:extLst>
                <a:ext uri="{FF2B5EF4-FFF2-40B4-BE49-F238E27FC236}">
                  <a16:creationId xmlns:a16="http://schemas.microsoft.com/office/drawing/2014/main" id="{9D17999F-964F-26CA-707C-FA6B8DC857B2}"/>
                </a:ext>
              </a:extLst>
            </p:cNvPr>
            <p:cNvCxnSpPr>
              <a:cxnSpLocks/>
            </p:cNvCxnSpPr>
            <p:nvPr/>
          </p:nvCxnSpPr>
          <p:spPr>
            <a:xfrm>
              <a:off x="5487282" y="2527807"/>
              <a:ext cx="250532" cy="321587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5E2E1025-59C8-39C4-59A0-717BD5E328C1}"/>
                </a:ext>
              </a:extLst>
            </p:cNvPr>
            <p:cNvCxnSpPr>
              <a:cxnSpLocks/>
            </p:cNvCxnSpPr>
            <p:nvPr/>
          </p:nvCxnSpPr>
          <p:spPr>
            <a:xfrm>
              <a:off x="5499982" y="2382098"/>
              <a:ext cx="365651" cy="46458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64006698-4C8B-8C10-330C-0A528C9C0C45}"/>
                </a:ext>
              </a:extLst>
            </p:cNvPr>
            <p:cNvCxnSpPr>
              <a:cxnSpLocks/>
            </p:cNvCxnSpPr>
            <p:nvPr/>
          </p:nvCxnSpPr>
          <p:spPr>
            <a:xfrm>
              <a:off x="5512682" y="2226850"/>
              <a:ext cx="484701" cy="628298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F55B5D55-FCD8-FBF0-8146-279990800283}"/>
                </a:ext>
              </a:extLst>
            </p:cNvPr>
            <p:cNvCxnSpPr>
              <a:cxnSpLocks/>
            </p:cNvCxnSpPr>
            <p:nvPr/>
          </p:nvCxnSpPr>
          <p:spPr>
            <a:xfrm>
              <a:off x="5538081" y="2081141"/>
              <a:ext cx="581001" cy="77129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56F141A3-F644-F77B-ED23-DC9A7DDB1EE2}"/>
                </a:ext>
              </a:extLst>
            </p:cNvPr>
            <p:cNvCxnSpPr>
              <a:cxnSpLocks/>
            </p:cNvCxnSpPr>
            <p:nvPr/>
          </p:nvCxnSpPr>
          <p:spPr>
            <a:xfrm>
              <a:off x="5558182" y="1934544"/>
              <a:ext cx="672001" cy="90671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[R] 28">
              <a:extLst>
                <a:ext uri="{FF2B5EF4-FFF2-40B4-BE49-F238E27FC236}">
                  <a16:creationId xmlns:a16="http://schemas.microsoft.com/office/drawing/2014/main" id="{6B40CC12-7E55-AC11-37EA-4BF97BEE5B1B}"/>
                </a:ext>
              </a:extLst>
            </p:cNvPr>
            <p:cNvCxnSpPr>
              <a:cxnSpLocks/>
            </p:cNvCxnSpPr>
            <p:nvPr/>
          </p:nvCxnSpPr>
          <p:spPr>
            <a:xfrm>
              <a:off x="5578283" y="1770507"/>
              <a:ext cx="586299" cy="83015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[R] 29">
              <a:extLst>
                <a:ext uri="{FF2B5EF4-FFF2-40B4-BE49-F238E27FC236}">
                  <a16:creationId xmlns:a16="http://schemas.microsoft.com/office/drawing/2014/main" id="{4348870B-C7EE-74F8-DA35-65D4F6A859B6}"/>
                </a:ext>
              </a:extLst>
            </p:cNvPr>
            <p:cNvCxnSpPr>
              <a:cxnSpLocks/>
            </p:cNvCxnSpPr>
            <p:nvPr/>
          </p:nvCxnSpPr>
          <p:spPr>
            <a:xfrm>
              <a:off x="5589933" y="1608954"/>
              <a:ext cx="498451" cy="7731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[R] 30">
              <a:extLst>
                <a:ext uri="{FF2B5EF4-FFF2-40B4-BE49-F238E27FC236}">
                  <a16:creationId xmlns:a16="http://schemas.microsoft.com/office/drawing/2014/main" id="{E5594C7C-EFCC-B1F5-A148-BC31F89310CF}"/>
                </a:ext>
              </a:extLst>
            </p:cNvPr>
            <p:cNvCxnSpPr>
              <a:cxnSpLocks/>
            </p:cNvCxnSpPr>
            <p:nvPr/>
          </p:nvCxnSpPr>
          <p:spPr>
            <a:xfrm>
              <a:off x="5608981" y="1472671"/>
              <a:ext cx="439201" cy="701993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[R] 31">
              <a:extLst>
                <a:ext uri="{FF2B5EF4-FFF2-40B4-BE49-F238E27FC236}">
                  <a16:creationId xmlns:a16="http://schemas.microsoft.com/office/drawing/2014/main" id="{02FC1E03-65D9-2A3D-4A9C-84B11FB4D351}"/>
                </a:ext>
              </a:extLst>
            </p:cNvPr>
            <p:cNvCxnSpPr>
              <a:cxnSpLocks/>
            </p:cNvCxnSpPr>
            <p:nvPr/>
          </p:nvCxnSpPr>
          <p:spPr>
            <a:xfrm>
              <a:off x="5629082" y="1308772"/>
              <a:ext cx="352426" cy="63306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B3AF3D77-2095-07E6-F710-E20128D00E54}"/>
                </a:ext>
              </a:extLst>
            </p:cNvPr>
            <p:cNvCxnSpPr>
              <a:cxnSpLocks/>
            </p:cNvCxnSpPr>
            <p:nvPr/>
          </p:nvCxnSpPr>
          <p:spPr>
            <a:xfrm>
              <a:off x="5646008" y="1188987"/>
              <a:ext cx="272000" cy="494733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FC6DB3CE-03FC-533F-4E1F-710F92BC8B0D}"/>
                </a:ext>
              </a:extLst>
            </p:cNvPr>
            <p:cNvCxnSpPr>
              <a:cxnSpLocks/>
            </p:cNvCxnSpPr>
            <p:nvPr/>
          </p:nvCxnSpPr>
          <p:spPr>
            <a:xfrm>
              <a:off x="5450647" y="2637444"/>
              <a:ext cx="158334" cy="206527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2FFE443B-E1CF-94E0-31FC-9C2538218954}"/>
                </a:ext>
              </a:extLst>
            </p:cNvPr>
            <p:cNvCxnSpPr>
              <a:cxnSpLocks/>
            </p:cNvCxnSpPr>
            <p:nvPr/>
          </p:nvCxnSpPr>
          <p:spPr>
            <a:xfrm>
              <a:off x="5433515" y="2731944"/>
              <a:ext cx="96299" cy="11671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EC474E3-E6F0-8E4B-BA72-6E3C45C2D54A}"/>
                </a:ext>
              </a:extLst>
            </p:cNvPr>
            <p:cNvSpPr/>
            <p:nvPr/>
          </p:nvSpPr>
          <p:spPr>
            <a:xfrm>
              <a:off x="6329413" y="3018854"/>
              <a:ext cx="162998" cy="167606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5676C88-4EDE-C638-BAA8-387B024B6CE1}"/>
              </a:ext>
            </a:extLst>
          </p:cNvPr>
          <p:cNvSpPr/>
          <p:nvPr/>
        </p:nvSpPr>
        <p:spPr>
          <a:xfrm>
            <a:off x="129639" y="86742"/>
            <a:ext cx="8884721" cy="42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sx="99000" sy="99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FE6C1-4273-CFEC-7AFE-8803D427BD91}"/>
              </a:ext>
            </a:extLst>
          </p:cNvPr>
          <p:cNvSpPr txBox="1"/>
          <p:nvPr/>
        </p:nvSpPr>
        <p:spPr>
          <a:xfrm>
            <a:off x="4475430" y="16929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자율 지능 시스템 연구실 </a:t>
            </a:r>
            <a:endParaRPr lang="ko-KR" altLang="en-US" sz="1050" dirty="0">
              <a:solidFill>
                <a:srgbClr val="19264B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CC8431F-CF89-CDCD-938D-2DA16FDE28BC}"/>
              </a:ext>
            </a:extLst>
          </p:cNvPr>
          <p:cNvGrpSpPr/>
          <p:nvPr/>
        </p:nvGrpSpPr>
        <p:grpSpPr>
          <a:xfrm>
            <a:off x="143033" y="30805"/>
            <a:ext cx="3847076" cy="540069"/>
            <a:chOff x="143033" y="30805"/>
            <a:chExt cx="3847076" cy="540069"/>
          </a:xfrm>
        </p:grpSpPr>
        <p:cxnSp>
          <p:nvCxnSpPr>
            <p:cNvPr id="14" name="Google Shape;226;p33">
              <a:extLst>
                <a:ext uri="{FF2B5EF4-FFF2-40B4-BE49-F238E27FC236}">
                  <a16:creationId xmlns:a16="http://schemas.microsoft.com/office/drawing/2014/main" id="{E2DD9C03-8A96-51C3-52EE-F6812BCACB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97" y="469131"/>
              <a:ext cx="3201403" cy="0"/>
            </a:xfrm>
            <a:prstGeom prst="straightConnector1">
              <a:avLst/>
            </a:prstGeom>
            <a:noFill/>
            <a:ln w="12700" cap="flat" cmpd="sng">
              <a:solidFill>
                <a:srgbClr val="1926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8B4D845-12FE-0FB4-B37B-708FF07E3051}"/>
                </a:ext>
              </a:extLst>
            </p:cNvPr>
            <p:cNvGrpSpPr/>
            <p:nvPr/>
          </p:nvGrpSpPr>
          <p:grpSpPr>
            <a:xfrm>
              <a:off x="143033" y="30805"/>
              <a:ext cx="424132" cy="538579"/>
              <a:chOff x="143033" y="30805"/>
              <a:chExt cx="424132" cy="538579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DE80065D-A81F-0442-7602-2202643B6515}"/>
                  </a:ext>
                </a:extLst>
              </p:cNvPr>
              <p:cNvSpPr/>
              <p:nvPr/>
            </p:nvSpPr>
            <p:spPr>
              <a:xfrm>
                <a:off x="189497" y="128016"/>
                <a:ext cx="331204" cy="344159"/>
              </a:xfrm>
              <a:prstGeom prst="rect">
                <a:avLst/>
              </a:prstGeom>
              <a:solidFill>
                <a:srgbClr val="1926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Google Shape;100;p25">
                <a:extLst>
                  <a:ext uri="{FF2B5EF4-FFF2-40B4-BE49-F238E27FC236}">
                    <a16:creationId xmlns:a16="http://schemas.microsoft.com/office/drawing/2014/main" id="{D474A5AF-2EF6-3FFB-EA43-5CADE1F37195}"/>
                  </a:ext>
                </a:extLst>
              </p:cNvPr>
              <p:cNvSpPr txBox="1"/>
              <p:nvPr/>
            </p:nvSpPr>
            <p:spPr>
              <a:xfrm>
                <a:off x="143033" y="30805"/>
                <a:ext cx="424132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en-US" altLang="ko-KR" sz="2000" b="1" dirty="0">
                    <a:solidFill>
                      <a:schemeClr val="bg1"/>
                    </a:solidFill>
                    <a:latin typeface="넥슨Lv1고딕 Low OTF Bold" panose="00000800000000000000" pitchFamily="50" charset="-127"/>
                    <a:ea typeface="넥슨Lv1고딕 Low OTF Bold" panose="00000800000000000000" pitchFamily="50" charset="-127"/>
                  </a:rPr>
                  <a:t>3</a:t>
                </a:r>
                <a:endParaRPr lang="en-US" altLang="ko-KR" sz="2000" b="1" i="0" u="none" strike="noStrike" cap="none" dirty="0">
                  <a:solidFill>
                    <a:schemeClr val="bg1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  <a:sym typeface="Arial"/>
                </a:endParaRPr>
              </a:p>
            </p:txBody>
          </p:sp>
        </p:grpSp>
        <p:sp>
          <p:nvSpPr>
            <p:cNvPr id="100" name="Google Shape;100;p25">
              <a:extLst>
                <a:ext uri="{FF2B5EF4-FFF2-40B4-BE49-F238E27FC236}">
                  <a16:creationId xmlns:a16="http://schemas.microsoft.com/office/drawing/2014/main" id="{185FDF95-A236-B723-25A5-48CB5A5CAC4C}"/>
                </a:ext>
              </a:extLst>
            </p:cNvPr>
            <p:cNvSpPr txBox="1"/>
            <p:nvPr/>
          </p:nvSpPr>
          <p:spPr>
            <a:xfrm>
              <a:off x="501651" y="67690"/>
              <a:ext cx="3488458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ko-KR" altLang="en-US" sz="1800" b="1" i="0" u="none" strike="noStrike" cap="none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  <a:sym typeface="Arial"/>
                </a:rPr>
                <a:t>연구내용</a:t>
              </a:r>
              <a:endParaRPr lang="en-US" altLang="ko-KR" sz="18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endParaRPr>
            </a:p>
          </p:txBody>
        </p:sp>
      </p:grp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DBEF11F5-5FEA-9D94-FBA0-C122EFE239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40</a:t>
            </a:fld>
            <a:endParaRPr lang="ko" altLang="en-US"/>
          </a:p>
        </p:txBody>
      </p:sp>
      <p:sp>
        <p:nvSpPr>
          <p:cNvPr id="131" name="Google Shape;100;p25">
            <a:extLst>
              <a:ext uri="{FF2B5EF4-FFF2-40B4-BE49-F238E27FC236}">
                <a16:creationId xmlns:a16="http://schemas.microsoft.com/office/drawing/2014/main" id="{B809F67A-E98E-AA6C-EED6-B57E85728569}"/>
              </a:ext>
            </a:extLst>
          </p:cNvPr>
          <p:cNvSpPr txBox="1"/>
          <p:nvPr/>
        </p:nvSpPr>
        <p:spPr>
          <a:xfrm>
            <a:off x="292989" y="661685"/>
            <a:ext cx="1747971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[ Method(Idea) 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Google Shape;100;p25">
                <a:extLst>
                  <a:ext uri="{FF2B5EF4-FFF2-40B4-BE49-F238E27FC236}">
                    <a16:creationId xmlns:a16="http://schemas.microsoft.com/office/drawing/2014/main" id="{E03BE2DE-D34A-D044-D67E-B72E83CEAD1C}"/>
                  </a:ext>
                </a:extLst>
              </p:cNvPr>
              <p:cNvSpPr txBox="1"/>
              <p:nvPr/>
            </p:nvSpPr>
            <p:spPr>
              <a:xfrm>
                <a:off x="1445313" y="4122640"/>
                <a:ext cx="2291683" cy="6801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If 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𝑨</m:t>
                    </m:r>
                    <m:d>
                      <m:dPr>
                        <m:ctrlP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ko-KR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𝜸</m:t>
                            </m:r>
                          </m:e>
                          <m:sub>
                            <m:r>
                              <a:rPr lang="en-US" altLang="ko-KR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𝒅</m:t>
                            </m:r>
                          </m:sub>
                        </m:sSub>
                      </m:e>
                    </m:d>
                    <m:r>
                      <a:rPr lang="en-US" altLang="ko-KR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≥</m:t>
                    </m:r>
                    <m:sSub>
                      <m:sSubPr>
                        <m:ctrlP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𝑨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𝐭𝐡𝐫𝐞𝐬𝐡𝐨𝐥𝐝</m:t>
                        </m:r>
                      </m:sub>
                    </m:sSub>
                  </m:oMath>
                </a14:m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,</a:t>
                </a:r>
              </a:p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 command relock-on.</a:t>
                </a:r>
              </a:p>
            </p:txBody>
          </p:sp>
        </mc:Choice>
        <mc:Fallback xmlns="">
          <p:sp>
            <p:nvSpPr>
              <p:cNvPr id="41" name="Google Shape;100;p25">
                <a:extLst>
                  <a:ext uri="{FF2B5EF4-FFF2-40B4-BE49-F238E27FC236}">
                    <a16:creationId xmlns:a16="http://schemas.microsoft.com/office/drawing/2014/main" id="{E03BE2DE-D34A-D044-D67E-B72E83CEA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313" y="4122640"/>
                <a:ext cx="2291683" cy="680156"/>
              </a:xfrm>
              <a:prstGeom prst="rect">
                <a:avLst/>
              </a:prstGeom>
              <a:blipFill>
                <a:blip r:embed="rId9"/>
                <a:stretch>
                  <a:fillRect l="-5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Google Shape;100;p25">
            <a:extLst>
              <a:ext uri="{FF2B5EF4-FFF2-40B4-BE49-F238E27FC236}">
                <a16:creationId xmlns:a16="http://schemas.microsoft.com/office/drawing/2014/main" id="{9D4244B8-1582-FC9B-2D5C-252705998D82}"/>
              </a:ext>
            </a:extLst>
          </p:cNvPr>
          <p:cNvSpPr txBox="1"/>
          <p:nvPr/>
        </p:nvSpPr>
        <p:spPr>
          <a:xfrm>
            <a:off x="4407789" y="661685"/>
            <a:ext cx="1747971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[ Method(Idea) 2]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D1E25F36-2D5C-0CA1-98B5-6D7617FEE5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83744" y="1207418"/>
            <a:ext cx="3201634" cy="26021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Google Shape;100;p25">
                <a:extLst>
                  <a:ext uri="{FF2B5EF4-FFF2-40B4-BE49-F238E27FC236}">
                    <a16:creationId xmlns:a16="http://schemas.microsoft.com/office/drawing/2014/main" id="{942EDB14-EB3B-E5C3-A342-5B465F49BB22}"/>
                  </a:ext>
                </a:extLst>
              </p:cNvPr>
              <p:cNvSpPr txBox="1"/>
              <p:nvPr/>
            </p:nvSpPr>
            <p:spPr>
              <a:xfrm>
                <a:off x="1105719" y="3683097"/>
                <a:ext cx="2985154" cy="379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Fig.</a:t>
                </a:r>
                <a:r>
                  <a:rPr lang="ko-KR" altLang="en-US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</a:t>
                </a: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Look angle trajectory(TKF): </a:t>
                </a:r>
                <a14:m>
                  <m:oMath xmlns:m="http://schemas.openxmlformats.org/officeDocument/2006/math">
                    <m:r>
                      <a:rPr lang="en-US" altLang="ko-KR" sz="11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</m:acc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, </m:t>
                    </m:r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sz="11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𝐭𝐫𝐮𝐞</m:t>
                        </m:r>
                      </m:sub>
                    </m:sSub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, </m:t>
                    </m:r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sz="11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𝐦𝐞𝐚𝐬</m:t>
                        </m:r>
                      </m:sub>
                    </m:sSub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)</m:t>
                    </m:r>
                  </m:oMath>
                </a14:m>
                <a:endParaRPr lang="en-US" altLang="ko-KR" sz="11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44" name="Google Shape;100;p25">
                <a:extLst>
                  <a:ext uri="{FF2B5EF4-FFF2-40B4-BE49-F238E27FC236}">
                    <a16:creationId xmlns:a16="http://schemas.microsoft.com/office/drawing/2014/main" id="{942EDB14-EB3B-E5C3-A342-5B465F49B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719" y="3683097"/>
                <a:ext cx="2985154" cy="3793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Google Shape;100;p25">
            <a:extLst>
              <a:ext uri="{FF2B5EF4-FFF2-40B4-BE49-F238E27FC236}">
                <a16:creationId xmlns:a16="http://schemas.microsoft.com/office/drawing/2014/main" id="{B469CBB1-CBD5-36FC-FAF7-16185D0CC918}"/>
              </a:ext>
            </a:extLst>
          </p:cNvPr>
          <p:cNvSpPr txBox="1"/>
          <p:nvPr/>
        </p:nvSpPr>
        <p:spPr>
          <a:xfrm>
            <a:off x="5268853" y="3683097"/>
            <a:ext cx="2985154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sz="1100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Fig.</a:t>
            </a:r>
            <a:r>
              <a:rPr lang="ko-KR" altLang="en-US" sz="1100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 </a:t>
            </a:r>
            <a:r>
              <a:rPr lang="en-US" altLang="ko-KR" sz="1100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Look angle error trajectory(TKF)</a:t>
            </a:r>
          </a:p>
        </p:txBody>
      </p: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12EB9ED4-299B-655D-8804-6FB723F910B0}"/>
              </a:ext>
            </a:extLst>
          </p:cNvPr>
          <p:cNvCxnSpPr>
            <a:cxnSpLocks/>
          </p:cNvCxnSpPr>
          <p:nvPr/>
        </p:nvCxnSpPr>
        <p:spPr>
          <a:xfrm>
            <a:off x="4783744" y="1952202"/>
            <a:ext cx="2125056" cy="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CC465303-BB00-1FE6-FC1A-5EE6004113F0}"/>
              </a:ext>
            </a:extLst>
          </p:cNvPr>
          <p:cNvCxnSpPr>
            <a:cxnSpLocks/>
          </p:cNvCxnSpPr>
          <p:nvPr/>
        </p:nvCxnSpPr>
        <p:spPr>
          <a:xfrm>
            <a:off x="4783744" y="2968078"/>
            <a:ext cx="2125056" cy="0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Google Shape;100;p25">
                <a:extLst>
                  <a:ext uri="{FF2B5EF4-FFF2-40B4-BE49-F238E27FC236}">
                    <a16:creationId xmlns:a16="http://schemas.microsoft.com/office/drawing/2014/main" id="{CE3D860C-7C78-79BE-DBD4-76312EDF757E}"/>
                  </a:ext>
                </a:extLst>
              </p:cNvPr>
              <p:cNvSpPr txBox="1"/>
              <p:nvPr/>
            </p:nvSpPr>
            <p:spPr>
              <a:xfrm>
                <a:off x="5407006" y="4141737"/>
                <a:ext cx="2291683" cy="6801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If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𝟑</m:t>
                        </m:r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</m:d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≥</m:t>
                    </m:r>
                    <m:sSub>
                      <m:sSubPr>
                        <m:ctrlP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(</m:t>
                        </m:r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𝟑</m:t>
                        </m:r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)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𝐭𝐡𝐫𝐞𝐬𝐡𝐨𝐥𝐝</m:t>
                        </m:r>
                      </m:sub>
                    </m:sSub>
                  </m:oMath>
                </a14:m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,</a:t>
                </a:r>
              </a:p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 command relock-on.</a:t>
                </a:r>
              </a:p>
            </p:txBody>
          </p:sp>
        </mc:Choice>
        <mc:Fallback xmlns="">
          <p:sp>
            <p:nvSpPr>
              <p:cNvPr id="56" name="Google Shape;100;p25">
                <a:extLst>
                  <a:ext uri="{FF2B5EF4-FFF2-40B4-BE49-F238E27FC236}">
                    <a16:creationId xmlns:a16="http://schemas.microsoft.com/office/drawing/2014/main" id="{CE3D860C-7C78-79BE-DBD4-76312EDF7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006" y="4141737"/>
                <a:ext cx="2291683" cy="680156"/>
              </a:xfrm>
              <a:prstGeom prst="rect">
                <a:avLst/>
              </a:prstGeom>
              <a:blipFill>
                <a:blip r:embed="rId12"/>
                <a:stretch>
                  <a:fillRect l="-549" b="-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B6832EC-933D-24E6-5C3B-5ED09689CC56}"/>
                  </a:ext>
                </a:extLst>
              </p:cNvPr>
              <p:cNvSpPr txBox="1"/>
              <p:nvPr/>
            </p:nvSpPr>
            <p:spPr>
              <a:xfrm>
                <a:off x="6816978" y="1781718"/>
                <a:ext cx="11684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(</m:t>
                          </m:r>
                          <m:r>
                            <a:rPr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𝟑</m:t>
                          </m:r>
                          <m:r>
                            <a:rPr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𝝈</m:t>
                          </m:r>
                          <m:r>
                            <a:rPr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)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𝐭𝐡𝐫𝐞𝐬𝐡𝐨𝐥𝐝</m:t>
                          </m:r>
                        </m:sub>
                      </m:sSub>
                    </m:oMath>
                  </m:oMathPara>
                </a14:m>
                <a:endParaRPr lang="ko-Kore-KR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B6832EC-933D-24E6-5C3B-5ED09689C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978" y="1781718"/>
                <a:ext cx="1168400" cy="307777"/>
              </a:xfrm>
              <a:prstGeom prst="rect">
                <a:avLst/>
              </a:prstGeom>
              <a:blipFill>
                <a:blip r:embed="rId13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0E907F1-6A83-3320-9258-A5E6C6752568}"/>
                  </a:ext>
                </a:extLst>
              </p:cNvPr>
              <p:cNvSpPr txBox="1"/>
              <p:nvPr/>
            </p:nvSpPr>
            <p:spPr>
              <a:xfrm>
                <a:off x="6816978" y="2811283"/>
                <a:ext cx="11684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(</m:t>
                          </m:r>
                          <m:r>
                            <a:rPr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𝟑</m:t>
                          </m:r>
                          <m:r>
                            <a:rPr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𝝈</m:t>
                          </m:r>
                          <m:r>
                            <a:rPr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)</m:t>
                          </m:r>
                        </m:e>
                        <m:sub>
                          <m:r>
                            <a:rPr lang="en-US" altLang="ko-KR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𝐭𝐡𝐫𝐞𝐬𝐡𝐨𝐥𝐝</m:t>
                          </m:r>
                        </m:sub>
                      </m:sSub>
                    </m:oMath>
                  </m:oMathPara>
                </a14:m>
                <a:endParaRPr lang="ko-Kore-KR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0E907F1-6A83-3320-9258-A5E6C6752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978" y="2811283"/>
                <a:ext cx="1168400" cy="307777"/>
              </a:xfrm>
              <a:prstGeom prst="rect">
                <a:avLst/>
              </a:prstGeom>
              <a:blipFill>
                <a:blip r:embed="rId13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09079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C969A302-959E-2AD2-4D35-7444B41C5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74BC9E3-A6E4-9F40-5819-405718639E59}"/>
              </a:ext>
            </a:extLst>
          </p:cNvPr>
          <p:cNvSpPr/>
          <p:nvPr/>
        </p:nvSpPr>
        <p:spPr>
          <a:xfrm>
            <a:off x="129639" y="86742"/>
            <a:ext cx="8884721" cy="42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sx="99000" sy="99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740A32-B4F6-A78D-7280-6621DF04A753}"/>
              </a:ext>
            </a:extLst>
          </p:cNvPr>
          <p:cNvSpPr txBox="1"/>
          <p:nvPr/>
        </p:nvSpPr>
        <p:spPr>
          <a:xfrm>
            <a:off x="4475430" y="16929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자율 지능 시스템 연구실 </a:t>
            </a:r>
            <a:endParaRPr lang="ko-KR" altLang="en-US" sz="1050" dirty="0">
              <a:solidFill>
                <a:srgbClr val="19264B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1EF7633-3D53-4379-CB59-0CDCDEB40220}"/>
              </a:ext>
            </a:extLst>
          </p:cNvPr>
          <p:cNvGrpSpPr/>
          <p:nvPr/>
        </p:nvGrpSpPr>
        <p:grpSpPr>
          <a:xfrm>
            <a:off x="143033" y="30805"/>
            <a:ext cx="3847076" cy="540069"/>
            <a:chOff x="143033" y="30805"/>
            <a:chExt cx="3847076" cy="540069"/>
          </a:xfrm>
        </p:grpSpPr>
        <p:cxnSp>
          <p:nvCxnSpPr>
            <p:cNvPr id="14" name="Google Shape;226;p33">
              <a:extLst>
                <a:ext uri="{FF2B5EF4-FFF2-40B4-BE49-F238E27FC236}">
                  <a16:creationId xmlns:a16="http://schemas.microsoft.com/office/drawing/2014/main" id="{1A9618DA-1FEF-D631-E7FB-867F85B936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97" y="469131"/>
              <a:ext cx="3201403" cy="0"/>
            </a:xfrm>
            <a:prstGeom prst="straightConnector1">
              <a:avLst/>
            </a:prstGeom>
            <a:noFill/>
            <a:ln w="12700" cap="flat" cmpd="sng">
              <a:solidFill>
                <a:srgbClr val="1926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F3D6A1B-5FCC-A79A-D734-B174CD119C7A}"/>
                </a:ext>
              </a:extLst>
            </p:cNvPr>
            <p:cNvGrpSpPr/>
            <p:nvPr/>
          </p:nvGrpSpPr>
          <p:grpSpPr>
            <a:xfrm>
              <a:off x="143033" y="30805"/>
              <a:ext cx="424132" cy="538579"/>
              <a:chOff x="143033" y="30805"/>
              <a:chExt cx="424132" cy="538579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82C4FC37-507F-1BB0-EFC0-3A96CCC6DB67}"/>
                  </a:ext>
                </a:extLst>
              </p:cNvPr>
              <p:cNvSpPr/>
              <p:nvPr/>
            </p:nvSpPr>
            <p:spPr>
              <a:xfrm>
                <a:off x="189497" y="128016"/>
                <a:ext cx="331204" cy="344159"/>
              </a:xfrm>
              <a:prstGeom prst="rect">
                <a:avLst/>
              </a:prstGeom>
              <a:solidFill>
                <a:srgbClr val="1926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Google Shape;100;p25">
                <a:extLst>
                  <a:ext uri="{FF2B5EF4-FFF2-40B4-BE49-F238E27FC236}">
                    <a16:creationId xmlns:a16="http://schemas.microsoft.com/office/drawing/2014/main" id="{CC2074BD-CAA4-F4F4-C45F-1B9FE5A09F12}"/>
                  </a:ext>
                </a:extLst>
              </p:cNvPr>
              <p:cNvSpPr txBox="1"/>
              <p:nvPr/>
            </p:nvSpPr>
            <p:spPr>
              <a:xfrm>
                <a:off x="143033" y="30805"/>
                <a:ext cx="424132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en-US" altLang="ko-KR" sz="2000" b="1" dirty="0">
                    <a:solidFill>
                      <a:schemeClr val="bg1"/>
                    </a:solidFill>
                    <a:latin typeface="넥슨Lv1고딕 Low OTF Bold" panose="00000800000000000000" pitchFamily="50" charset="-127"/>
                    <a:ea typeface="넥슨Lv1고딕 Low OTF Bold" panose="00000800000000000000" pitchFamily="50" charset="-127"/>
                  </a:rPr>
                  <a:t>3</a:t>
                </a:r>
                <a:endParaRPr lang="en-US" altLang="ko-KR" sz="2000" b="1" i="0" u="none" strike="noStrike" cap="none" dirty="0">
                  <a:solidFill>
                    <a:schemeClr val="bg1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  <a:sym typeface="Arial"/>
                </a:endParaRPr>
              </a:p>
            </p:txBody>
          </p:sp>
        </p:grpSp>
        <p:sp>
          <p:nvSpPr>
            <p:cNvPr id="100" name="Google Shape;100;p25">
              <a:extLst>
                <a:ext uri="{FF2B5EF4-FFF2-40B4-BE49-F238E27FC236}">
                  <a16:creationId xmlns:a16="http://schemas.microsoft.com/office/drawing/2014/main" id="{F543598E-FD05-CA8C-5B83-42A2DDB5FBC1}"/>
                </a:ext>
              </a:extLst>
            </p:cNvPr>
            <p:cNvSpPr txBox="1"/>
            <p:nvPr/>
          </p:nvSpPr>
          <p:spPr>
            <a:xfrm>
              <a:off x="501651" y="67690"/>
              <a:ext cx="3488458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ko-KR" altLang="en-US" sz="1800" b="1" i="0" u="none" strike="noStrike" cap="none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  <a:sym typeface="Arial"/>
                </a:rPr>
                <a:t>연구내용</a:t>
              </a:r>
              <a:endParaRPr lang="en-US" altLang="ko-KR" sz="18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endParaRPr>
            </a:p>
          </p:txBody>
        </p:sp>
      </p:grp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85C39813-4537-25E0-1854-7A2EE670B4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41</a:t>
            </a:fld>
            <a:endParaRPr lang="ko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100;p25">
                <a:extLst>
                  <a:ext uri="{FF2B5EF4-FFF2-40B4-BE49-F238E27FC236}">
                    <a16:creationId xmlns:a16="http://schemas.microsoft.com/office/drawing/2014/main" id="{FB7A0A12-24A6-8F04-33CF-4D0B65F3D2A1}"/>
                  </a:ext>
                </a:extLst>
              </p:cNvPr>
              <p:cNvSpPr txBox="1"/>
              <p:nvPr/>
            </p:nvSpPr>
            <p:spPr>
              <a:xfrm>
                <a:off x="186207" y="501938"/>
                <a:ext cx="2321541" cy="6801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[ Parametric Study Cases ]</a:t>
                </a:r>
              </a:p>
              <a:p>
                <a:pPr>
                  <a:lnSpc>
                    <a:spcPct val="115000"/>
                  </a:lnSpc>
                  <a:buSzPts val="25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𝒌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plays the role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𝒅</m:t>
                        </m:r>
                      </m:sub>
                    </m:sSub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.</m:t>
                    </m:r>
                  </m:oMath>
                </a14:m>
                <a:endParaRPr lang="en-US" altLang="ko-KR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8" name="Google Shape;100;p25">
                <a:extLst>
                  <a:ext uri="{FF2B5EF4-FFF2-40B4-BE49-F238E27FC236}">
                    <a16:creationId xmlns:a16="http://schemas.microsoft.com/office/drawing/2014/main" id="{FB7A0A12-24A6-8F04-33CF-4D0B65F3D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207" y="501938"/>
                <a:ext cx="2321541" cy="680156"/>
              </a:xfrm>
              <a:prstGeom prst="rect">
                <a:avLst/>
              </a:prstGeom>
              <a:blipFill>
                <a:blip r:embed="rId3"/>
                <a:stretch>
                  <a:fillRect l="-10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표 6">
                <a:extLst>
                  <a:ext uri="{FF2B5EF4-FFF2-40B4-BE49-F238E27FC236}">
                    <a16:creationId xmlns:a16="http://schemas.microsoft.com/office/drawing/2014/main" id="{E4BD84A7-8808-691F-C1DA-558F60CA0D9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2797" y="1124853"/>
              <a:ext cx="3696649" cy="16459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20195">
                      <a:extLst>
                        <a:ext uri="{9D8B030D-6E8A-4147-A177-3AD203B41FA5}">
                          <a16:colId xmlns:a16="http://schemas.microsoft.com/office/drawing/2014/main" val="2190487787"/>
                        </a:ext>
                      </a:extLst>
                    </a:gridCol>
                    <a:gridCol w="1420899">
                      <a:extLst>
                        <a:ext uri="{9D8B030D-6E8A-4147-A177-3AD203B41FA5}">
                          <a16:colId xmlns:a16="http://schemas.microsoft.com/office/drawing/2014/main" val="3830685323"/>
                        </a:ext>
                      </a:extLst>
                    </a:gridCol>
                    <a:gridCol w="1455555">
                      <a:extLst>
                        <a:ext uri="{9D8B030D-6E8A-4147-A177-3AD203B41FA5}">
                          <a16:colId xmlns:a16="http://schemas.microsoft.com/office/drawing/2014/main" val="3820973128"/>
                        </a:ext>
                      </a:extLst>
                    </a:gridCol>
                  </a:tblGrid>
                  <a:tr h="245379"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넥슨Lv1고딕 Low OTF" panose="00000500000000000000" pitchFamily="50" charset="-127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넥슨Lv1고딕 Low OTF" panose="00000500000000000000" pitchFamily="50" charset="-127"/>
                                        <a:sym typeface="Wingdings" pitchFamily="2" charset="2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넥슨Lv1고딕 Low OTF" panose="00000500000000000000" pitchFamily="50" charset="-127"/>
                                        <a:sym typeface="Wingdings" pitchFamily="2" charset="2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넥슨Lv1고딕 Low OTF" panose="00000500000000000000" pitchFamily="50" charset="-127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itchFamily="2" charset="2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넥슨Lv1고딕 Low OTF" panose="00000500000000000000" pitchFamily="50" charset="-127"/>
                                        <a:sym typeface="Wingdings" pitchFamily="2" charset="2"/>
                                      </a:rPr>
                                      <m:t>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23643290"/>
                      </a:ext>
                    </a:extLst>
                  </a:tr>
                  <a:tr h="53983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endParaRPr lang="en-US" altLang="ko-KR" sz="9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r>
                            <a:rPr lang="en-US" altLang="ko-KR" b="1" dirty="0">
                              <a:solidFill>
                                <a:srgbClr val="002060"/>
                              </a:solidFill>
                              <a:latin typeface="넥슨Lv1고딕 Low OTF" panose="00000500000000000000" pitchFamily="50" charset="-127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a:t>Case 1</a:t>
                          </a:r>
                        </a:p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endParaRPr lang="en-US" altLang="ko-KR" sz="5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altLang="ko-KR" sz="5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넥슨Lv1고딕 Low OTF" panose="00000500000000000000" pitchFamily="50" charset="-127"/>
                                    <a:sym typeface="Wingdings" pitchFamily="2" charset="2"/>
                                  </a:rPr>
                                  <m:t>[+</m:t>
                                </m:r>
                                <m:r>
                                  <a:rPr lang="en-US" altLang="ko-KR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넥슨Lv1고딕 Low OTF" panose="00000500000000000000" pitchFamily="50" charset="-127"/>
                                    <a:sym typeface="Wingdings" pitchFamily="2" charset="2"/>
                                  </a:rPr>
                                  <m:t>𝟗</m:t>
                                </m:r>
                                <m:r>
                                  <a:rPr lang="en-US" altLang="ko-KR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  <m:t>°, +</m:t>
                                </m:r>
                                <m:r>
                                  <a:rPr lang="en-US" altLang="ko-KR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  <m:t>𝟏𝟕𝟎</m:t>
                                </m:r>
                                <m:r>
                                  <a:rPr lang="en-US" altLang="ko-KR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  <m:t>°]</m:t>
                                </m:r>
                              </m:oMath>
                            </m:oMathPara>
                          </a14:m>
                          <a:endParaRPr lang="ko-Kore-KR" altLang="en-US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𝟎</m:t>
                              </m:r>
                              <m:r>
                                <a:rPr lang="en-US" altLang="ko-KR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.</m:t>
                              </m:r>
                              <m:r>
                                <a:rPr lang="en-US" altLang="ko-KR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𝟏</m:t>
                              </m:r>
                              <m:r>
                                <a:rPr lang="en-US" altLang="ko-KR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°</m:t>
                              </m:r>
                            </m:oMath>
                          </a14:m>
                          <a:r>
                            <a:rPr lang="en-US" altLang="ko-Kore-KR" dirty="0"/>
                            <a:t> </a:t>
                          </a:r>
                          <a:r>
                            <a:rPr lang="en-US" altLang="ko-KR" b="1" baseline="0" dirty="0">
                              <a:solidFill>
                                <a:srgbClr val="002060"/>
                              </a:solidFill>
                              <a:latin typeface="넥슨Lv1고딕 Low OTF" panose="00000500000000000000" pitchFamily="50" charset="-127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a:t>step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ko-Kore-KR" altLang="en-US" sz="5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altLang="ko-KR" sz="11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b="1" dirty="0">
                              <a:solidFill>
                                <a:srgbClr val="002060"/>
                              </a:solidFill>
                              <a:latin typeface="넥슨Lv1고딕 Low OTF" panose="00000500000000000000" pitchFamily="50" charset="-127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a:t>Fixed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(−</m:t>
                              </m:r>
                              <m:r>
                                <a:rPr lang="en-US" altLang="ko-KR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𝟒𝟓</m:t>
                              </m:r>
                              <m:r>
                                <a:rPr lang="en-US" altLang="ko-KR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°)</m:t>
                              </m:r>
                            </m:oMath>
                          </a14:m>
                          <a:endParaRPr lang="ko-Kore-KR" altLang="en-US" dirty="0"/>
                        </a:p>
                        <a:p>
                          <a:pPr algn="ctr"/>
                          <a:endParaRPr lang="ko-Kore-KR" altLang="en-US" sz="5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1402168"/>
                      </a:ext>
                    </a:extLst>
                  </a:tr>
                  <a:tr h="53983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endParaRPr lang="en-US" altLang="ko-KR" sz="9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r>
                            <a:rPr lang="en-US" altLang="ko-KR" b="1" dirty="0">
                              <a:solidFill>
                                <a:srgbClr val="002060"/>
                              </a:solidFill>
                              <a:latin typeface="넥슨Lv1고딕 Low OTF" panose="00000500000000000000" pitchFamily="50" charset="-127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a:t>Case 2</a:t>
                          </a:r>
                        </a:p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endParaRPr lang="en-US" altLang="ko-KR" sz="5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altLang="ko-KR" sz="11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  <a:p>
                          <a:pPr algn="ctr"/>
                          <a:r>
                            <a:rPr lang="en-US" altLang="ko-KR" b="1" dirty="0">
                              <a:solidFill>
                                <a:srgbClr val="002060"/>
                              </a:solidFill>
                              <a:latin typeface="넥슨Lv1고딕 Low OTF" panose="00000500000000000000" pitchFamily="50" charset="-127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a:t>Fixed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(+</m:t>
                              </m:r>
                              <m:r>
                                <a:rPr lang="en-US" altLang="ko-KR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𝟗</m:t>
                              </m:r>
                              <m:r>
                                <a:rPr lang="en-US" altLang="ko-KR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°)</m:t>
                              </m:r>
                            </m:oMath>
                          </a14:m>
                          <a:endParaRPr lang="en-US" altLang="ko-Kore-KR" dirty="0"/>
                        </a:p>
                        <a:p>
                          <a:pPr algn="ctr"/>
                          <a:endParaRPr lang="ko-Kore-KR" altLang="en-US" sz="5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altLang="ko-KR" sz="5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넥슨Lv1고딕 Low OTF" panose="00000500000000000000" pitchFamily="50" charset="-127"/>
                                    <a:sym typeface="Wingdings" pitchFamily="2" charset="2"/>
                                  </a:rPr>
                                  <m:t>[−</m:t>
                                </m:r>
                                <m:r>
                                  <a:rPr lang="en-US" altLang="ko-KR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넥슨Lv1고딕 Low OTF" panose="00000500000000000000" pitchFamily="50" charset="-127"/>
                                    <a:sym typeface="Wingdings" pitchFamily="2" charset="2"/>
                                  </a:rPr>
                                  <m:t>𝟏𝟓</m:t>
                                </m:r>
                                <m:r>
                                  <a:rPr lang="en-US" altLang="ko-KR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  <m:t>°, −</m:t>
                                </m:r>
                                <m:r>
                                  <a:rPr lang="en-US" altLang="ko-KR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  <m:t>𝟏𝟐𝟎</m:t>
                                </m:r>
                                <m:r>
                                  <a:rPr lang="en-US" altLang="ko-KR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itchFamily="2" charset="2"/>
                                  </a:rPr>
                                  <m:t>°]</m:t>
                                </m:r>
                              </m:oMath>
                            </m:oMathPara>
                          </a14:m>
                          <a:endParaRPr lang="ko-Kore-KR" altLang="en-US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𝟎</m:t>
                              </m:r>
                              <m:r>
                                <a:rPr lang="en-US" altLang="ko-KR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.</m:t>
                              </m:r>
                              <m:r>
                                <a:rPr lang="en-US" altLang="ko-KR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𝟏</m:t>
                              </m:r>
                              <m:r>
                                <a:rPr lang="en-US" altLang="ko-KR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°</m:t>
                              </m:r>
                            </m:oMath>
                          </a14:m>
                          <a:r>
                            <a:rPr lang="en-US" altLang="ko-Kore-KR" dirty="0"/>
                            <a:t> </a:t>
                          </a:r>
                          <a:r>
                            <a:rPr lang="en-US" altLang="ko-KR" b="1" baseline="0" dirty="0">
                              <a:solidFill>
                                <a:srgbClr val="002060"/>
                              </a:solidFill>
                              <a:latin typeface="넥슨Lv1고딕 Low OTF" panose="00000500000000000000" pitchFamily="50" charset="-127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a:t>step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ko-Kore-KR" altLang="en-US" sz="5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762732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표 6">
                <a:extLst>
                  <a:ext uri="{FF2B5EF4-FFF2-40B4-BE49-F238E27FC236}">
                    <a16:creationId xmlns:a16="http://schemas.microsoft.com/office/drawing/2014/main" id="{E4BD84A7-8808-691F-C1DA-558F60CA0D9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2797" y="1124853"/>
              <a:ext cx="3696649" cy="16459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20195">
                      <a:extLst>
                        <a:ext uri="{9D8B030D-6E8A-4147-A177-3AD203B41FA5}">
                          <a16:colId xmlns:a16="http://schemas.microsoft.com/office/drawing/2014/main" val="2190487787"/>
                        </a:ext>
                      </a:extLst>
                    </a:gridCol>
                    <a:gridCol w="1420899">
                      <a:extLst>
                        <a:ext uri="{9D8B030D-6E8A-4147-A177-3AD203B41FA5}">
                          <a16:colId xmlns:a16="http://schemas.microsoft.com/office/drawing/2014/main" val="3830685323"/>
                        </a:ext>
                      </a:extLst>
                    </a:gridCol>
                    <a:gridCol w="1455555">
                      <a:extLst>
                        <a:ext uri="{9D8B030D-6E8A-4147-A177-3AD203B41FA5}">
                          <a16:colId xmlns:a16="http://schemas.microsoft.com/office/drawing/2014/main" val="3820973128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8929" t="-4167" r="-103571" b="-4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4783" t="-4167" r="-870" b="-4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3643290"/>
                      </a:ext>
                    </a:extLst>
                  </a:tr>
                  <a:tr h="6705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endParaRPr lang="en-US" altLang="ko-KR" sz="9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r>
                            <a:rPr lang="en-US" altLang="ko-KR" b="1" dirty="0">
                              <a:solidFill>
                                <a:srgbClr val="002060"/>
                              </a:solidFill>
                              <a:latin typeface="넥슨Lv1고딕 Low OTF" panose="00000500000000000000" pitchFamily="50" charset="-127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a:t>Case 1</a:t>
                          </a:r>
                        </a:p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endParaRPr lang="en-US" altLang="ko-KR" sz="5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8929" t="-46296" r="-10357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4783" t="-46296" r="-870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402168"/>
                      </a:ext>
                    </a:extLst>
                  </a:tr>
                  <a:tr h="6705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endParaRPr lang="en-US" altLang="ko-KR" sz="9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r>
                            <a:rPr lang="en-US" altLang="ko-KR" b="1" dirty="0">
                              <a:solidFill>
                                <a:srgbClr val="002060"/>
                              </a:solidFill>
                              <a:latin typeface="넥슨Lv1고딕 Low OTF" panose="00000500000000000000" pitchFamily="50" charset="-127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a:t>Case 2</a:t>
                          </a:r>
                        </a:p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endParaRPr lang="en-US" altLang="ko-KR" sz="5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8929" t="-149057" r="-103571" b="-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4783" t="-149057" r="-870" b="-18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627328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1" name="Google Shape;100;p25">
            <a:extLst>
              <a:ext uri="{FF2B5EF4-FFF2-40B4-BE49-F238E27FC236}">
                <a16:creationId xmlns:a16="http://schemas.microsoft.com/office/drawing/2014/main" id="{5F0B47BA-AE2A-01FD-DD6B-A866C3AEDB20}"/>
              </a:ext>
            </a:extLst>
          </p:cNvPr>
          <p:cNvSpPr txBox="1"/>
          <p:nvPr/>
        </p:nvSpPr>
        <p:spPr>
          <a:xfrm>
            <a:off x="186207" y="2775322"/>
            <a:ext cx="2817695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[ Engagement Initial Conditions]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D49B4EB-6806-DE34-48FF-033B669B3A6B}"/>
              </a:ext>
            </a:extLst>
          </p:cNvPr>
          <p:cNvGrpSpPr/>
          <p:nvPr/>
        </p:nvGrpSpPr>
        <p:grpSpPr>
          <a:xfrm>
            <a:off x="322797" y="2997339"/>
            <a:ext cx="4054883" cy="1880078"/>
            <a:chOff x="4580152" y="3319171"/>
            <a:chExt cx="4054883" cy="1880078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F85C2BD4-2236-B848-4984-1F360F3B7DA9}"/>
                </a:ext>
              </a:extLst>
            </p:cNvPr>
            <p:cNvGrpSpPr/>
            <p:nvPr/>
          </p:nvGrpSpPr>
          <p:grpSpPr>
            <a:xfrm>
              <a:off x="4580152" y="3319171"/>
              <a:ext cx="4054883" cy="1880078"/>
              <a:chOff x="2039022" y="1532494"/>
              <a:chExt cx="4518309" cy="2150825"/>
            </a:xfrm>
          </p:grpSpPr>
          <p:cxnSp>
            <p:nvCxnSpPr>
              <p:cNvPr id="117" name="직선 연결선[R] 116">
                <a:extLst>
                  <a:ext uri="{FF2B5EF4-FFF2-40B4-BE49-F238E27FC236}">
                    <a16:creationId xmlns:a16="http://schemas.microsoft.com/office/drawing/2014/main" id="{DD5E61A0-7EAC-0757-16C8-75D90EA218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0267" y="1962944"/>
                <a:ext cx="2828487" cy="141760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[R] 117">
                <a:extLst>
                  <a:ext uri="{FF2B5EF4-FFF2-40B4-BE49-F238E27FC236}">
                    <a16:creationId xmlns:a16="http://schemas.microsoft.com/office/drawing/2014/main" id="{BB4EFEED-11B0-1CAC-1515-1BC0761947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5228" y="3380547"/>
                <a:ext cx="823526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[R] 118">
                <a:extLst>
                  <a:ext uri="{FF2B5EF4-FFF2-40B4-BE49-F238E27FC236}">
                    <a16:creationId xmlns:a16="http://schemas.microsoft.com/office/drawing/2014/main" id="{C4FFAB3A-0DEF-94F0-F2A7-EDADFCDEBF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0267" y="1962944"/>
                <a:ext cx="823526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0" name="호 119">
                <a:extLst>
                  <a:ext uri="{FF2B5EF4-FFF2-40B4-BE49-F238E27FC236}">
                    <a16:creationId xmlns:a16="http://schemas.microsoft.com/office/drawing/2014/main" id="{A974BDB3-F600-2F30-DF9F-9274F8C5421B}"/>
                  </a:ext>
                </a:extLst>
              </p:cNvPr>
              <p:cNvSpPr/>
              <p:nvPr/>
            </p:nvSpPr>
            <p:spPr>
              <a:xfrm rot="5400000" flipV="1">
                <a:off x="5009810" y="3075691"/>
                <a:ext cx="605545" cy="609711"/>
              </a:xfrm>
              <a:prstGeom prst="arc">
                <a:avLst>
                  <a:gd name="adj1" fmla="val 14540098"/>
                  <a:gd name="adj2" fmla="val 16146897"/>
                </a:avLst>
              </a:prstGeom>
              <a:ln w="9525">
                <a:solidFill>
                  <a:schemeClr val="tx1"/>
                </a:solidFill>
                <a:head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121" name="직선 화살표 연결선 120">
                <a:extLst>
                  <a:ext uri="{FF2B5EF4-FFF2-40B4-BE49-F238E27FC236}">
                    <a16:creationId xmlns:a16="http://schemas.microsoft.com/office/drawing/2014/main" id="{C7DFDBB9-7648-279D-8FFB-2053B921E7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23810" y="1962943"/>
                <a:ext cx="694583" cy="2125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2" name="호 121">
                <a:extLst>
                  <a:ext uri="{FF2B5EF4-FFF2-40B4-BE49-F238E27FC236}">
                    <a16:creationId xmlns:a16="http://schemas.microsoft.com/office/drawing/2014/main" id="{821E86C5-064D-77E9-09A8-3A5D4A730BCC}"/>
                  </a:ext>
                </a:extLst>
              </p:cNvPr>
              <p:cNvSpPr/>
              <p:nvPr/>
            </p:nvSpPr>
            <p:spPr>
              <a:xfrm rot="16200000" flipH="1" flipV="1">
                <a:off x="2047092" y="1524426"/>
                <a:ext cx="883533" cy="899669"/>
              </a:xfrm>
              <a:prstGeom prst="arc">
                <a:avLst>
                  <a:gd name="adj1" fmla="val 17012396"/>
                  <a:gd name="adj2" fmla="val 17701645"/>
                </a:avLst>
              </a:prstGeom>
              <a:ln w="9525">
                <a:solidFill>
                  <a:schemeClr val="tx1"/>
                </a:solidFill>
                <a:headEnd type="triangle" w="sm" len="sm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23" name="호 122">
                <a:extLst>
                  <a:ext uri="{FF2B5EF4-FFF2-40B4-BE49-F238E27FC236}">
                    <a16:creationId xmlns:a16="http://schemas.microsoft.com/office/drawing/2014/main" id="{9E837823-F3F1-0FBA-A114-574EF19A2C63}"/>
                  </a:ext>
                </a:extLst>
              </p:cNvPr>
              <p:cNvSpPr/>
              <p:nvPr/>
            </p:nvSpPr>
            <p:spPr>
              <a:xfrm rot="5400000" flipH="1">
                <a:off x="2047091" y="1524426"/>
                <a:ext cx="883532" cy="899669"/>
              </a:xfrm>
              <a:prstGeom prst="arc">
                <a:avLst>
                  <a:gd name="adj1" fmla="val 15358672"/>
                  <a:gd name="adj2" fmla="val 16238367"/>
                </a:avLst>
              </a:prstGeom>
              <a:ln w="9525">
                <a:solidFill>
                  <a:schemeClr val="tx1"/>
                </a:solidFill>
                <a:headEnd type="triangle" w="sm" len="sm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4" name="TextBox 123">
                    <a:extLst>
                      <a:ext uri="{FF2B5EF4-FFF2-40B4-BE49-F238E27FC236}">
                        <a16:creationId xmlns:a16="http://schemas.microsoft.com/office/drawing/2014/main" id="{5D5AFEB6-FFE0-1F11-511E-FBA100BF5E8A}"/>
                      </a:ext>
                    </a:extLst>
                  </p:cNvPr>
                  <p:cNvSpPr txBox="1"/>
                  <p:nvPr/>
                </p:nvSpPr>
                <p:spPr>
                  <a:xfrm>
                    <a:off x="3140598" y="2021445"/>
                    <a:ext cx="392287" cy="28219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kumimoji="1" lang="en-US" altLang="ko-Kore-KR" sz="105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ko-Kore-KR" sz="105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5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1" lang="en-US" altLang="ko-Kore-KR" sz="105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kumimoji="1" lang="ko-Kore-KR" altLang="en-US" sz="1050" dirty="0"/>
                  </a:p>
                </p:txBody>
              </p:sp>
            </mc:Choice>
            <mc:Fallback xmlns="">
              <p:sp>
                <p:nvSpPr>
                  <p:cNvPr id="124" name="TextBox 123">
                    <a:extLst>
                      <a:ext uri="{FF2B5EF4-FFF2-40B4-BE49-F238E27FC236}">
                        <a16:creationId xmlns:a16="http://schemas.microsoft.com/office/drawing/2014/main" id="{5D5AFEB6-FFE0-1F11-511E-FBA100BF5E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40598" y="2021445"/>
                    <a:ext cx="392287" cy="28219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5000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5" name="TextBox 124">
                    <a:extLst>
                      <a:ext uri="{FF2B5EF4-FFF2-40B4-BE49-F238E27FC236}">
                        <a16:creationId xmlns:a16="http://schemas.microsoft.com/office/drawing/2014/main" id="{EFFBC717-C387-3FBC-6AEC-0C7942EA6311}"/>
                      </a:ext>
                    </a:extLst>
                  </p:cNvPr>
                  <p:cNvSpPr txBox="1"/>
                  <p:nvPr/>
                </p:nvSpPr>
                <p:spPr>
                  <a:xfrm>
                    <a:off x="2672715" y="2058658"/>
                    <a:ext cx="352532" cy="2539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ore-KR" sz="105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05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1" lang="en-US" altLang="ko-Kore-KR" sz="105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kumimoji="1" lang="ko-Kore-KR" altLang="en-US" sz="1050" dirty="0"/>
                  </a:p>
                </p:txBody>
              </p:sp>
            </mc:Choice>
            <mc:Fallback xmlns="">
              <p:sp>
                <p:nvSpPr>
                  <p:cNvPr id="125" name="TextBox 124">
                    <a:extLst>
                      <a:ext uri="{FF2B5EF4-FFF2-40B4-BE49-F238E27FC236}">
                        <a16:creationId xmlns:a16="http://schemas.microsoft.com/office/drawing/2014/main" id="{EFFBC717-C387-3FBC-6AEC-0C7942EA63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72715" y="2058658"/>
                    <a:ext cx="352532" cy="25391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5556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91083113-7749-42D3-96A5-099C82CB5233}"/>
                      </a:ext>
                    </a:extLst>
                  </p:cNvPr>
                  <p:cNvSpPr txBox="1"/>
                  <p:nvPr/>
                </p:nvSpPr>
                <p:spPr>
                  <a:xfrm>
                    <a:off x="2871100" y="1882227"/>
                    <a:ext cx="439608" cy="26866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ore-KR" sz="105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05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ko-Kore-KR" sz="105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sz="105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kumimoji="1" lang="en-US" altLang="ko-Kore-KR" sz="105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</m:sSub>
                        </m:oMath>
                      </m:oMathPara>
                    </a14:m>
                    <a:endParaRPr kumimoji="1" lang="ko-Kore-KR" altLang="en-US" sz="1050" dirty="0"/>
                  </a:p>
                </p:txBody>
              </p:sp>
            </mc:Choice>
            <mc:Fallback xmlns=""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91083113-7749-42D3-96A5-099C82CB523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1100" y="1882227"/>
                    <a:ext cx="439608" cy="26866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5263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7" name="TextBox 126">
                    <a:extLst>
                      <a:ext uri="{FF2B5EF4-FFF2-40B4-BE49-F238E27FC236}">
                        <a16:creationId xmlns:a16="http://schemas.microsoft.com/office/drawing/2014/main" id="{61D93C21-58F0-3488-B837-FD73CE5AC577}"/>
                      </a:ext>
                    </a:extLst>
                  </p:cNvPr>
                  <p:cNvSpPr txBox="1"/>
                  <p:nvPr/>
                </p:nvSpPr>
                <p:spPr>
                  <a:xfrm>
                    <a:off x="4670558" y="3127169"/>
                    <a:ext cx="352149" cy="2539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ore-KR" sz="105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05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1" lang="en-US" altLang="ko-Kore-KR" sz="105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kumimoji="1" lang="ko-Kore-KR" altLang="en-US" sz="1050" dirty="0"/>
                  </a:p>
                </p:txBody>
              </p:sp>
            </mc:Choice>
            <mc:Fallback xmlns="">
              <p:sp>
                <p:nvSpPr>
                  <p:cNvPr id="127" name="TextBox 126">
                    <a:extLst>
                      <a:ext uri="{FF2B5EF4-FFF2-40B4-BE49-F238E27FC236}">
                        <a16:creationId xmlns:a16="http://schemas.microsoft.com/office/drawing/2014/main" id="{61D93C21-58F0-3488-B837-FD73CE5AC5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70558" y="3127169"/>
                    <a:ext cx="352149" cy="25391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5263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58AA2F2B-8E2C-B819-46B7-1A6C670F1BB9}"/>
                  </a:ext>
                </a:extLst>
              </p:cNvPr>
              <p:cNvSpPr txBox="1"/>
              <p:nvPr/>
            </p:nvSpPr>
            <p:spPr>
              <a:xfrm>
                <a:off x="2224968" y="1779623"/>
                <a:ext cx="3337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dirty="0"/>
                  <a:t>M</a:t>
                </a:r>
                <a:endParaRPr kumimoji="1" lang="ko-Kore-KR" altLang="en-US" dirty="0"/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B779954D-9B7E-C7B5-39D7-372E893744E5}"/>
                  </a:ext>
                </a:extLst>
              </p:cNvPr>
              <p:cNvSpPr txBox="1"/>
              <p:nvPr/>
            </p:nvSpPr>
            <p:spPr>
              <a:xfrm>
                <a:off x="5302373" y="3226655"/>
                <a:ext cx="12549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dirty="0"/>
                  <a:t>T</a:t>
                </a:r>
                <a:r>
                  <a:rPr kumimoji="1" lang="en-US" altLang="ko-Kore-KR" sz="1100" dirty="0"/>
                  <a:t>(Stationary)</a:t>
                </a:r>
                <a:endParaRPr kumimoji="1" lang="ko-Kore-KR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6861D532-5039-BC0C-5D9E-7723D5F70791}"/>
                      </a:ext>
                    </a:extLst>
                  </p:cNvPr>
                  <p:cNvSpPr txBox="1"/>
                  <p:nvPr/>
                </p:nvSpPr>
                <p:spPr>
                  <a:xfrm>
                    <a:off x="3873658" y="2458578"/>
                    <a:ext cx="332527" cy="2539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ore-KR" sz="105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05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ko-Kore-KR" sz="105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kumimoji="1" lang="ko-Kore-KR" altLang="en-US" sz="1050" dirty="0"/>
                  </a:p>
                </p:txBody>
              </p:sp>
            </mc:Choice>
            <mc:Fallback xmlns="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6861D532-5039-BC0C-5D9E-7723D5F707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73658" y="2458578"/>
                    <a:ext cx="332527" cy="25391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5263"/>
                    </a:stretch>
                  </a:blipFill>
                </p:spPr>
                <p:txBody>
                  <a:bodyPr/>
                  <a:lstStyle/>
                  <a:p>
                    <a:r>
                      <a:rPr lang="ko-Kore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E12623EE-198D-A63C-78AC-03659F15AF0D}"/>
                    </a:ext>
                  </a:extLst>
                </p:cNvPr>
                <p:cNvSpPr txBox="1"/>
                <p:nvPr/>
              </p:nvSpPr>
              <p:spPr>
                <a:xfrm>
                  <a:off x="7172734" y="3624880"/>
                  <a:ext cx="1245341" cy="10327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2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ko-Kore-KR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kumimoji="1" lang="en-US" altLang="ko-Kore-KR" sz="1200" b="0" i="1" smtClean="0">
                            <a:latin typeface="Cambria Math" panose="02040503050406030204" pitchFamily="18" charset="0"/>
                          </a:rPr>
                          <m:t>=7000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1" lang="en-US" altLang="ko-Kore-KR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1" lang="en-US" altLang="ko-Kore-KR" sz="1200" b="0" i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</m:d>
                      </m:oMath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kumimoji="1" lang="en-US" altLang="ko-Kore-KR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kumimoji="1" lang="en-US" altLang="ko-Kore-KR" sz="1200" b="0" i="1" smtClean="0">
                            <a:latin typeface="Cambria Math" panose="02040503050406030204" pitchFamily="18" charset="0"/>
                          </a:rPr>
                          <m:t>=−27</m:t>
                        </m:r>
                        <m:r>
                          <a:rPr kumimoji="1" lang="en-US" altLang="ko-Kore-KR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oMath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ko-Kore-KR" sz="12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kumimoji="1" lang="en-US" altLang="ko-Kore-KR" sz="1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ko-Kore-KR" sz="12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kumimoji="1" lang="en-US" altLang="ko-Kore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oMath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ko-Kore-KR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ore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kumimoji="1" lang="en-US" altLang="ko-Kore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  <m:r>
                          <a:rPr kumimoji="1" lang="en-US" altLang="ko-Kore-KR" sz="1200" i="1">
                            <a:latin typeface="Cambria Math" panose="02040503050406030204" pitchFamily="18" charset="0"/>
                          </a:rPr>
                          <m:t>=−2</m:t>
                        </m:r>
                        <m:r>
                          <a:rPr kumimoji="1" lang="en-US" altLang="ko-Kore-KR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ko-Kore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oMath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kumimoji="1" lang="en-US" altLang="ko-Kore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r>
                          <a:rPr kumimoji="1" lang="en-US" altLang="ko-Kore-KR" sz="1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ko-Kore-KR" sz="1200" b="0" i="1" smtClean="0">
                            <a:latin typeface="Cambria Math" panose="02040503050406030204" pitchFamily="18" charset="0"/>
                          </a:rPr>
                          <m:t>200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1" lang="en-US" altLang="ko-Kore-KR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kumimoji="1" lang="en-US" altLang="ko-Kore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kumimoji="1" lang="en-US" altLang="ko-Kore-KR" sz="1200" b="0" i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kumimoji="1" lang="en-US" altLang="ko-Kore-KR" sz="1200" b="0" i="0" smtClean="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br>
                    <a:rPr kumimoji="1" lang="en-US" altLang="ko-Kore-KR" sz="1200" b="0" i="0" dirty="0">
                      <a:latin typeface="Cambria Math" panose="02040503050406030204" pitchFamily="18" charset="0"/>
                    </a:rPr>
                  </a:br>
                  <a:endParaRPr kumimoji="1" lang="en-US" altLang="ko-Kore-KR" sz="1200" b="0" dirty="0"/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E12623EE-198D-A63C-78AC-03659F15AF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2734" y="3624880"/>
                  <a:ext cx="1245341" cy="1032719"/>
                </a:xfrm>
                <a:prstGeom prst="rect">
                  <a:avLst/>
                </a:prstGeom>
                <a:blipFill>
                  <a:blip r:embed="rId10"/>
                  <a:stretch>
                    <a:fillRect b="-4146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아래쪽 화살표[D] 5">
            <a:extLst>
              <a:ext uri="{FF2B5EF4-FFF2-40B4-BE49-F238E27FC236}">
                <a16:creationId xmlns:a16="http://schemas.microsoft.com/office/drawing/2014/main" id="{2138CAF4-F2BB-4E1A-E30B-F06E9E6C7984}"/>
              </a:ext>
            </a:extLst>
          </p:cNvPr>
          <p:cNvSpPr/>
          <p:nvPr/>
        </p:nvSpPr>
        <p:spPr>
          <a:xfrm rot="16200000">
            <a:off x="4373830" y="1803880"/>
            <a:ext cx="203200" cy="49106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8AAD321D-5784-279C-A6A1-376E89F7C8F4}"/>
              </a:ext>
            </a:extLst>
          </p:cNvPr>
          <p:cNvSpPr/>
          <p:nvPr/>
        </p:nvSpPr>
        <p:spPr>
          <a:xfrm rot="16200000">
            <a:off x="4373830" y="3681667"/>
            <a:ext cx="203200" cy="49106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100;p25">
                <a:extLst>
                  <a:ext uri="{FF2B5EF4-FFF2-40B4-BE49-F238E27FC236}">
                    <a16:creationId xmlns:a16="http://schemas.microsoft.com/office/drawing/2014/main" id="{62CFD05F-941D-5012-BC50-1720137A7324}"/>
                  </a:ext>
                </a:extLst>
              </p:cNvPr>
              <p:cNvSpPr txBox="1"/>
              <p:nvPr/>
            </p:nvSpPr>
            <p:spPr>
              <a:xfrm>
                <a:off x="4808418" y="3024873"/>
                <a:ext cx="4090050" cy="17773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As error variables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(</m:t>
                    </m:r>
                    <m:sSub>
                      <m:sSubPr>
                        <m:ctrlP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𝒆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</m:t>
                        </m:r>
                      </m:sub>
                    </m:sSub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, </m:t>
                    </m:r>
                    <m:sSub>
                      <m:sSubPr>
                        <m:ctrlP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𝒆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𝟐</m:t>
                        </m:r>
                      </m:sub>
                    </m:sSub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&amp; surface variable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(</m:t>
                    </m:r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𝑺</m:t>
                    </m:r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)</m:t>
                    </m:r>
                  </m:oMath>
                </a14:m>
                <a:endParaRPr lang="en-US" altLang="ko-KR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u="sng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do NOT converge to 0</a:t>
                </a: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if simulated as Air-to-surface,</a:t>
                </a:r>
              </a:p>
              <a:p>
                <a:pPr>
                  <a:lnSpc>
                    <a:spcPct val="115000"/>
                  </a:lnSpc>
                  <a:buSzPts val="2500"/>
                </a:pPr>
                <a:endParaRPr lang="en-US" altLang="ko-KR" sz="400" b="1" i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200" b="1" i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and also…</a:t>
                </a:r>
              </a:p>
              <a:p>
                <a:pPr>
                  <a:lnSpc>
                    <a:spcPct val="115000"/>
                  </a:lnSpc>
                  <a:buSzPts val="2500"/>
                </a:pPr>
                <a:endParaRPr lang="en-US" altLang="ko-KR" sz="400" b="1" i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in order to compare results with Pure IACGBOM,</a:t>
                </a:r>
              </a:p>
              <a:p>
                <a:pPr>
                  <a:lnSpc>
                    <a:spcPct val="115000"/>
                  </a:lnSpc>
                  <a:buSzPts val="2500"/>
                </a:pPr>
                <a:endParaRPr lang="en-US" altLang="ko-KR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u="sng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Simulate as [IACGBOM] Case(Surface-to-surface).</a:t>
                </a:r>
              </a:p>
            </p:txBody>
          </p:sp>
        </mc:Choice>
        <mc:Fallback xmlns="">
          <p:sp>
            <p:nvSpPr>
              <p:cNvPr id="11" name="Google Shape;100;p25">
                <a:extLst>
                  <a:ext uri="{FF2B5EF4-FFF2-40B4-BE49-F238E27FC236}">
                    <a16:creationId xmlns:a16="http://schemas.microsoft.com/office/drawing/2014/main" id="{62CFD05F-941D-5012-BC50-1720137A7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418" y="3024873"/>
                <a:ext cx="4090050" cy="1777379"/>
              </a:xfrm>
              <a:prstGeom prst="rect">
                <a:avLst/>
              </a:prstGeom>
              <a:blipFill>
                <a:blip r:embed="rId11"/>
                <a:stretch>
                  <a:fillRect l="-3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Google Shape;100;p25">
                <a:extLst>
                  <a:ext uri="{FF2B5EF4-FFF2-40B4-BE49-F238E27FC236}">
                    <a16:creationId xmlns:a16="http://schemas.microsoft.com/office/drawing/2014/main" id="{A371BE82-176F-9B15-5FB4-C4ED9842332E}"/>
                  </a:ext>
                </a:extLst>
              </p:cNvPr>
              <p:cNvSpPr txBox="1"/>
              <p:nvPr/>
            </p:nvSpPr>
            <p:spPr>
              <a:xfrm>
                <a:off x="4772744" y="1182094"/>
                <a:ext cx="4090050" cy="14234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u="sng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Consider “feasible”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u="sng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u="sng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𝒌</m:t>
                        </m:r>
                      </m:e>
                      <m:sub>
                        <m:r>
                          <a:rPr lang="en-US" altLang="ko-KR" b="1" i="1" u="sng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b="1" u="sng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range.</a:t>
                </a:r>
              </a:p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	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𝒌</m:t>
                        </m:r>
                      </m:e>
                      <m:sub>
                        <m:r>
                          <a:rPr lang="en-US" altLang="ko-KR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</m:t>
                        </m:r>
                      </m:sub>
                    </m:sSub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∈</m:t>
                    </m:r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[+</m:t>
                    </m:r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𝟗</m:t>
                    </m:r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°, +</m:t>
                    </m:r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𝟔𝟎</m:t>
                    </m:r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°]</m:t>
                    </m:r>
                  </m:oMath>
                </a14:m>
                <a:endParaRPr lang="ko-Kore-KR" altLang="en-US" dirty="0"/>
              </a:p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Case 3: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𝒌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VS.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𝜸</m:t>
                        </m:r>
                      </m:e>
                      <m:sub>
                        <m:r>
                          <a:rPr lang="en-US" altLang="ko-KR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VS.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𝑨</m:t>
                        </m:r>
                      </m:e>
                      <m:sub>
                        <m:r>
                          <a:rPr lang="en-US" altLang="ko-KR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𝐞𝐬𝐭</m:t>
                        </m:r>
                      </m:sub>
                    </m:sSub>
                  </m:oMath>
                </a14:m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 - </a:t>
                </a:r>
                <a:r>
                  <a:rPr lang="en-US" altLang="ko-KR" b="1" u="sng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3D surface plot</a:t>
                </a:r>
              </a:p>
              <a:p>
                <a:pPr>
                  <a:lnSpc>
                    <a:spcPct val="115000"/>
                  </a:lnSpc>
                  <a:buSzPts val="2500"/>
                </a:pPr>
                <a:endParaRPr lang="en-US" altLang="ko-KR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u="sng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What are the achievable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u="sng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u="sng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𝜸</m:t>
                        </m:r>
                      </m:e>
                      <m:sub>
                        <m:r>
                          <a:rPr lang="en-US" altLang="ko-KR" b="1" i="1" u="sng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en-US" altLang="ko-KR" b="1" u="sng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ranges?</a:t>
                </a:r>
              </a:p>
            </p:txBody>
          </p:sp>
        </mc:Choice>
        <mc:Fallback xmlns="">
          <p:sp>
            <p:nvSpPr>
              <p:cNvPr id="15" name="Google Shape;100;p25">
                <a:extLst>
                  <a:ext uri="{FF2B5EF4-FFF2-40B4-BE49-F238E27FC236}">
                    <a16:creationId xmlns:a16="http://schemas.microsoft.com/office/drawing/2014/main" id="{A371BE82-176F-9B15-5FB4-C4ED98423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744" y="1182094"/>
                <a:ext cx="4090050" cy="1423436"/>
              </a:xfrm>
              <a:prstGeom prst="rect">
                <a:avLst/>
              </a:prstGeom>
              <a:blipFill>
                <a:blip r:embed="rId12"/>
                <a:stretch>
                  <a:fillRect l="-3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50708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068205AA-C4D3-7DF1-26B5-68CB05787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C521C97-BE6B-412C-2929-25BE8C71B7BC}"/>
              </a:ext>
            </a:extLst>
          </p:cNvPr>
          <p:cNvSpPr/>
          <p:nvPr/>
        </p:nvSpPr>
        <p:spPr>
          <a:xfrm>
            <a:off x="129639" y="86742"/>
            <a:ext cx="8884721" cy="42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sx="99000" sy="99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3BC7F9-0943-7E12-F830-B93626CDA74E}"/>
              </a:ext>
            </a:extLst>
          </p:cNvPr>
          <p:cNvSpPr txBox="1"/>
          <p:nvPr/>
        </p:nvSpPr>
        <p:spPr>
          <a:xfrm>
            <a:off x="4475430" y="16929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자율 지능 시스템 연구실 </a:t>
            </a:r>
            <a:endParaRPr lang="ko-KR" altLang="en-US" sz="1050" dirty="0">
              <a:solidFill>
                <a:srgbClr val="19264B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7B39E87-BA49-758A-3793-693D53BEA5F1}"/>
              </a:ext>
            </a:extLst>
          </p:cNvPr>
          <p:cNvGrpSpPr/>
          <p:nvPr/>
        </p:nvGrpSpPr>
        <p:grpSpPr>
          <a:xfrm>
            <a:off x="143033" y="30805"/>
            <a:ext cx="3247867" cy="540069"/>
            <a:chOff x="143033" y="30805"/>
            <a:chExt cx="3247867" cy="540069"/>
          </a:xfrm>
        </p:grpSpPr>
        <p:cxnSp>
          <p:nvCxnSpPr>
            <p:cNvPr id="14" name="Google Shape;226;p33">
              <a:extLst>
                <a:ext uri="{FF2B5EF4-FFF2-40B4-BE49-F238E27FC236}">
                  <a16:creationId xmlns:a16="http://schemas.microsoft.com/office/drawing/2014/main" id="{1B66DCC0-BC2D-47A3-9259-95422AE9DF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97" y="469131"/>
              <a:ext cx="3201403" cy="0"/>
            </a:xfrm>
            <a:prstGeom prst="straightConnector1">
              <a:avLst/>
            </a:prstGeom>
            <a:noFill/>
            <a:ln w="12700" cap="flat" cmpd="sng">
              <a:solidFill>
                <a:srgbClr val="1926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B3CE309-8E4E-A816-EBF2-5DE444B3C555}"/>
                </a:ext>
              </a:extLst>
            </p:cNvPr>
            <p:cNvGrpSpPr/>
            <p:nvPr/>
          </p:nvGrpSpPr>
          <p:grpSpPr>
            <a:xfrm>
              <a:off x="143033" y="30805"/>
              <a:ext cx="424132" cy="538579"/>
              <a:chOff x="143033" y="30805"/>
              <a:chExt cx="424132" cy="538579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CE8FFEC4-C725-CD48-2319-10E268B8D00C}"/>
                  </a:ext>
                </a:extLst>
              </p:cNvPr>
              <p:cNvSpPr/>
              <p:nvPr/>
            </p:nvSpPr>
            <p:spPr>
              <a:xfrm>
                <a:off x="189497" y="128016"/>
                <a:ext cx="331204" cy="344159"/>
              </a:xfrm>
              <a:prstGeom prst="rect">
                <a:avLst/>
              </a:prstGeom>
              <a:solidFill>
                <a:srgbClr val="1926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Google Shape;100;p25">
                <a:extLst>
                  <a:ext uri="{FF2B5EF4-FFF2-40B4-BE49-F238E27FC236}">
                    <a16:creationId xmlns:a16="http://schemas.microsoft.com/office/drawing/2014/main" id="{D0A658DF-CF0B-FB87-4B2A-9CAE44776D68}"/>
                  </a:ext>
                </a:extLst>
              </p:cNvPr>
              <p:cNvSpPr txBox="1"/>
              <p:nvPr/>
            </p:nvSpPr>
            <p:spPr>
              <a:xfrm>
                <a:off x="143033" y="30805"/>
                <a:ext cx="424132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en-US" altLang="ko-KR" sz="2000" b="1" i="0" u="none" strike="noStrike" cap="none" dirty="0">
                    <a:solidFill>
                      <a:schemeClr val="bg1"/>
                    </a:solidFill>
                    <a:latin typeface="넥슨Lv1고딕 Low OTF Bold" panose="00000800000000000000" pitchFamily="50" charset="-127"/>
                    <a:ea typeface="넥슨Lv1고딕 Low OTF Bold" panose="00000800000000000000" pitchFamily="50" charset="-127"/>
                    <a:sym typeface="Arial"/>
                  </a:rPr>
                  <a:t>3</a:t>
                </a:r>
              </a:p>
            </p:txBody>
          </p:sp>
        </p:grpSp>
        <p:sp>
          <p:nvSpPr>
            <p:cNvPr id="100" name="Google Shape;100;p25">
              <a:extLst>
                <a:ext uri="{FF2B5EF4-FFF2-40B4-BE49-F238E27FC236}">
                  <a16:creationId xmlns:a16="http://schemas.microsoft.com/office/drawing/2014/main" id="{CA2B677B-EF24-ADB3-F1E0-DD99347C7E0D}"/>
                </a:ext>
              </a:extLst>
            </p:cNvPr>
            <p:cNvSpPr txBox="1"/>
            <p:nvPr/>
          </p:nvSpPr>
          <p:spPr>
            <a:xfrm>
              <a:off x="501651" y="67690"/>
              <a:ext cx="2889249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ko-KR" altLang="en-US" sz="1800" b="1" i="0" u="none" strike="noStrike" cap="none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  <a:sym typeface="Arial"/>
                </a:rPr>
                <a:t>연구내용</a:t>
              </a:r>
              <a:endParaRPr lang="en-US" altLang="ko-KR" sz="18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endParaRPr>
            </a:p>
          </p:txBody>
        </p:sp>
      </p:grpSp>
      <p:sp>
        <p:nvSpPr>
          <p:cNvPr id="35" name="슬라이드 번호 개체 틀 34">
            <a:extLst>
              <a:ext uri="{FF2B5EF4-FFF2-40B4-BE49-F238E27FC236}">
                <a16:creationId xmlns:a16="http://schemas.microsoft.com/office/drawing/2014/main" id="{BC3153F4-6E5F-BEE0-1A06-56030D3DC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42</a:t>
            </a:fld>
            <a:endParaRPr lang="ko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843B900-4638-7A80-DC43-44854D0B2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30" y="810247"/>
            <a:ext cx="7772400" cy="1980870"/>
          </a:xfrm>
          <a:prstGeom prst="rect">
            <a:avLst/>
          </a:prstGeom>
        </p:spPr>
      </p:pic>
      <p:sp>
        <p:nvSpPr>
          <p:cNvPr id="18" name="Google Shape;100;p25">
            <a:extLst>
              <a:ext uri="{FF2B5EF4-FFF2-40B4-BE49-F238E27FC236}">
                <a16:creationId xmlns:a16="http://schemas.microsoft.com/office/drawing/2014/main" id="{6C38D2BF-0449-0BB4-81A7-C9B30ACC72DB}"/>
              </a:ext>
            </a:extLst>
          </p:cNvPr>
          <p:cNvSpPr txBox="1"/>
          <p:nvPr/>
        </p:nvSpPr>
        <p:spPr>
          <a:xfrm>
            <a:off x="189497" y="478103"/>
            <a:ext cx="343688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[Simulation Setting – Pure IACGBOM Case]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100;p25">
                <a:extLst>
                  <a:ext uri="{FF2B5EF4-FFF2-40B4-BE49-F238E27FC236}">
                    <a16:creationId xmlns:a16="http://schemas.microsoft.com/office/drawing/2014/main" id="{24B0F59F-CFE7-A4E6-602E-94DA88C50015}"/>
                  </a:ext>
                </a:extLst>
              </p:cNvPr>
              <p:cNvSpPr txBox="1"/>
              <p:nvPr/>
            </p:nvSpPr>
            <p:spPr>
              <a:xfrm>
                <a:off x="589230" y="2849978"/>
                <a:ext cx="2291683" cy="1567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2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&lt;Initial Geometry&gt;</a:t>
                </a:r>
                <a:endParaRPr lang="en-US" altLang="ko-KR" sz="1200" b="1" i="1" dirty="0">
                  <a:solidFill>
                    <a:srgbClr val="002060"/>
                  </a:solidFill>
                  <a:latin typeface="Cambria Math" panose="02040503050406030204" pitchFamily="18" charset="0"/>
                  <a:ea typeface="넥슨Lv1고딕 Low OTF" panose="00000500000000000000" pitchFamily="50" charset="-127"/>
                  <a:sym typeface="Wingdings" pitchFamily="2" charset="2"/>
                </a:endParaRPr>
              </a:p>
              <a:p>
                <a:pPr>
                  <a:lnSpc>
                    <a:spcPct val="115000"/>
                  </a:lnSpc>
                  <a:buSzPts val="2500"/>
                </a:pPr>
                <a14:m>
                  <m:oMath xmlns:m="http://schemas.openxmlformats.org/officeDocument/2006/math">
                    <m:r>
                      <a:rPr lang="en-US" altLang="ko-KR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(</m:t>
                    </m:r>
                    <m:sSub>
                      <m:sSubPr>
                        <m:ctrlP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𝒙</m:t>
                        </m:r>
                      </m:e>
                      <m:sub>
                        <m:sSub>
                          <m:sSubPr>
                            <m:ctrlPr>
                              <a:rPr lang="en-US" altLang="ko-KR" sz="1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1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𝑴</m:t>
                            </m:r>
                          </m:e>
                          <m:sub>
                            <m:r>
                              <a:rPr lang="en-US" altLang="ko-KR" sz="1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𝟎</m:t>
                            </m:r>
                          </m:sub>
                        </m:sSub>
                      </m:sub>
                    </m:sSub>
                    <m:r>
                      <a:rPr lang="en-US" altLang="ko-KR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,</m:t>
                    </m:r>
                    <m:sSub>
                      <m:sSubPr>
                        <m:ctrlPr>
                          <a:rPr lang="en-US" altLang="ko-KR" sz="1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𝒚</m:t>
                        </m:r>
                      </m:e>
                      <m:sub>
                        <m:sSub>
                          <m:sSubPr>
                            <m:ctrlPr>
                              <a:rPr lang="en-US" altLang="ko-KR" sz="1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1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𝑴</m:t>
                            </m:r>
                          </m:e>
                          <m:sub>
                            <m:r>
                              <a:rPr lang="en-US" altLang="ko-KR" sz="1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𝟎</m:t>
                            </m:r>
                          </m:sub>
                        </m:sSub>
                      </m:sub>
                    </m:sSub>
                    <m:r>
                      <a:rPr lang="en-US" altLang="ko-KR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)=(</m:t>
                    </m:r>
                    <m:r>
                      <a:rPr lang="en-US" altLang="ko-KR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𝟎</m:t>
                    </m:r>
                    <m:r>
                      <a:rPr lang="en-US" altLang="ko-KR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,</m:t>
                    </m:r>
                    <m:r>
                      <a:rPr lang="en-US" altLang="ko-KR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𝟎</m:t>
                    </m:r>
                    <m:r>
                      <a:rPr lang="en-US" altLang="ko-KR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n-US" altLang="ko-KR" sz="12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m</a:t>
                </a:r>
              </a:p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200" b="1" dirty="0">
                    <a:solidFill>
                      <a:srgbClr val="002060"/>
                    </a:solidFill>
                    <a:ea typeface="넥슨Lv1고딕 Low OTF" panose="00000500000000000000" pitchFamily="50" charset="-127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(</m:t>
                    </m:r>
                    <m:sSub>
                      <m:sSubPr>
                        <m:ctrlP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𝒙</m:t>
                        </m:r>
                      </m:e>
                      <m:sub>
                        <m:sSub>
                          <m:sSubPr>
                            <m:ctrlPr>
                              <a:rPr lang="en-US" altLang="ko-KR" sz="1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1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𝑻</m:t>
                            </m:r>
                          </m:e>
                          <m:sub>
                            <m:r>
                              <a:rPr lang="en-US" altLang="ko-KR" sz="1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𝟎</m:t>
                            </m:r>
                          </m:sub>
                        </m:sSub>
                      </m:sub>
                    </m:sSub>
                    <m:r>
                      <a:rPr lang="en-US" altLang="ko-KR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,</m:t>
                    </m:r>
                    <m:sSub>
                      <m:sSubPr>
                        <m:ctrlPr>
                          <a:rPr lang="en-US" altLang="ko-KR" sz="1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𝒚</m:t>
                        </m:r>
                      </m:e>
                      <m:sub>
                        <m:sSub>
                          <m:sSubPr>
                            <m:ctrlPr>
                              <a:rPr lang="en-US" altLang="ko-KR" sz="1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1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𝑻</m:t>
                            </m:r>
                          </m:e>
                          <m:sub>
                            <m:r>
                              <a:rPr lang="en-US" altLang="ko-KR" sz="12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𝟎</m:t>
                            </m:r>
                          </m:sub>
                        </m:sSub>
                      </m:sub>
                    </m:sSub>
                    <m:r>
                      <a:rPr lang="en-US" altLang="ko-KR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)=(</m:t>
                    </m:r>
                    <m:r>
                      <a:rPr lang="en-US" altLang="ko-KR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𝟏𝟎𝟎𝟎𝟎</m:t>
                    </m:r>
                    <m:r>
                      <a:rPr lang="en-US" altLang="ko-KR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,</m:t>
                    </m:r>
                    <m:r>
                      <a:rPr lang="en-US" altLang="ko-KR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𝟎</m:t>
                    </m:r>
                    <m:r>
                      <a:rPr lang="en-US" altLang="ko-KR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n-US" altLang="ko-KR" sz="12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m</a:t>
                </a:r>
              </a:p>
              <a:p>
                <a:pPr>
                  <a:lnSpc>
                    <a:spcPct val="115000"/>
                  </a:lnSpc>
                  <a:buSzPts val="25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sSub>
                          <m:sSubPr>
                            <m:ctrlPr>
                              <a:rPr lang="en-US" altLang="ko-KR" sz="1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1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𝑴</m:t>
                            </m:r>
                          </m:e>
                          <m:sub>
                            <m:r>
                              <a:rPr lang="en-US" altLang="ko-KR" sz="1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𝟎</m:t>
                            </m:r>
                          </m:sub>
                        </m:sSub>
                      </m:sub>
                    </m:sSub>
                    <m:r>
                      <a:rPr lang="en-US" altLang="ko-KR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=</m:t>
                    </m:r>
                    <m:r>
                      <a:rPr lang="en-US" altLang="ko-KR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𝟏𝟓</m:t>
                    </m:r>
                    <m:r>
                      <a:rPr lang="en-US" altLang="ko-KR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°</m:t>
                    </m:r>
                  </m:oMath>
                </a14:m>
                <a:r>
                  <a:rPr lang="en-US" altLang="ko-KR" sz="12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</a:t>
                </a:r>
              </a:p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200" b="1" dirty="0">
                    <a:solidFill>
                      <a:srgbClr val="002060"/>
                    </a:solidFill>
                    <a:ea typeface="넥슨Lv1고딕 Low OTF" panose="00000500000000000000" pitchFamily="50" charset="-127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𝑽</m:t>
                        </m:r>
                      </m:e>
                      <m:sub>
                        <m: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𝑴</m:t>
                        </m:r>
                      </m:sub>
                    </m:sSub>
                    <m:r>
                      <a:rPr lang="en-US" altLang="ko-KR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=</m:t>
                    </m:r>
                    <m:r>
                      <a:rPr lang="en-US" altLang="ko-KR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𝟐𝟓𝟎</m:t>
                    </m:r>
                  </m:oMath>
                </a14:m>
                <a:r>
                  <a:rPr lang="en-US" altLang="ko-KR" sz="12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m/s</a:t>
                </a:r>
              </a:p>
              <a:p>
                <a:pPr>
                  <a:lnSpc>
                    <a:spcPct val="115000"/>
                  </a:lnSpc>
                  <a:buSzPts val="2500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1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ko-KR" sz="12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𝐦𝐚𝐱</m:t>
                            </m:r>
                          </m:sub>
                        </m:sSub>
                      </m:e>
                    </m:d>
                    <m:r>
                      <a:rPr lang="en-US" altLang="ko-KR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=</m:t>
                    </m:r>
                    <m:r>
                      <a:rPr lang="en-US" altLang="ko-KR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𝟏𝟎𝟎</m:t>
                    </m:r>
                    <m:r>
                      <a:rPr lang="en-US" altLang="ko-KR" sz="1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𝐦</m:t>
                    </m:r>
                    <m:r>
                      <a:rPr lang="en-US" altLang="ko-KR" sz="1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/</m:t>
                    </m:r>
                    <m:sSup>
                      <m:sSupPr>
                        <m:ctrlP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𝒔</m:t>
                        </m:r>
                      </m:e>
                      <m:sup>
                        <m: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ko-KR" sz="12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</a:t>
                </a:r>
              </a:p>
            </p:txBody>
          </p:sp>
        </mc:Choice>
        <mc:Fallback xmlns="">
          <p:sp>
            <p:nvSpPr>
              <p:cNvPr id="19" name="Google Shape;100;p25">
                <a:extLst>
                  <a:ext uri="{FF2B5EF4-FFF2-40B4-BE49-F238E27FC236}">
                    <a16:creationId xmlns:a16="http://schemas.microsoft.com/office/drawing/2014/main" id="{24B0F59F-CFE7-A4E6-602E-94DA88C50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30" y="2849978"/>
                <a:ext cx="2291683" cy="15674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그룹 26">
            <a:extLst>
              <a:ext uri="{FF2B5EF4-FFF2-40B4-BE49-F238E27FC236}">
                <a16:creationId xmlns:a16="http://schemas.microsoft.com/office/drawing/2014/main" id="{56BE56A9-36B0-149F-6716-62C1ACEF86CD}"/>
              </a:ext>
            </a:extLst>
          </p:cNvPr>
          <p:cNvGrpSpPr/>
          <p:nvPr/>
        </p:nvGrpSpPr>
        <p:grpSpPr>
          <a:xfrm>
            <a:off x="4913397" y="3129630"/>
            <a:ext cx="3356219" cy="887839"/>
            <a:chOff x="3685711" y="3051834"/>
            <a:chExt cx="3356219" cy="887839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3E8CFBB-FA34-8D6D-8207-76DD770037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7771"/>
            <a:stretch/>
          </p:blipFill>
          <p:spPr>
            <a:xfrm>
              <a:off x="3685711" y="3051834"/>
              <a:ext cx="2412581" cy="50724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Google Shape;100;p25">
                  <a:extLst>
                    <a:ext uri="{FF2B5EF4-FFF2-40B4-BE49-F238E27FC236}">
                      <a16:creationId xmlns:a16="http://schemas.microsoft.com/office/drawing/2014/main" id="{ECF603AA-8AB0-A23D-2514-CFC34F77ACBC}"/>
                    </a:ext>
                  </a:extLst>
                </p:cNvPr>
                <p:cNvSpPr txBox="1"/>
                <p:nvPr/>
              </p:nvSpPr>
              <p:spPr>
                <a:xfrm>
                  <a:off x="6031749" y="3080409"/>
                  <a:ext cx="846461" cy="39700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>
                    <a:lnSpc>
                      <a:spcPct val="115000"/>
                    </a:lnSpc>
                    <a:buSzPts val="2500"/>
                  </a:pPr>
                  <a14:m>
                    <m:oMath xmlns:m="http://schemas.openxmlformats.org/officeDocument/2006/math">
                      <m:func>
                        <m:funcPr>
                          <m:ctrlPr>
                            <a:rPr lang="en-US" altLang="ko-K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tanh</m:t>
                          </m:r>
                        </m:fName>
                        <m:e>
                          <m:r>
                            <a:rPr lang="en-US" altLang="ko-K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(</m:t>
                          </m:r>
                          <m:r>
                            <a:rPr lang="en-US" altLang="ko-K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𝒂𝑺</m:t>
                          </m:r>
                          <m:r>
                            <a:rPr lang="en-US" altLang="ko-KR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)</m:t>
                          </m:r>
                        </m:e>
                      </m:func>
                    </m:oMath>
                  </a14:m>
                  <a:r>
                    <a:rPr lang="en-US" altLang="ko-KR" sz="1200" b="1" dirty="0">
                      <a:solidFill>
                        <a:schemeClr val="tx1"/>
                      </a:solidFill>
                      <a:latin typeface="넥슨Lv1고딕 Low OTF" panose="00000500000000000000" pitchFamily="50" charset="-127"/>
                      <a:ea typeface="넥슨Lv1고딕 Low OTF" panose="00000500000000000000" pitchFamily="50" charset="-127"/>
                      <a:sym typeface="Wingdings" pitchFamily="2" charset="2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1" name="Google Shape;100;p25">
                  <a:extLst>
                    <a:ext uri="{FF2B5EF4-FFF2-40B4-BE49-F238E27FC236}">
                      <a16:creationId xmlns:a16="http://schemas.microsoft.com/office/drawing/2014/main" id="{ECF603AA-8AB0-A23D-2514-CFC34F77AC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1749" y="3080409"/>
                  <a:ext cx="846461" cy="39700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B74550AA-2295-D4A6-C5B9-A6491121D20A}"/>
                </a:ext>
              </a:extLst>
            </p:cNvPr>
            <p:cNvCxnSpPr/>
            <p:nvPr/>
          </p:nvCxnSpPr>
          <p:spPr>
            <a:xfrm>
              <a:off x="6531429" y="3367407"/>
              <a:ext cx="0" cy="220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Google Shape;100;p25">
                  <a:extLst>
                    <a:ext uri="{FF2B5EF4-FFF2-40B4-BE49-F238E27FC236}">
                      <a16:creationId xmlns:a16="http://schemas.microsoft.com/office/drawing/2014/main" id="{B111EABE-AB78-623D-EE0F-579CE8A32197}"/>
                    </a:ext>
                  </a:extLst>
                </p:cNvPr>
                <p:cNvSpPr txBox="1"/>
                <p:nvPr/>
              </p:nvSpPr>
              <p:spPr>
                <a:xfrm>
                  <a:off x="6020928" y="3538631"/>
                  <a:ext cx="1021002" cy="40104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>
                    <a:lnSpc>
                      <a:spcPct val="115000"/>
                    </a:lnSpc>
                    <a:buSzPts val="25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𝒂</m:t>
                        </m:r>
                        <m: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=</m:t>
                        </m:r>
                        <m: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𝟎</m:t>
                        </m:r>
                        <m: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.</m:t>
                        </m:r>
                        <m: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𝟎𝟏</m:t>
                        </m:r>
                      </m:oMath>
                    </m:oMathPara>
                  </a14:m>
                  <a:endParaRPr lang="en-US" altLang="ko-KR" sz="12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endParaRPr>
                </a:p>
              </p:txBody>
            </p:sp>
          </mc:Choice>
          <mc:Fallback xmlns="">
            <p:sp>
              <p:nvSpPr>
                <p:cNvPr id="24" name="Google Shape;100;p25">
                  <a:extLst>
                    <a:ext uri="{FF2B5EF4-FFF2-40B4-BE49-F238E27FC236}">
                      <a16:creationId xmlns:a16="http://schemas.microsoft.com/office/drawing/2014/main" id="{B111EABE-AB78-623D-EE0F-579CE8A321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0928" y="3538631"/>
                  <a:ext cx="1021002" cy="40104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Google Shape;100;p25">
                <a:extLst>
                  <a:ext uri="{FF2B5EF4-FFF2-40B4-BE49-F238E27FC236}">
                    <a16:creationId xmlns:a16="http://schemas.microsoft.com/office/drawing/2014/main" id="{9A52F999-991B-77ED-6A8A-FFBA6D09D434}"/>
                  </a:ext>
                </a:extLst>
              </p:cNvPr>
              <p:cNvSpPr txBox="1"/>
              <p:nvPr/>
            </p:nvSpPr>
            <p:spPr>
              <a:xfrm>
                <a:off x="5055332" y="4166914"/>
                <a:ext cx="1021002" cy="6093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𝜺</m:t>
                        </m:r>
                      </m:e>
                      <m:sub>
                        <m:r>
                          <a:rPr lang="en-US" altLang="ko-KR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𝑹</m:t>
                        </m:r>
                      </m:sub>
                    </m:sSub>
                    <m:r>
                      <a:rPr lang="en-US" altLang="ko-KR" sz="1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=</m:t>
                    </m:r>
                    <m:r>
                      <a:rPr lang="en-US" altLang="ko-KR" sz="1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𝟑</m:t>
                    </m:r>
                  </m:oMath>
                </a14:m>
                <a:r>
                  <a:rPr lang="en-US" altLang="ko-KR" sz="1200" b="1" dirty="0">
                    <a:solidFill>
                      <a:srgbClr val="C0000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m</a:t>
                </a:r>
              </a:p>
              <a:p>
                <a:pPr>
                  <a:lnSpc>
                    <a:spcPct val="115000"/>
                  </a:lnSpc>
                  <a:buSzPts val="25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𝜺</m:t>
                        </m:r>
                      </m:e>
                      <m:sub>
                        <m:r>
                          <a:rPr lang="en-US" altLang="ko-KR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𝝀</m:t>
                        </m:r>
                      </m:sub>
                    </m:sSub>
                    <m:r>
                      <a:rPr lang="en-US" altLang="ko-KR" sz="1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=</m:t>
                    </m:r>
                    <m:r>
                      <a:rPr lang="en-US" altLang="ko-KR" sz="1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𝟐</m:t>
                    </m:r>
                    <m:r>
                      <a:rPr lang="en-US" altLang="ko-KR" sz="1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.</m:t>
                    </m:r>
                    <m:r>
                      <a:rPr lang="en-US" altLang="ko-KR" sz="1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𝟓</m:t>
                    </m:r>
                    <m:r>
                      <a:rPr lang="en-US" altLang="ko-KR" sz="1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°</m:t>
                    </m:r>
                  </m:oMath>
                </a14:m>
                <a:r>
                  <a:rPr lang="en-US" altLang="ko-KR" sz="1200" b="1" dirty="0">
                    <a:solidFill>
                      <a:srgbClr val="C0000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</a:t>
                </a:r>
              </a:p>
            </p:txBody>
          </p:sp>
        </mc:Choice>
        <mc:Fallback xmlns="">
          <p:sp>
            <p:nvSpPr>
              <p:cNvPr id="25" name="Google Shape;100;p25">
                <a:extLst>
                  <a:ext uri="{FF2B5EF4-FFF2-40B4-BE49-F238E27FC236}">
                    <a16:creationId xmlns:a16="http://schemas.microsoft.com/office/drawing/2014/main" id="{9A52F999-991B-77ED-6A8A-FFBA6D09D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5332" y="4166914"/>
                <a:ext cx="1021002" cy="6093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08F91DBE-A9BA-6A3B-1E38-D450F6BCA396}"/>
              </a:ext>
            </a:extLst>
          </p:cNvPr>
          <p:cNvSpPr txBox="1"/>
          <p:nvPr/>
        </p:nvSpPr>
        <p:spPr>
          <a:xfrm>
            <a:off x="4913397" y="2929228"/>
            <a:ext cx="1669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&lt;Guidance Command&gt;</a:t>
            </a:r>
            <a:endParaRPr kumimoji="1" lang="ko-Kore-KR" alt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4EE297-D683-0664-76E0-6D83FFDDF853}"/>
              </a:ext>
            </a:extLst>
          </p:cNvPr>
          <p:cNvSpPr txBox="1"/>
          <p:nvPr/>
        </p:nvSpPr>
        <p:spPr>
          <a:xfrm>
            <a:off x="4910310" y="3985324"/>
            <a:ext cx="1790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&lt;Interception Criterion&gt;</a:t>
            </a:r>
            <a:endParaRPr kumimoji="1" lang="ko-Kore-KR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Google Shape;100;p25">
                <a:extLst>
                  <a:ext uri="{FF2B5EF4-FFF2-40B4-BE49-F238E27FC236}">
                    <a16:creationId xmlns:a16="http://schemas.microsoft.com/office/drawing/2014/main" id="{8B653B45-7056-FA0E-B2CF-59B953016097}"/>
                  </a:ext>
                </a:extLst>
              </p:cNvPr>
              <p:cNvSpPr txBox="1"/>
              <p:nvPr/>
            </p:nvSpPr>
            <p:spPr>
              <a:xfrm>
                <a:off x="2646478" y="2849978"/>
                <a:ext cx="2291683" cy="14790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2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&lt;User-chosen Parameters&gt;</a:t>
                </a:r>
              </a:p>
              <a:p>
                <a:pPr>
                  <a:lnSpc>
                    <a:spcPct val="115000"/>
                  </a:lnSpc>
                  <a:buSzPts val="25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𝑹</m:t>
                        </m:r>
                      </m:e>
                      <m:sub>
                        <m: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𝒇</m:t>
                        </m:r>
                      </m:sub>
                    </m:sSub>
                    <m:r>
                      <a:rPr lang="en-US" altLang="ko-KR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=</m:t>
                    </m:r>
                    <m:r>
                      <a:rPr lang="en-US" altLang="ko-KR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𝟎</m:t>
                    </m:r>
                    <m:r>
                      <a:rPr lang="en-US" altLang="ko-KR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.</m:t>
                    </m:r>
                    <m:r>
                      <a:rPr lang="en-US" altLang="ko-KR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𝟎𝟏</m:t>
                    </m:r>
                  </m:oMath>
                </a14:m>
                <a:r>
                  <a:rPr lang="en-US" altLang="ko-KR" sz="12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m</a:t>
                </a:r>
              </a:p>
              <a:p>
                <a:pPr>
                  <a:lnSpc>
                    <a:spcPct val="115000"/>
                  </a:lnSpc>
                  <a:buSzPts val="25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𝝓</m:t>
                        </m:r>
                      </m:e>
                      <m:sub>
                        <m: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</m:t>
                        </m:r>
                      </m:sub>
                    </m:sSub>
                    <m:r>
                      <a:rPr lang="en-US" altLang="ko-KR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=</m:t>
                    </m:r>
                    <m:r>
                      <a:rPr lang="en-US" altLang="ko-KR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𝟎</m:t>
                    </m:r>
                    <m:r>
                      <a:rPr lang="en-US" altLang="ko-KR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.</m:t>
                    </m:r>
                    <m:r>
                      <a:rPr lang="en-US" altLang="ko-KR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𝟏𝟓</m:t>
                    </m:r>
                  </m:oMath>
                </a14:m>
                <a:r>
                  <a:rPr lang="en-US" altLang="ko-KR" sz="12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</a:t>
                </a:r>
              </a:p>
              <a:p>
                <a:pPr>
                  <a:lnSpc>
                    <a:spcPct val="115000"/>
                  </a:lnSpc>
                  <a:buSzPts val="2500"/>
                </a:pPr>
                <a14:m>
                  <m:oMath xmlns:m="http://schemas.openxmlformats.org/officeDocument/2006/math">
                    <m:r>
                      <a:rPr lang="en-US" altLang="ko-KR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 </m:t>
                    </m:r>
                    <m:sSub>
                      <m:sSubPr>
                        <m:ctrlP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𝒌</m:t>
                        </m:r>
                      </m:e>
                      <m:sub>
                        <m: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𝟐</m:t>
                        </m:r>
                      </m:sub>
                    </m:sSub>
                    <m:r>
                      <a:rPr lang="en-US" altLang="ko-KR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=</m:t>
                    </m:r>
                    <m:r>
                      <a:rPr lang="en-US" altLang="ko-KR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𝟏𝟎</m:t>
                    </m:r>
                    <m:r>
                      <a:rPr lang="en-US" altLang="ko-KR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°</m:t>
                    </m:r>
                  </m:oMath>
                </a14:m>
                <a:r>
                  <a:rPr lang="en-US" altLang="ko-KR" sz="12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</a:t>
                </a:r>
              </a:p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200" b="1" dirty="0">
                    <a:solidFill>
                      <a:srgbClr val="002060"/>
                    </a:solidFill>
                    <a:ea typeface="넥슨Lv1고딕 Low OTF" panose="00000500000000000000" pitchFamily="50" charset="-127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𝐝𝐭</m:t>
                    </m:r>
                    <m:r>
                      <a:rPr lang="en-US" altLang="ko-KR" sz="1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=</m:t>
                    </m:r>
                    <m:r>
                      <a:rPr lang="en-US" altLang="ko-KR" sz="1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𝟎</m:t>
                    </m:r>
                    <m:r>
                      <a:rPr lang="en-US" altLang="ko-KR" sz="1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.</m:t>
                    </m:r>
                    <m:r>
                      <a:rPr lang="en-US" altLang="ko-KR" sz="1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𝟎𝟏</m:t>
                    </m:r>
                  </m:oMath>
                </a14:m>
                <a:endParaRPr lang="en-US" altLang="ko-KR" sz="12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  <a:p>
                <a:pPr>
                  <a:lnSpc>
                    <a:spcPct val="115000"/>
                  </a:lnSpc>
                  <a:buSzPts val="2500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2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12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𝝉</m:t>
                            </m:r>
                          </m:e>
                          <m:sub>
                            <m:r>
                              <a:rPr lang="en-US" altLang="ko-KR" sz="12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𝒍</m:t>
                            </m:r>
                          </m:sub>
                        </m:sSub>
                        <m:r>
                          <a:rPr lang="en-US" altLang="ko-KR" sz="1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12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12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𝝉</m:t>
                            </m:r>
                          </m:e>
                          <m:sub>
                            <m:r>
                              <a:rPr lang="en-US" altLang="ko-KR" sz="12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𝒉</m:t>
                            </m:r>
                          </m:sub>
                        </m:sSub>
                      </m:e>
                    </m:d>
                    <m:r>
                      <a:rPr lang="en-US" altLang="ko-KR" sz="1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=</m:t>
                    </m:r>
                    <m:r>
                      <a:rPr lang="en-US" altLang="ko-KR" sz="1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±</m:t>
                    </m:r>
                    <m:r>
                      <a:rPr lang="en-US" altLang="ko-KR" sz="1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𝟐𝟎</m:t>
                    </m:r>
                    <m:r>
                      <a:rPr lang="en-US" altLang="ko-KR" sz="12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°</m:t>
                    </m:r>
                  </m:oMath>
                </a14:m>
                <a:r>
                  <a:rPr lang="en-US" altLang="ko-KR" sz="1200" b="1" dirty="0">
                    <a:solidFill>
                      <a:srgbClr val="C0000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</a:t>
                </a:r>
              </a:p>
            </p:txBody>
          </p:sp>
        </mc:Choice>
        <mc:Fallback xmlns="">
          <p:sp>
            <p:nvSpPr>
              <p:cNvPr id="29" name="Google Shape;100;p25">
                <a:extLst>
                  <a:ext uri="{FF2B5EF4-FFF2-40B4-BE49-F238E27FC236}">
                    <a16:creationId xmlns:a16="http://schemas.microsoft.com/office/drawing/2014/main" id="{8B653B45-7056-FA0E-B2CF-59B953016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478" y="2849978"/>
                <a:ext cx="2291683" cy="14790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75777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21C54BA5-44F6-E62A-C878-A1D4AD406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AB227B6-418B-A788-7090-F3C2C3B54F13}"/>
              </a:ext>
            </a:extLst>
          </p:cNvPr>
          <p:cNvSpPr/>
          <p:nvPr/>
        </p:nvSpPr>
        <p:spPr>
          <a:xfrm>
            <a:off x="129639" y="86742"/>
            <a:ext cx="8884721" cy="42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sx="99000" sy="99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ED47F9-C051-B82C-835C-5E70F9C33929}"/>
              </a:ext>
            </a:extLst>
          </p:cNvPr>
          <p:cNvSpPr txBox="1"/>
          <p:nvPr/>
        </p:nvSpPr>
        <p:spPr>
          <a:xfrm>
            <a:off x="4475430" y="16929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자율 지능 시스템 연구실 </a:t>
            </a:r>
            <a:endParaRPr lang="ko-KR" altLang="en-US" sz="1050" dirty="0">
              <a:solidFill>
                <a:srgbClr val="19264B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19C0731-91DC-6103-DE79-4050E3FDEF86}"/>
              </a:ext>
            </a:extLst>
          </p:cNvPr>
          <p:cNvGrpSpPr/>
          <p:nvPr/>
        </p:nvGrpSpPr>
        <p:grpSpPr>
          <a:xfrm>
            <a:off x="143033" y="30805"/>
            <a:ext cx="3247867" cy="540069"/>
            <a:chOff x="143033" y="30805"/>
            <a:chExt cx="3247867" cy="540069"/>
          </a:xfrm>
        </p:grpSpPr>
        <p:cxnSp>
          <p:nvCxnSpPr>
            <p:cNvPr id="14" name="Google Shape;226;p33">
              <a:extLst>
                <a:ext uri="{FF2B5EF4-FFF2-40B4-BE49-F238E27FC236}">
                  <a16:creationId xmlns:a16="http://schemas.microsoft.com/office/drawing/2014/main" id="{4BBEBB4A-D3FE-3254-22E5-EE2DDCEBB7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97" y="469131"/>
              <a:ext cx="3201403" cy="0"/>
            </a:xfrm>
            <a:prstGeom prst="straightConnector1">
              <a:avLst/>
            </a:prstGeom>
            <a:noFill/>
            <a:ln w="12700" cap="flat" cmpd="sng">
              <a:solidFill>
                <a:srgbClr val="1926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3A126D5-54BD-38E0-76D3-EEAFF3014023}"/>
                </a:ext>
              </a:extLst>
            </p:cNvPr>
            <p:cNvGrpSpPr/>
            <p:nvPr/>
          </p:nvGrpSpPr>
          <p:grpSpPr>
            <a:xfrm>
              <a:off x="143033" y="30805"/>
              <a:ext cx="424132" cy="538579"/>
              <a:chOff x="143033" y="30805"/>
              <a:chExt cx="424132" cy="538579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45E0361C-38C0-D281-4F7B-A0107A66132C}"/>
                  </a:ext>
                </a:extLst>
              </p:cNvPr>
              <p:cNvSpPr/>
              <p:nvPr/>
            </p:nvSpPr>
            <p:spPr>
              <a:xfrm>
                <a:off x="189497" y="128016"/>
                <a:ext cx="331204" cy="344159"/>
              </a:xfrm>
              <a:prstGeom prst="rect">
                <a:avLst/>
              </a:prstGeom>
              <a:solidFill>
                <a:srgbClr val="1926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Google Shape;100;p25">
                <a:extLst>
                  <a:ext uri="{FF2B5EF4-FFF2-40B4-BE49-F238E27FC236}">
                    <a16:creationId xmlns:a16="http://schemas.microsoft.com/office/drawing/2014/main" id="{EA1F459B-C887-0BC9-D8C4-1B6D2B9F9176}"/>
                  </a:ext>
                </a:extLst>
              </p:cNvPr>
              <p:cNvSpPr txBox="1"/>
              <p:nvPr/>
            </p:nvSpPr>
            <p:spPr>
              <a:xfrm>
                <a:off x="143033" y="30805"/>
                <a:ext cx="424132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en-US" altLang="ko-KR" sz="2000" b="1" i="0" u="none" strike="noStrike" cap="none" dirty="0">
                    <a:solidFill>
                      <a:schemeClr val="bg1"/>
                    </a:solidFill>
                    <a:latin typeface="넥슨Lv1고딕 Low OTF Bold" panose="00000800000000000000" pitchFamily="50" charset="-127"/>
                    <a:ea typeface="넥슨Lv1고딕 Low OTF Bold" panose="00000800000000000000" pitchFamily="50" charset="-127"/>
                    <a:sym typeface="Arial"/>
                  </a:rPr>
                  <a:t>3</a:t>
                </a:r>
              </a:p>
            </p:txBody>
          </p:sp>
        </p:grpSp>
        <p:sp>
          <p:nvSpPr>
            <p:cNvPr id="100" name="Google Shape;100;p25">
              <a:extLst>
                <a:ext uri="{FF2B5EF4-FFF2-40B4-BE49-F238E27FC236}">
                  <a16:creationId xmlns:a16="http://schemas.microsoft.com/office/drawing/2014/main" id="{5D5D96E6-05A5-1C40-5F15-50FDFA710447}"/>
                </a:ext>
              </a:extLst>
            </p:cNvPr>
            <p:cNvSpPr txBox="1"/>
            <p:nvPr/>
          </p:nvSpPr>
          <p:spPr>
            <a:xfrm>
              <a:off x="501651" y="67690"/>
              <a:ext cx="2889249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ko-KR" altLang="en-US" sz="1800" b="1" i="0" u="none" strike="noStrike" cap="none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  <a:sym typeface="Arial"/>
                </a:rPr>
                <a:t>연구내용</a:t>
              </a:r>
              <a:endParaRPr lang="en-US" altLang="ko-KR" sz="18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endParaRPr>
            </a:p>
          </p:txBody>
        </p:sp>
      </p:grpSp>
      <p:sp>
        <p:nvSpPr>
          <p:cNvPr id="35" name="슬라이드 번호 개체 틀 34">
            <a:extLst>
              <a:ext uri="{FF2B5EF4-FFF2-40B4-BE49-F238E27FC236}">
                <a16:creationId xmlns:a16="http://schemas.microsoft.com/office/drawing/2014/main" id="{D0827F0F-B051-D603-DDAD-7532782C3C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43</a:t>
            </a:fld>
            <a:endParaRPr lang="ko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100;p25">
                <a:extLst>
                  <a:ext uri="{FF2B5EF4-FFF2-40B4-BE49-F238E27FC236}">
                    <a16:creationId xmlns:a16="http://schemas.microsoft.com/office/drawing/2014/main" id="{DE28D3CB-E128-C327-C488-11FB07790D2F}"/>
                  </a:ext>
                </a:extLst>
              </p:cNvPr>
              <p:cNvSpPr txBox="1"/>
              <p:nvPr/>
            </p:nvSpPr>
            <p:spPr>
              <a:xfrm>
                <a:off x="186207" y="501938"/>
                <a:ext cx="2321541" cy="6801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[ Parametric Study Case ]</a:t>
                </a:r>
              </a:p>
              <a:p>
                <a:pPr>
                  <a:lnSpc>
                    <a:spcPct val="115000"/>
                  </a:lnSpc>
                  <a:buSzPts val="25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𝒌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plays the role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𝒅</m:t>
                        </m:r>
                      </m:sub>
                    </m:sSub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.</m:t>
                    </m:r>
                  </m:oMath>
                </a14:m>
                <a:endParaRPr lang="en-US" altLang="ko-KR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2" name="Google Shape;100;p25">
                <a:extLst>
                  <a:ext uri="{FF2B5EF4-FFF2-40B4-BE49-F238E27FC236}">
                    <a16:creationId xmlns:a16="http://schemas.microsoft.com/office/drawing/2014/main" id="{DE28D3CB-E128-C327-C488-11FB07790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207" y="501938"/>
                <a:ext cx="2321541" cy="680156"/>
              </a:xfrm>
              <a:prstGeom prst="rect">
                <a:avLst/>
              </a:prstGeom>
              <a:blipFill>
                <a:blip r:embed="rId3"/>
                <a:stretch>
                  <a:fillRect l="-10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2920163C-53E3-6CFA-2522-F0CD71BE5C4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2797" y="1124853"/>
              <a:ext cx="3696649" cy="8893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20195">
                      <a:extLst>
                        <a:ext uri="{9D8B030D-6E8A-4147-A177-3AD203B41FA5}">
                          <a16:colId xmlns:a16="http://schemas.microsoft.com/office/drawing/2014/main" val="2190487787"/>
                        </a:ext>
                      </a:extLst>
                    </a:gridCol>
                    <a:gridCol w="1420899">
                      <a:extLst>
                        <a:ext uri="{9D8B030D-6E8A-4147-A177-3AD203B41FA5}">
                          <a16:colId xmlns:a16="http://schemas.microsoft.com/office/drawing/2014/main" val="3830685323"/>
                        </a:ext>
                      </a:extLst>
                    </a:gridCol>
                    <a:gridCol w="1455555">
                      <a:extLst>
                        <a:ext uri="{9D8B030D-6E8A-4147-A177-3AD203B41FA5}">
                          <a16:colId xmlns:a16="http://schemas.microsoft.com/office/drawing/2014/main" val="3820973128"/>
                        </a:ext>
                      </a:extLst>
                    </a:gridCol>
                  </a:tblGrid>
                  <a:tr h="284803"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넥슨Lv1고딕 Low OTF" panose="00000500000000000000" pitchFamily="50" charset="-127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넥슨Lv1고딕 Low OTF" panose="00000500000000000000" pitchFamily="50" charset="-127"/>
                                        <a:sym typeface="Wingdings" pitchFamily="2" charset="2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넥슨Lv1고딕 Low OTF" panose="00000500000000000000" pitchFamily="50" charset="-127"/>
                                        <a:sym typeface="Wingdings" pitchFamily="2" charset="2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넥슨Lv1고딕 Low OTF" panose="00000500000000000000" pitchFamily="50" charset="-127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itchFamily="2" charset="2"/>
                                      </a:rPr>
                                      <m:t>𝜸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넥슨Lv1고딕 Low OTF" panose="00000500000000000000" pitchFamily="50" charset="-127"/>
                                        <a:sym typeface="Wingdings" pitchFamily="2" charset="2"/>
                                      </a:rPr>
                                      <m:t>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23643290"/>
                      </a:ext>
                    </a:extLst>
                  </a:tr>
                  <a:tr h="58454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endParaRPr lang="en-US" altLang="ko-KR" sz="6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r>
                            <a:rPr lang="en-US" altLang="ko-KR" b="1" dirty="0">
                              <a:solidFill>
                                <a:srgbClr val="002060"/>
                              </a:solidFill>
                              <a:latin typeface="넥슨Lv1고딕 Low OTF" panose="00000500000000000000" pitchFamily="50" charset="-127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a:t>Case 3</a:t>
                          </a:r>
                        </a:p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endParaRPr lang="en-US" altLang="ko-KR" sz="5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5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[+</m:t>
                              </m:r>
                              <m:r>
                                <a:rPr lang="en-US" altLang="ko-KR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𝟗</m:t>
                              </m:r>
                              <m:r>
                                <a:rPr lang="en-US" altLang="ko-KR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°, +</m:t>
                              </m:r>
                              <m:r>
                                <a:rPr lang="en-US" altLang="ko-KR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𝟔𝟎</m:t>
                              </m:r>
                              <m:r>
                                <a:rPr lang="en-US" altLang="ko-KR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°]</m:t>
                              </m:r>
                            </m:oMath>
                          </a14:m>
                          <a:endParaRPr lang="ko-Kore-KR" altLang="en-US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𝟏</m:t>
                              </m:r>
                              <m:r>
                                <a:rPr lang="en-US" altLang="ko-KR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°</m:t>
                              </m:r>
                            </m:oMath>
                          </a14:m>
                          <a:r>
                            <a:rPr lang="en-US" altLang="ko-Kore-KR" dirty="0"/>
                            <a:t> </a:t>
                          </a:r>
                          <a:r>
                            <a:rPr lang="en-US" altLang="ko-KR" b="1" baseline="0" dirty="0">
                              <a:solidFill>
                                <a:srgbClr val="002060"/>
                              </a:solidFill>
                              <a:latin typeface="넥슨Lv1고딕 Low OTF" panose="00000500000000000000" pitchFamily="50" charset="-127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a:t>step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ko-KR" sz="800" b="1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[−</m:t>
                              </m:r>
                              <m:r>
                                <a:rPr lang="en-US" altLang="ko-KR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𝟏𝟓</m:t>
                              </m:r>
                              <m:r>
                                <a:rPr lang="en-US" altLang="ko-KR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°, −</m:t>
                              </m:r>
                              <m:r>
                                <a:rPr lang="en-US" altLang="ko-KR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𝟏𝟓𝟎</m:t>
                              </m:r>
                              <m:r>
                                <a:rPr lang="en-US" altLang="ko-KR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°]</m:t>
                              </m:r>
                            </m:oMath>
                          </a14:m>
                          <a:endParaRPr lang="en-US" altLang="ko-Kore-KR" sz="500" dirty="0"/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𝟏</m:t>
                              </m:r>
                              <m:r>
                                <a:rPr lang="en-US" altLang="ko-KR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Wingdings" pitchFamily="2" charset="2"/>
                                </a:rPr>
                                <m:t>°</m:t>
                              </m:r>
                            </m:oMath>
                          </a14:m>
                          <a:r>
                            <a:rPr lang="en-US" altLang="ko-Kore-KR" dirty="0"/>
                            <a:t> </a:t>
                          </a:r>
                          <a:r>
                            <a:rPr lang="en-US" altLang="ko-KR" b="1" baseline="0" dirty="0">
                              <a:solidFill>
                                <a:srgbClr val="002060"/>
                              </a:solidFill>
                              <a:latin typeface="넥슨Lv1고딕 Low OTF" panose="00000500000000000000" pitchFamily="50" charset="-127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a:t>step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14021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2920163C-53E3-6CFA-2522-F0CD71BE5C4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2797" y="1124853"/>
              <a:ext cx="3696649" cy="8893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20195">
                      <a:extLst>
                        <a:ext uri="{9D8B030D-6E8A-4147-A177-3AD203B41FA5}">
                          <a16:colId xmlns:a16="http://schemas.microsoft.com/office/drawing/2014/main" val="2190487787"/>
                        </a:ext>
                      </a:extLst>
                    </a:gridCol>
                    <a:gridCol w="1420899">
                      <a:extLst>
                        <a:ext uri="{9D8B030D-6E8A-4147-A177-3AD203B41FA5}">
                          <a16:colId xmlns:a16="http://schemas.microsoft.com/office/drawing/2014/main" val="3830685323"/>
                        </a:ext>
                      </a:extLst>
                    </a:gridCol>
                    <a:gridCol w="1455555">
                      <a:extLst>
                        <a:ext uri="{9D8B030D-6E8A-4147-A177-3AD203B41FA5}">
                          <a16:colId xmlns:a16="http://schemas.microsoft.com/office/drawing/2014/main" val="3820973128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endParaRPr lang="ko-Kore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8929" t="-4167" r="-103571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4783" t="-4167" r="-87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3643290"/>
                      </a:ext>
                    </a:extLst>
                  </a:tr>
                  <a:tr h="58454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endParaRPr lang="en-US" altLang="ko-KR" sz="6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r>
                            <a:rPr lang="en-US" altLang="ko-KR" b="1" dirty="0">
                              <a:solidFill>
                                <a:srgbClr val="002060"/>
                              </a:solidFill>
                              <a:latin typeface="넥슨Lv1고딕 Low OTF" panose="00000500000000000000" pitchFamily="50" charset="-127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a:t>Case 3</a:t>
                          </a:r>
                        </a:p>
                        <a:p>
                          <a:pPr algn="ctr">
                            <a:lnSpc>
                              <a:spcPct val="115000"/>
                            </a:lnSpc>
                            <a:buSzPts val="2500"/>
                          </a:pPr>
                          <a:endParaRPr lang="en-US" altLang="ko-KR" sz="500" b="1" dirty="0">
                            <a:solidFill>
                              <a:srgbClr val="002060"/>
                            </a:solidFill>
                            <a:latin typeface="넥슨Lv1고딕 Low OTF" panose="00000500000000000000" pitchFamily="50" charset="-127"/>
                            <a:ea typeface="넥슨Lv1고딕 Low OTF" panose="00000500000000000000" pitchFamily="50" charset="-127"/>
                            <a:sym typeface="Wingdings" pitchFamily="2" charset="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8929" t="-53191" r="-103571" b="-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ore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4783" t="-53191" r="-870" b="-21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4021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00;p25">
                <a:extLst>
                  <a:ext uri="{FF2B5EF4-FFF2-40B4-BE49-F238E27FC236}">
                    <a16:creationId xmlns:a16="http://schemas.microsoft.com/office/drawing/2014/main" id="{1C520139-11B8-7B1E-E5CB-34FB453738D3}"/>
                  </a:ext>
                </a:extLst>
              </p:cNvPr>
              <p:cNvSpPr txBox="1"/>
              <p:nvPr/>
            </p:nvSpPr>
            <p:spPr>
              <a:xfrm>
                <a:off x="225487" y="2484363"/>
                <a:ext cx="4311819" cy="23082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[ Nomenclature ]</a:t>
                </a:r>
              </a:p>
              <a:p>
                <a:pPr>
                  <a:lnSpc>
                    <a:spcPct val="115000"/>
                  </a:lnSpc>
                  <a:buSzPts val="2500"/>
                </a:pPr>
                <a14:m>
                  <m:oMath xmlns:m="http://schemas.openxmlformats.org/officeDocument/2006/math">
                    <m:r>
                      <a:rPr lang="en-US" altLang="ko-KR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𝐬𝐚𝐭</m:t>
                    </m:r>
                    <m:r>
                      <a:rPr lang="en-US" altLang="ko-KR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(</m:t>
                    </m:r>
                    <m:r>
                      <a:rPr lang="en-US" altLang="ko-KR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𝐒𝐀𝐓</m:t>
                    </m:r>
                    <m:r>
                      <a:rPr lang="en-US" altLang="ko-KR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: Saturated</a:t>
                </a:r>
              </a:p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𝑨</m:t>
                    </m:r>
                  </m:oMath>
                </a14:m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: Saturated area 	; Positive value</a:t>
                </a:r>
              </a:p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𝑻</m:t>
                    </m:r>
                  </m:oMath>
                </a14:m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: Saturated time</a:t>
                </a:r>
              </a:p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ea typeface="넥슨Lv1고딕 Low OTF" panose="00000500000000000000" pitchFamily="50" charset="-127"/>
                    <a:sym typeface="Wingdings" pitchFamily="2" charset="2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𝐭𝐫𝐮𝐞</m:t>
                    </m:r>
                  </m:oMath>
                </a14:m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: (Based on) True values</a:t>
                </a:r>
              </a:p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          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𝐞𝐬𝐭</m:t>
                    </m:r>
                  </m:oMath>
                </a14:m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: (Based on) Estimated values</a:t>
                </a:r>
              </a:p>
              <a:p>
                <a:pPr>
                  <a:lnSpc>
                    <a:spcPct val="115000"/>
                  </a:lnSpc>
                  <a:buSzPts val="2500"/>
                </a:pPr>
                <a:endParaRPr lang="en-US" altLang="ko-KR" sz="8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𝑨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𝐭𝐫𝐮𝐞</m:t>
                        </m:r>
                      </m:sub>
                    </m:sSub>
                  </m:oMath>
                </a14:m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: Saturated region area under true look angles</a:t>
                </a:r>
              </a:p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ea typeface="넥슨Lv1고딕 Low OTF" panose="00000500000000000000" pitchFamily="50" charset="-127"/>
                    <a:sym typeface="Wingdings" pitchFamily="2" charset="2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𝑻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𝐞𝐬𝐭</m:t>
                        </m:r>
                      </m:sub>
                    </m:sSub>
                  </m:oMath>
                </a14:m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: Saturated time under estimated look angles</a:t>
                </a:r>
              </a:p>
            </p:txBody>
          </p:sp>
        </mc:Choice>
        <mc:Fallback xmlns="">
          <p:sp>
            <p:nvSpPr>
              <p:cNvPr id="7" name="Google Shape;100;p25">
                <a:extLst>
                  <a:ext uri="{FF2B5EF4-FFF2-40B4-BE49-F238E27FC236}">
                    <a16:creationId xmlns:a16="http://schemas.microsoft.com/office/drawing/2014/main" id="{1C520139-11B8-7B1E-E5CB-34FB45373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87" y="2484363"/>
                <a:ext cx="4311819" cy="2308294"/>
              </a:xfrm>
              <a:prstGeom prst="rect">
                <a:avLst/>
              </a:prstGeom>
              <a:blipFill>
                <a:blip r:embed="rId5"/>
                <a:stretch>
                  <a:fillRect l="-2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4" name="그룹 83">
            <a:extLst>
              <a:ext uri="{FF2B5EF4-FFF2-40B4-BE49-F238E27FC236}">
                <a16:creationId xmlns:a16="http://schemas.microsoft.com/office/drawing/2014/main" id="{54A4486F-526B-CB34-5AA8-ED821C54C721}"/>
              </a:ext>
            </a:extLst>
          </p:cNvPr>
          <p:cNvGrpSpPr/>
          <p:nvPr/>
        </p:nvGrpSpPr>
        <p:grpSpPr>
          <a:xfrm>
            <a:off x="4360685" y="970349"/>
            <a:ext cx="3532031" cy="2390411"/>
            <a:chOff x="4298808" y="770020"/>
            <a:chExt cx="3532031" cy="2390411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BF8B8B8F-7D24-EF97-C069-A2B154F2C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30707" y="770020"/>
              <a:ext cx="2900132" cy="2390411"/>
            </a:xfrm>
            <a:prstGeom prst="rect">
              <a:avLst/>
            </a:prstGeom>
          </p:spPr>
        </p:pic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70A415B3-B79E-FB1A-B99C-2668B445BC41}"/>
                </a:ext>
              </a:extLst>
            </p:cNvPr>
            <p:cNvCxnSpPr>
              <a:cxnSpLocks/>
            </p:cNvCxnSpPr>
            <p:nvPr/>
          </p:nvCxnSpPr>
          <p:spPr>
            <a:xfrm>
              <a:off x="5209589" y="916216"/>
              <a:ext cx="703276" cy="988918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D754B94D-6C81-0FAF-4FC1-FDCFCE2B55ED}"/>
                </a:ext>
              </a:extLst>
            </p:cNvPr>
            <p:cNvCxnSpPr>
              <a:cxnSpLocks/>
            </p:cNvCxnSpPr>
            <p:nvPr/>
          </p:nvCxnSpPr>
          <p:spPr>
            <a:xfrm>
              <a:off x="5184189" y="1105994"/>
              <a:ext cx="559386" cy="799006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BAE4C7A4-D16A-08BE-A72E-39AA6BBDF744}"/>
                </a:ext>
              </a:extLst>
            </p:cNvPr>
            <p:cNvCxnSpPr>
              <a:cxnSpLocks/>
            </p:cNvCxnSpPr>
            <p:nvPr/>
          </p:nvCxnSpPr>
          <p:spPr>
            <a:xfrm>
              <a:off x="5177839" y="1320169"/>
              <a:ext cx="422861" cy="58483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1F7C81CD-C7BE-3B54-6C82-C39B24200876}"/>
                </a:ext>
              </a:extLst>
            </p:cNvPr>
            <p:cNvCxnSpPr>
              <a:cxnSpLocks/>
            </p:cNvCxnSpPr>
            <p:nvPr/>
          </p:nvCxnSpPr>
          <p:spPr>
            <a:xfrm>
              <a:off x="5171605" y="1565275"/>
              <a:ext cx="244945" cy="339725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76AA136-9497-EF33-925F-D746B7932B7A}"/>
                </a:ext>
              </a:extLst>
            </p:cNvPr>
            <p:cNvCxnSpPr>
              <a:cxnSpLocks/>
            </p:cNvCxnSpPr>
            <p:nvPr/>
          </p:nvCxnSpPr>
          <p:spPr>
            <a:xfrm>
              <a:off x="5389269" y="909866"/>
              <a:ext cx="702853" cy="988918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E953628-6800-1945-2FAE-DE6BB065DAAD}"/>
                </a:ext>
              </a:extLst>
            </p:cNvPr>
            <p:cNvCxnSpPr>
              <a:cxnSpLocks/>
            </p:cNvCxnSpPr>
            <p:nvPr/>
          </p:nvCxnSpPr>
          <p:spPr>
            <a:xfrm>
              <a:off x="5600700" y="916216"/>
              <a:ext cx="694326" cy="98878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0B9B42EA-8ADC-600B-A78C-97EBA5DB1EA2}"/>
                </a:ext>
              </a:extLst>
            </p:cNvPr>
            <p:cNvCxnSpPr>
              <a:cxnSpLocks/>
            </p:cNvCxnSpPr>
            <p:nvPr/>
          </p:nvCxnSpPr>
          <p:spPr>
            <a:xfrm>
              <a:off x="5784610" y="922566"/>
              <a:ext cx="684809" cy="982568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615FECB4-7D73-2EE6-3798-1AFB126F6490}"/>
                </a:ext>
              </a:extLst>
            </p:cNvPr>
            <p:cNvCxnSpPr>
              <a:cxnSpLocks/>
            </p:cNvCxnSpPr>
            <p:nvPr/>
          </p:nvCxnSpPr>
          <p:spPr>
            <a:xfrm>
              <a:off x="5946479" y="931724"/>
              <a:ext cx="677854" cy="97976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681353D7-5C64-B5B7-5CBA-8450D6F6F5A1}"/>
                </a:ext>
              </a:extLst>
            </p:cNvPr>
            <p:cNvCxnSpPr>
              <a:cxnSpLocks/>
            </p:cNvCxnSpPr>
            <p:nvPr/>
          </p:nvCxnSpPr>
          <p:spPr>
            <a:xfrm>
              <a:off x="6111635" y="931724"/>
              <a:ext cx="672285" cy="96706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6D100376-6C3D-7872-4E8F-DBFB1E48C28E}"/>
                </a:ext>
              </a:extLst>
            </p:cNvPr>
            <p:cNvCxnSpPr>
              <a:cxnSpLocks/>
            </p:cNvCxnSpPr>
            <p:nvPr/>
          </p:nvCxnSpPr>
          <p:spPr>
            <a:xfrm>
              <a:off x="6295026" y="943690"/>
              <a:ext cx="666574" cy="96144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436E50A1-9D4A-C14A-EED5-6473C06E172F}"/>
                </a:ext>
              </a:extLst>
            </p:cNvPr>
            <p:cNvCxnSpPr>
              <a:cxnSpLocks/>
            </p:cNvCxnSpPr>
            <p:nvPr/>
          </p:nvCxnSpPr>
          <p:spPr>
            <a:xfrm>
              <a:off x="6469419" y="955656"/>
              <a:ext cx="569556" cy="838219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8DD6D61F-9D08-6E85-B673-67E647FB1FDB}"/>
                </a:ext>
              </a:extLst>
            </p:cNvPr>
            <p:cNvCxnSpPr>
              <a:cxnSpLocks/>
            </p:cNvCxnSpPr>
            <p:nvPr/>
          </p:nvCxnSpPr>
          <p:spPr>
            <a:xfrm>
              <a:off x="6685820" y="1032357"/>
              <a:ext cx="284778" cy="43956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16B1272C-532D-8072-CB47-C59D4AB1BA6C}"/>
                </a:ext>
              </a:extLst>
            </p:cNvPr>
            <p:cNvCxnSpPr>
              <a:cxnSpLocks/>
            </p:cNvCxnSpPr>
            <p:nvPr/>
          </p:nvCxnSpPr>
          <p:spPr>
            <a:xfrm>
              <a:off x="4777097" y="1908551"/>
              <a:ext cx="1278906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Google Shape;100;p25">
                  <a:extLst>
                    <a:ext uri="{FF2B5EF4-FFF2-40B4-BE49-F238E27FC236}">
                      <a16:creationId xmlns:a16="http://schemas.microsoft.com/office/drawing/2014/main" id="{74B8C512-B810-3C33-97EC-2D31771B7311}"/>
                    </a:ext>
                  </a:extLst>
                </p:cNvPr>
                <p:cNvSpPr txBox="1"/>
                <p:nvPr/>
              </p:nvSpPr>
              <p:spPr>
                <a:xfrm>
                  <a:off x="4298808" y="1688285"/>
                  <a:ext cx="558592" cy="43239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>
                    <a:lnSpc>
                      <a:spcPct val="115000"/>
                    </a:lnSpc>
                    <a:buSzPts val="25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+</m:t>
                        </m:r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𝟐𝟎</m:t>
                        </m:r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°</m:t>
                        </m:r>
                      </m:oMath>
                    </m:oMathPara>
                  </a14:m>
                  <a:endPara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endParaRPr>
                </a:p>
              </p:txBody>
            </p:sp>
          </mc:Choice>
          <mc:Fallback xmlns="">
            <p:sp>
              <p:nvSpPr>
                <p:cNvPr id="80" name="Google Shape;100;p25">
                  <a:extLst>
                    <a:ext uri="{FF2B5EF4-FFF2-40B4-BE49-F238E27FC236}">
                      <a16:creationId xmlns:a16="http://schemas.microsoft.com/office/drawing/2014/main" id="{74B8C512-B810-3C33-97EC-2D31771B73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8808" y="1688285"/>
                  <a:ext cx="558592" cy="43239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Google Shape;100;p25">
                  <a:extLst>
                    <a:ext uri="{FF2B5EF4-FFF2-40B4-BE49-F238E27FC236}">
                      <a16:creationId xmlns:a16="http://schemas.microsoft.com/office/drawing/2014/main" id="{EC14718F-0667-BB30-E1DE-6A56A4C05E08}"/>
                    </a:ext>
                  </a:extLst>
                </p:cNvPr>
                <p:cNvSpPr txBox="1"/>
                <p:nvPr/>
              </p:nvSpPr>
              <p:spPr>
                <a:xfrm>
                  <a:off x="4982369" y="2097120"/>
                  <a:ext cx="2560684" cy="72452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>
                    <a:lnSpc>
                      <a:spcPct val="115000"/>
                    </a:lnSpc>
                    <a:buSzPts val="25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𝐭𝐫𝐮𝐞</m:t>
                            </m:r>
                          </m:sub>
                        </m:sSub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𝒉</m:t>
                            </m:r>
                            <m:r>
                              <a:rPr lang="en-US" altLang="ko-KR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|</m:t>
                            </m:r>
                            <m:r>
                              <a:rPr lang="en-US" altLang="ko-KR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𝐭𝐫𝐮𝐞</m:t>
                            </m:r>
                          </m:sub>
                        </m:sSub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𝒍</m:t>
                            </m:r>
                            <m:r>
                              <a:rPr lang="en-US" altLang="ko-KR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|</m:t>
                            </m:r>
                            <m:r>
                              <a:rPr lang="en-US" altLang="ko-KR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𝐭𝐫𝐮𝐞</m:t>
                            </m:r>
                          </m:sub>
                        </m:sSub>
                      </m:oMath>
                    </m:oMathPara>
                  </a14:m>
                  <a:endParaRPr lang="en-US" altLang="ko-KR" b="1" i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endParaRPr>
                </a:p>
                <a:p>
                  <a:pPr>
                    <a:lnSpc>
                      <a:spcPct val="115000"/>
                    </a:lnSpc>
                    <a:buSzPts val="25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𝐞𝐬𝐭</m:t>
                            </m:r>
                          </m:sub>
                        </m:sSub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𝒉</m:t>
                            </m:r>
                            <m:r>
                              <a:rPr lang="en-US" altLang="ko-KR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|</m:t>
                            </m:r>
                            <m:r>
                              <a:rPr lang="en-US" altLang="ko-KR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𝐞𝐬𝐭</m:t>
                            </m:r>
                          </m:sub>
                        </m:sSub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𝒍</m:t>
                            </m:r>
                            <m:r>
                              <a:rPr lang="en-US" altLang="ko-KR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|</m:t>
                            </m:r>
                            <m:r>
                              <a:rPr lang="en-US" altLang="ko-KR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𝐞𝐬𝐭</m:t>
                            </m:r>
                          </m:sub>
                        </m:sSub>
                      </m:oMath>
                    </m:oMathPara>
                  </a14:m>
                  <a:endParaRPr lang="en-US" altLang="ko-KR" b="1" i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endParaRPr>
                </a:p>
              </p:txBody>
            </p:sp>
          </mc:Choice>
          <mc:Fallback xmlns="">
            <p:sp>
              <p:nvSpPr>
                <p:cNvPr id="81" name="Google Shape;100;p25">
                  <a:extLst>
                    <a:ext uri="{FF2B5EF4-FFF2-40B4-BE49-F238E27FC236}">
                      <a16:creationId xmlns:a16="http://schemas.microsoft.com/office/drawing/2014/main" id="{EC14718F-0667-BB30-E1DE-6A56A4C05E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2369" y="2097120"/>
                  <a:ext cx="2560684" cy="72452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Google Shape;100;p25">
              <a:extLst>
                <a:ext uri="{FF2B5EF4-FFF2-40B4-BE49-F238E27FC236}">
                  <a16:creationId xmlns:a16="http://schemas.microsoft.com/office/drawing/2014/main" id="{88A825D0-6200-6450-D120-E917072558A8}"/>
                </a:ext>
              </a:extLst>
            </p:cNvPr>
            <p:cNvSpPr txBox="1"/>
            <p:nvPr/>
          </p:nvSpPr>
          <p:spPr>
            <a:xfrm>
              <a:off x="5535577" y="1867619"/>
              <a:ext cx="1763932" cy="4323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>
                <a:lnSpc>
                  <a:spcPct val="115000"/>
                </a:lnSpc>
                <a:buSzPts val="2500"/>
              </a:pPr>
              <a:r>
                <a:rPr lang="en-US" altLang="ko-KR" b="1" i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rPr>
                <a:t>[Absolute values]</a:t>
              </a:r>
            </a:p>
          </p:txBody>
        </p:sp>
      </p:grpSp>
      <p:sp>
        <p:nvSpPr>
          <p:cNvPr id="83" name="Google Shape;100;p25">
            <a:extLst>
              <a:ext uri="{FF2B5EF4-FFF2-40B4-BE49-F238E27FC236}">
                <a16:creationId xmlns:a16="http://schemas.microsoft.com/office/drawing/2014/main" id="{99CC2750-F9CA-66D2-7104-F64A8D3FCCDB}"/>
              </a:ext>
            </a:extLst>
          </p:cNvPr>
          <p:cNvSpPr txBox="1"/>
          <p:nvPr/>
        </p:nvSpPr>
        <p:spPr>
          <a:xfrm>
            <a:off x="4633809" y="542979"/>
            <a:ext cx="2483853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[ Saturated Area Definition ]</a:t>
            </a:r>
          </a:p>
        </p:txBody>
      </p:sp>
    </p:spTree>
    <p:extLst>
      <p:ext uri="{BB962C8B-B14F-4D97-AF65-F5344CB8AC3E}">
        <p14:creationId xmlns:p14="http://schemas.microsoft.com/office/powerpoint/2010/main" val="6652329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56DEB29F-27F0-90B4-B6B1-F9E7ED952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2456EEF0-7DF9-244F-2F0D-DF520B06550E}"/>
              </a:ext>
            </a:extLst>
          </p:cNvPr>
          <p:cNvGrpSpPr/>
          <p:nvPr/>
        </p:nvGrpSpPr>
        <p:grpSpPr>
          <a:xfrm>
            <a:off x="751958" y="791196"/>
            <a:ext cx="6913879" cy="4265563"/>
            <a:chOff x="1277033" y="1182094"/>
            <a:chExt cx="5822715" cy="354116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3BBA126-8E91-75F9-92AD-E1202E883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1111" y="1182094"/>
              <a:ext cx="5248637" cy="354116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B2A335D-64E5-86B4-4306-8A5400EDD669}"/>
                    </a:ext>
                  </a:extLst>
                </p:cNvPr>
                <p:cNvSpPr txBox="1"/>
                <p:nvPr/>
              </p:nvSpPr>
              <p:spPr>
                <a:xfrm>
                  <a:off x="1277033" y="2673476"/>
                  <a:ext cx="57407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1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sz="1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𝐞𝐬𝐭</m:t>
                            </m:r>
                          </m:sub>
                        </m:sSub>
                      </m:oMath>
                    </m:oMathPara>
                  </a14:m>
                  <a:endParaRPr lang="ko-Kore-KR" altLang="en-US" sz="1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B2A335D-64E5-86B4-4306-8A5400EDD6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7033" y="2673476"/>
                  <a:ext cx="57407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209C220-9B6D-589F-730F-8665A49497AF}"/>
                    </a:ext>
                  </a:extLst>
                </p:cNvPr>
                <p:cNvSpPr txBox="1"/>
                <p:nvPr/>
              </p:nvSpPr>
              <p:spPr>
                <a:xfrm>
                  <a:off x="6298789" y="3961406"/>
                  <a:ext cx="80095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1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ko-KR" sz="1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ore-KR" altLang="en-US" sz="18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209C220-9B6D-589F-730F-8665A49497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8789" y="3961406"/>
                  <a:ext cx="80095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B87AC07-0C01-9917-7BEE-057BC28F2CEF}"/>
                    </a:ext>
                  </a:extLst>
                </p:cNvPr>
                <p:cNvSpPr txBox="1"/>
                <p:nvPr/>
              </p:nvSpPr>
              <p:spPr>
                <a:xfrm>
                  <a:off x="3341984" y="4211856"/>
                  <a:ext cx="123001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1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𝜸</m:t>
                            </m:r>
                          </m:e>
                          <m:sub>
                            <m:r>
                              <a:rPr lang="en-US" altLang="ko-KR" sz="1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𝒅</m:t>
                            </m:r>
                          </m:sub>
                        </m:sSub>
                      </m:oMath>
                    </m:oMathPara>
                  </a14:m>
                  <a:endParaRPr lang="ko-Kore-KR" altLang="en-US" sz="18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B87AC07-0C01-9917-7BEE-057BC28F2C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1984" y="4211856"/>
                  <a:ext cx="123001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E5F9114-FB4D-EFE5-AF35-2B4F5BA4D6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7748" y="3831615"/>
              <a:ext cx="337464" cy="252247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EC041DC-5A38-EE25-3BE8-66C1A42A8A7F}"/>
                </a:ext>
              </a:extLst>
            </p:cNvPr>
            <p:cNvSpPr txBox="1"/>
            <p:nvPr/>
          </p:nvSpPr>
          <p:spPr>
            <a:xfrm>
              <a:off x="2208300" y="4015267"/>
              <a:ext cx="38824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050" dirty="0"/>
                <a:t>-15</a:t>
              </a:r>
              <a:endParaRPr kumimoji="1" lang="ko-Kore-KR" altLang="en-US" sz="1050" dirty="0"/>
            </a:p>
          </p:txBody>
        </p: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A6B1C6FC-0B9A-F66D-65D0-901CBE558EB1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46" y="4192029"/>
              <a:ext cx="197616" cy="19827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66392EE-6630-3451-3175-99B1F52443B3}"/>
                </a:ext>
              </a:extLst>
            </p:cNvPr>
            <p:cNvSpPr txBox="1"/>
            <p:nvPr/>
          </p:nvSpPr>
          <p:spPr>
            <a:xfrm>
              <a:off x="5680154" y="4146072"/>
              <a:ext cx="2600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050" dirty="0"/>
                <a:t>9</a:t>
              </a:r>
              <a:endParaRPr kumimoji="1" lang="ko-Kore-KR" altLang="en-US" sz="1050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9690542A-5FFB-D9BD-3B86-B88194AD0C35}"/>
              </a:ext>
            </a:extLst>
          </p:cNvPr>
          <p:cNvSpPr/>
          <p:nvPr/>
        </p:nvSpPr>
        <p:spPr>
          <a:xfrm>
            <a:off x="129639" y="86742"/>
            <a:ext cx="8884721" cy="42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sx="99000" sy="99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ADECBB-BB0C-A88D-62DE-F9CB8E953F86}"/>
              </a:ext>
            </a:extLst>
          </p:cNvPr>
          <p:cNvSpPr txBox="1"/>
          <p:nvPr/>
        </p:nvSpPr>
        <p:spPr>
          <a:xfrm>
            <a:off x="4475430" y="16929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자율 지능 시스템 연구실 </a:t>
            </a:r>
            <a:endParaRPr lang="ko-KR" altLang="en-US" sz="1050" dirty="0">
              <a:solidFill>
                <a:srgbClr val="19264B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A931C39-515D-5B8A-6D23-7865EC5B2609}"/>
              </a:ext>
            </a:extLst>
          </p:cNvPr>
          <p:cNvGrpSpPr/>
          <p:nvPr/>
        </p:nvGrpSpPr>
        <p:grpSpPr>
          <a:xfrm>
            <a:off x="143033" y="30805"/>
            <a:ext cx="3247867" cy="540069"/>
            <a:chOff x="143033" y="30805"/>
            <a:chExt cx="3247867" cy="540069"/>
          </a:xfrm>
        </p:grpSpPr>
        <p:cxnSp>
          <p:nvCxnSpPr>
            <p:cNvPr id="14" name="Google Shape;226;p33">
              <a:extLst>
                <a:ext uri="{FF2B5EF4-FFF2-40B4-BE49-F238E27FC236}">
                  <a16:creationId xmlns:a16="http://schemas.microsoft.com/office/drawing/2014/main" id="{D83796FE-29BE-C910-B51F-64C447DF81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97" y="469131"/>
              <a:ext cx="3201403" cy="0"/>
            </a:xfrm>
            <a:prstGeom prst="straightConnector1">
              <a:avLst/>
            </a:prstGeom>
            <a:noFill/>
            <a:ln w="12700" cap="flat" cmpd="sng">
              <a:solidFill>
                <a:srgbClr val="1926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7410DD7-71FE-9CB3-B442-0EB15D31DC6C}"/>
                </a:ext>
              </a:extLst>
            </p:cNvPr>
            <p:cNvGrpSpPr/>
            <p:nvPr/>
          </p:nvGrpSpPr>
          <p:grpSpPr>
            <a:xfrm>
              <a:off x="143033" y="30805"/>
              <a:ext cx="424132" cy="538579"/>
              <a:chOff x="143033" y="30805"/>
              <a:chExt cx="424132" cy="538579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C2514BF-B9AD-A26F-EEF7-22CEF943BF91}"/>
                  </a:ext>
                </a:extLst>
              </p:cNvPr>
              <p:cNvSpPr/>
              <p:nvPr/>
            </p:nvSpPr>
            <p:spPr>
              <a:xfrm>
                <a:off x="189497" y="128016"/>
                <a:ext cx="331204" cy="344159"/>
              </a:xfrm>
              <a:prstGeom prst="rect">
                <a:avLst/>
              </a:prstGeom>
              <a:solidFill>
                <a:srgbClr val="1926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Google Shape;100;p25">
                <a:extLst>
                  <a:ext uri="{FF2B5EF4-FFF2-40B4-BE49-F238E27FC236}">
                    <a16:creationId xmlns:a16="http://schemas.microsoft.com/office/drawing/2014/main" id="{7889DD82-354F-FCFE-E549-8AA0F4B3CB2E}"/>
                  </a:ext>
                </a:extLst>
              </p:cNvPr>
              <p:cNvSpPr txBox="1"/>
              <p:nvPr/>
            </p:nvSpPr>
            <p:spPr>
              <a:xfrm>
                <a:off x="143033" y="30805"/>
                <a:ext cx="424132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en-US" altLang="ko-KR" sz="2000" b="1" i="0" u="none" strike="noStrike" cap="none" dirty="0">
                    <a:solidFill>
                      <a:schemeClr val="bg1"/>
                    </a:solidFill>
                    <a:latin typeface="넥슨Lv1고딕 Low OTF Bold" panose="00000800000000000000" pitchFamily="50" charset="-127"/>
                    <a:ea typeface="넥슨Lv1고딕 Low OTF Bold" panose="00000800000000000000" pitchFamily="50" charset="-127"/>
                    <a:sym typeface="Arial"/>
                  </a:rPr>
                  <a:t>3</a:t>
                </a:r>
              </a:p>
            </p:txBody>
          </p:sp>
        </p:grpSp>
        <p:sp>
          <p:nvSpPr>
            <p:cNvPr id="100" name="Google Shape;100;p25">
              <a:extLst>
                <a:ext uri="{FF2B5EF4-FFF2-40B4-BE49-F238E27FC236}">
                  <a16:creationId xmlns:a16="http://schemas.microsoft.com/office/drawing/2014/main" id="{77026663-0C7E-ED8C-A442-02C0B070CEAA}"/>
                </a:ext>
              </a:extLst>
            </p:cNvPr>
            <p:cNvSpPr txBox="1"/>
            <p:nvPr/>
          </p:nvSpPr>
          <p:spPr>
            <a:xfrm>
              <a:off x="501651" y="67690"/>
              <a:ext cx="2889249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ko-KR" altLang="en-US" sz="1800" b="1" i="0" u="none" strike="noStrike" cap="none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  <a:sym typeface="Arial"/>
                </a:rPr>
                <a:t>연구내용</a:t>
              </a:r>
              <a:endParaRPr lang="en-US" altLang="ko-KR" sz="18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endParaRPr>
            </a:p>
          </p:txBody>
        </p:sp>
      </p:grpSp>
      <p:sp>
        <p:nvSpPr>
          <p:cNvPr id="35" name="슬라이드 번호 개체 틀 34">
            <a:extLst>
              <a:ext uri="{FF2B5EF4-FFF2-40B4-BE49-F238E27FC236}">
                <a16:creationId xmlns:a16="http://schemas.microsoft.com/office/drawing/2014/main" id="{BCAEE2B6-1235-CAAA-7AFB-7A50FD8359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44</a:t>
            </a:fld>
            <a:endParaRPr lang="ko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100;p25">
                <a:extLst>
                  <a:ext uri="{FF2B5EF4-FFF2-40B4-BE49-F238E27FC236}">
                    <a16:creationId xmlns:a16="http://schemas.microsoft.com/office/drawing/2014/main" id="{CC29DAE4-016A-1034-D55E-8F4312A49352}"/>
                  </a:ext>
                </a:extLst>
              </p:cNvPr>
              <p:cNvSpPr txBox="1"/>
              <p:nvPr/>
            </p:nvSpPr>
            <p:spPr>
              <a:xfrm>
                <a:off x="186207" y="501938"/>
                <a:ext cx="2321541" cy="6801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[ Parametric Study Case 3 ]</a:t>
                </a:r>
              </a:p>
              <a:p>
                <a:pPr>
                  <a:lnSpc>
                    <a:spcPct val="115000"/>
                  </a:lnSpc>
                  <a:buSzPts val="25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𝒌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plays the role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𝒅</m:t>
                        </m:r>
                      </m:sub>
                    </m:sSub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.</m:t>
                    </m:r>
                  </m:oMath>
                </a14:m>
                <a:endParaRPr lang="en-US" altLang="ko-KR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2" name="Google Shape;100;p25">
                <a:extLst>
                  <a:ext uri="{FF2B5EF4-FFF2-40B4-BE49-F238E27FC236}">
                    <a16:creationId xmlns:a16="http://schemas.microsoft.com/office/drawing/2014/main" id="{CC29DAE4-016A-1034-D55E-8F4312A49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207" y="501938"/>
                <a:ext cx="2321541" cy="680156"/>
              </a:xfrm>
              <a:prstGeom prst="rect">
                <a:avLst/>
              </a:prstGeom>
              <a:blipFill>
                <a:blip r:embed="rId7"/>
                <a:stretch>
                  <a:fillRect l="-10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Google Shape;100;p25">
            <a:extLst>
              <a:ext uri="{FF2B5EF4-FFF2-40B4-BE49-F238E27FC236}">
                <a16:creationId xmlns:a16="http://schemas.microsoft.com/office/drawing/2014/main" id="{8B029513-3F8A-BA66-7589-9A9AAB11C7EA}"/>
              </a:ext>
            </a:extLst>
          </p:cNvPr>
          <p:cNvSpPr txBox="1"/>
          <p:nvPr/>
        </p:nvSpPr>
        <p:spPr>
          <a:xfrm>
            <a:off x="2413658" y="831839"/>
            <a:ext cx="4787176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Some outliers have been re-simulated then edited.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32AD82-9314-4972-068E-9083795BAC84}"/>
                  </a:ext>
                </a:extLst>
              </p:cNvPr>
              <p:cNvSpPr txBox="1"/>
              <p:nvPr/>
            </p:nvSpPr>
            <p:spPr>
              <a:xfrm>
                <a:off x="7631233" y="543933"/>
                <a:ext cx="1946715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𝑨</m:t>
                        </m:r>
                      </m:e>
                      <m:sub>
                        <m:r>
                          <a:rPr lang="en-US" altLang="ko-KR" sz="105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𝐞𝐬𝐭</m:t>
                        </m:r>
                      </m:sub>
                    </m:sSub>
                  </m:oMath>
                </a14:m>
                <a:r>
                  <a: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: Saturated area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𝜸</m:t>
                        </m:r>
                      </m:e>
                      <m:sub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en-US" altLang="ko-Kore-KR" sz="1050" dirty="0"/>
                  <a:t> </a:t>
                </a:r>
                <a:r>
                  <a: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: Desired impact angle </a:t>
                </a:r>
                <a:endParaRPr lang="ko-Kore-KR" altLang="en-US" sz="105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𝒌</m:t>
                        </m:r>
                      </m:e>
                      <m:sub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ore-KR" sz="1050" dirty="0"/>
                  <a:t> </a:t>
                </a:r>
                <a:r>
                  <a: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: Desired look angle</a:t>
                </a:r>
                <a:endParaRPr lang="ko-Kore-KR" altLang="en-US" sz="105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32AD82-9314-4972-068E-9083795BA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233" y="543933"/>
                <a:ext cx="1946715" cy="577081"/>
              </a:xfrm>
              <a:prstGeom prst="rect">
                <a:avLst/>
              </a:prstGeom>
              <a:blipFill>
                <a:blip r:embed="rId8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28465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DB8EED55-CA8B-4C2B-E44C-BF1E76226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45DD0251-FF35-C383-C302-B1315B040ED1}"/>
              </a:ext>
            </a:extLst>
          </p:cNvPr>
          <p:cNvGrpSpPr/>
          <p:nvPr/>
        </p:nvGrpSpPr>
        <p:grpSpPr>
          <a:xfrm>
            <a:off x="751958" y="791195"/>
            <a:ext cx="6913878" cy="4265563"/>
            <a:chOff x="1277033" y="1182094"/>
            <a:chExt cx="5822715" cy="354116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6FC71AE-BBC0-9091-DB0F-2DFEBB244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1111" y="1182094"/>
              <a:ext cx="5248637" cy="354116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58AE406-0482-8066-1517-1B27A2A6B14A}"/>
                    </a:ext>
                  </a:extLst>
                </p:cNvPr>
                <p:cNvSpPr txBox="1"/>
                <p:nvPr/>
              </p:nvSpPr>
              <p:spPr>
                <a:xfrm>
                  <a:off x="1277033" y="2673476"/>
                  <a:ext cx="57407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1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sz="1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𝐞𝐬𝐭</m:t>
                            </m:r>
                          </m:sub>
                        </m:sSub>
                      </m:oMath>
                    </m:oMathPara>
                  </a14:m>
                  <a:endParaRPr lang="ko-Kore-KR" altLang="en-US" sz="1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58AE406-0482-8066-1517-1B27A2A6B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7033" y="2673476"/>
                  <a:ext cx="57407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AF3BCA6-59D4-A19D-D9E3-9EE4B7F25A3D}"/>
                    </a:ext>
                  </a:extLst>
                </p:cNvPr>
                <p:cNvSpPr txBox="1"/>
                <p:nvPr/>
              </p:nvSpPr>
              <p:spPr>
                <a:xfrm>
                  <a:off x="6298789" y="3961406"/>
                  <a:ext cx="80095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1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ko-KR" sz="1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ore-KR" altLang="en-US" sz="18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AF3BCA6-59D4-A19D-D9E3-9EE4B7F25A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8789" y="3961406"/>
                  <a:ext cx="80095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F317548-4E84-AD99-3B0E-04DE2DDE59E6}"/>
                    </a:ext>
                  </a:extLst>
                </p:cNvPr>
                <p:cNvSpPr txBox="1"/>
                <p:nvPr/>
              </p:nvSpPr>
              <p:spPr>
                <a:xfrm>
                  <a:off x="3341984" y="4211856"/>
                  <a:ext cx="123001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1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𝜸</m:t>
                            </m:r>
                          </m:e>
                          <m:sub>
                            <m:r>
                              <a:rPr lang="en-US" altLang="ko-KR" sz="1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𝒅</m:t>
                            </m:r>
                          </m:sub>
                        </m:sSub>
                      </m:oMath>
                    </m:oMathPara>
                  </a14:m>
                  <a:endParaRPr lang="ko-Kore-KR" altLang="en-US" sz="18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F317548-4E84-AD99-3B0E-04DE2DDE59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1984" y="4211856"/>
                  <a:ext cx="123001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3EF2A486-C1ED-9D8F-2E58-B071C56732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7748" y="3831615"/>
              <a:ext cx="337464" cy="252247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E1B4D38-7619-314E-9D9C-AE1571702828}"/>
                </a:ext>
              </a:extLst>
            </p:cNvPr>
            <p:cNvSpPr txBox="1"/>
            <p:nvPr/>
          </p:nvSpPr>
          <p:spPr>
            <a:xfrm>
              <a:off x="2208300" y="4015267"/>
              <a:ext cx="38824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050" dirty="0"/>
                <a:t>-15</a:t>
              </a:r>
              <a:endParaRPr kumimoji="1" lang="ko-Kore-KR" altLang="en-US" sz="1050" dirty="0"/>
            </a:p>
          </p:txBody>
        </p: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F373F66D-DE05-6AB1-CB15-C2AD816EE45C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46" y="4192029"/>
              <a:ext cx="197616" cy="19827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7E07FAF-3A3F-4587-BD89-33B98DCE3618}"/>
                </a:ext>
              </a:extLst>
            </p:cNvPr>
            <p:cNvSpPr txBox="1"/>
            <p:nvPr/>
          </p:nvSpPr>
          <p:spPr>
            <a:xfrm>
              <a:off x="5680154" y="4146072"/>
              <a:ext cx="2600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050" dirty="0"/>
                <a:t>9</a:t>
              </a:r>
              <a:endParaRPr kumimoji="1" lang="ko-Kore-KR" altLang="en-US" sz="1050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1F16936-7137-42C8-11B1-F75D3E8B07F8}"/>
              </a:ext>
            </a:extLst>
          </p:cNvPr>
          <p:cNvSpPr/>
          <p:nvPr/>
        </p:nvSpPr>
        <p:spPr>
          <a:xfrm>
            <a:off x="129639" y="86742"/>
            <a:ext cx="8884721" cy="42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sx="99000" sy="99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E75277-735C-7696-73CD-DB5A3A1C9739}"/>
              </a:ext>
            </a:extLst>
          </p:cNvPr>
          <p:cNvSpPr txBox="1"/>
          <p:nvPr/>
        </p:nvSpPr>
        <p:spPr>
          <a:xfrm>
            <a:off x="4475430" y="16929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자율 지능 시스템 연구실 </a:t>
            </a:r>
            <a:endParaRPr lang="ko-KR" altLang="en-US" sz="1050" dirty="0">
              <a:solidFill>
                <a:srgbClr val="19264B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140ACE7-0392-1632-822D-EFEB7187B587}"/>
              </a:ext>
            </a:extLst>
          </p:cNvPr>
          <p:cNvGrpSpPr/>
          <p:nvPr/>
        </p:nvGrpSpPr>
        <p:grpSpPr>
          <a:xfrm>
            <a:off x="143033" y="30805"/>
            <a:ext cx="3247867" cy="540069"/>
            <a:chOff x="143033" y="30805"/>
            <a:chExt cx="3247867" cy="540069"/>
          </a:xfrm>
        </p:grpSpPr>
        <p:cxnSp>
          <p:nvCxnSpPr>
            <p:cNvPr id="14" name="Google Shape;226;p33">
              <a:extLst>
                <a:ext uri="{FF2B5EF4-FFF2-40B4-BE49-F238E27FC236}">
                  <a16:creationId xmlns:a16="http://schemas.microsoft.com/office/drawing/2014/main" id="{4E98486A-88EB-F6BE-15CB-D247FBB243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97" y="469131"/>
              <a:ext cx="3201403" cy="0"/>
            </a:xfrm>
            <a:prstGeom prst="straightConnector1">
              <a:avLst/>
            </a:prstGeom>
            <a:noFill/>
            <a:ln w="12700" cap="flat" cmpd="sng">
              <a:solidFill>
                <a:srgbClr val="1926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9641714-2F6C-8442-07A3-3FC077796BB7}"/>
                </a:ext>
              </a:extLst>
            </p:cNvPr>
            <p:cNvGrpSpPr/>
            <p:nvPr/>
          </p:nvGrpSpPr>
          <p:grpSpPr>
            <a:xfrm>
              <a:off x="143033" y="30805"/>
              <a:ext cx="424132" cy="538579"/>
              <a:chOff x="143033" y="30805"/>
              <a:chExt cx="424132" cy="538579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2C421DE7-7E2B-F57F-6419-04D31CAF5A8B}"/>
                  </a:ext>
                </a:extLst>
              </p:cNvPr>
              <p:cNvSpPr/>
              <p:nvPr/>
            </p:nvSpPr>
            <p:spPr>
              <a:xfrm>
                <a:off x="189497" y="128016"/>
                <a:ext cx="331204" cy="344159"/>
              </a:xfrm>
              <a:prstGeom prst="rect">
                <a:avLst/>
              </a:prstGeom>
              <a:solidFill>
                <a:srgbClr val="1926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Google Shape;100;p25">
                <a:extLst>
                  <a:ext uri="{FF2B5EF4-FFF2-40B4-BE49-F238E27FC236}">
                    <a16:creationId xmlns:a16="http://schemas.microsoft.com/office/drawing/2014/main" id="{4BC95C08-FFD8-85AC-80C4-F04AF18B22AF}"/>
                  </a:ext>
                </a:extLst>
              </p:cNvPr>
              <p:cNvSpPr txBox="1"/>
              <p:nvPr/>
            </p:nvSpPr>
            <p:spPr>
              <a:xfrm>
                <a:off x="143033" y="30805"/>
                <a:ext cx="424132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en-US" altLang="ko-KR" sz="2000" b="1" i="0" u="none" strike="noStrike" cap="none" dirty="0">
                    <a:solidFill>
                      <a:schemeClr val="bg1"/>
                    </a:solidFill>
                    <a:latin typeface="넥슨Lv1고딕 Low OTF Bold" panose="00000800000000000000" pitchFamily="50" charset="-127"/>
                    <a:ea typeface="넥슨Lv1고딕 Low OTF Bold" panose="00000800000000000000" pitchFamily="50" charset="-127"/>
                    <a:sym typeface="Arial"/>
                  </a:rPr>
                  <a:t>3</a:t>
                </a:r>
              </a:p>
            </p:txBody>
          </p:sp>
        </p:grpSp>
        <p:sp>
          <p:nvSpPr>
            <p:cNvPr id="100" name="Google Shape;100;p25">
              <a:extLst>
                <a:ext uri="{FF2B5EF4-FFF2-40B4-BE49-F238E27FC236}">
                  <a16:creationId xmlns:a16="http://schemas.microsoft.com/office/drawing/2014/main" id="{527A6E20-F7E8-4684-83AD-7B51CD129545}"/>
                </a:ext>
              </a:extLst>
            </p:cNvPr>
            <p:cNvSpPr txBox="1"/>
            <p:nvPr/>
          </p:nvSpPr>
          <p:spPr>
            <a:xfrm>
              <a:off x="501651" y="67690"/>
              <a:ext cx="2889249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ko-KR" altLang="en-US" sz="1800" b="1" i="0" u="none" strike="noStrike" cap="none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  <a:sym typeface="Arial"/>
                </a:rPr>
                <a:t>연구내용</a:t>
              </a:r>
              <a:endParaRPr lang="en-US" altLang="ko-KR" sz="18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endParaRPr>
            </a:p>
          </p:txBody>
        </p:sp>
      </p:grpSp>
      <p:sp>
        <p:nvSpPr>
          <p:cNvPr id="35" name="슬라이드 번호 개체 틀 34">
            <a:extLst>
              <a:ext uri="{FF2B5EF4-FFF2-40B4-BE49-F238E27FC236}">
                <a16:creationId xmlns:a16="http://schemas.microsoft.com/office/drawing/2014/main" id="{1123A4E6-9BAF-9E53-68D8-A92753B8F0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45</a:t>
            </a:fld>
            <a:endParaRPr lang="ko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100;p25">
                <a:extLst>
                  <a:ext uri="{FF2B5EF4-FFF2-40B4-BE49-F238E27FC236}">
                    <a16:creationId xmlns:a16="http://schemas.microsoft.com/office/drawing/2014/main" id="{AB5886C0-61FE-6764-742B-18BED2858AC1}"/>
                  </a:ext>
                </a:extLst>
              </p:cNvPr>
              <p:cNvSpPr txBox="1"/>
              <p:nvPr/>
            </p:nvSpPr>
            <p:spPr>
              <a:xfrm>
                <a:off x="186207" y="501938"/>
                <a:ext cx="2321541" cy="6801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[ Parametric Study Case 3 ]</a:t>
                </a:r>
              </a:p>
              <a:p>
                <a:pPr>
                  <a:lnSpc>
                    <a:spcPct val="115000"/>
                  </a:lnSpc>
                  <a:buSzPts val="25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𝒌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plays the role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𝒅</m:t>
                        </m:r>
                      </m:sub>
                    </m:sSub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.</m:t>
                    </m:r>
                  </m:oMath>
                </a14:m>
                <a:endParaRPr lang="en-US" altLang="ko-KR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2" name="Google Shape;100;p25">
                <a:extLst>
                  <a:ext uri="{FF2B5EF4-FFF2-40B4-BE49-F238E27FC236}">
                    <a16:creationId xmlns:a16="http://schemas.microsoft.com/office/drawing/2014/main" id="{AB5886C0-61FE-6764-742B-18BED2858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207" y="501938"/>
                <a:ext cx="2321541" cy="680156"/>
              </a:xfrm>
              <a:prstGeom prst="rect">
                <a:avLst/>
              </a:prstGeom>
              <a:blipFill>
                <a:blip r:embed="rId7"/>
                <a:stretch>
                  <a:fillRect l="-10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635DDE95-D95F-F537-ABFC-6CD31D4DEC65}"/>
              </a:ext>
            </a:extLst>
          </p:cNvPr>
          <p:cNvCxnSpPr>
            <a:cxnSpLocks/>
          </p:cNvCxnSpPr>
          <p:nvPr/>
        </p:nvCxnSpPr>
        <p:spPr>
          <a:xfrm flipV="1">
            <a:off x="3043100" y="3877606"/>
            <a:ext cx="252569" cy="19539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84A83092-A5F5-A559-8AEF-E9C120038B78}"/>
              </a:ext>
            </a:extLst>
          </p:cNvPr>
          <p:cNvCxnSpPr>
            <a:cxnSpLocks/>
          </p:cNvCxnSpPr>
          <p:nvPr/>
        </p:nvCxnSpPr>
        <p:spPr>
          <a:xfrm flipV="1">
            <a:off x="3707375" y="3948549"/>
            <a:ext cx="252569" cy="19539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ECBB8217-B449-2AAA-3795-17D647670E26}"/>
              </a:ext>
            </a:extLst>
          </p:cNvPr>
          <p:cNvCxnSpPr>
            <a:cxnSpLocks/>
          </p:cNvCxnSpPr>
          <p:nvPr/>
        </p:nvCxnSpPr>
        <p:spPr>
          <a:xfrm flipV="1">
            <a:off x="4409307" y="4024408"/>
            <a:ext cx="252569" cy="19539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5671F658-B698-DE75-2B0B-E3467F2917BE}"/>
              </a:ext>
            </a:extLst>
          </p:cNvPr>
          <p:cNvCxnSpPr>
            <a:cxnSpLocks/>
          </p:cNvCxnSpPr>
          <p:nvPr/>
        </p:nvCxnSpPr>
        <p:spPr>
          <a:xfrm flipV="1">
            <a:off x="5348572" y="4134643"/>
            <a:ext cx="252569" cy="19539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자유형 22">
            <a:extLst>
              <a:ext uri="{FF2B5EF4-FFF2-40B4-BE49-F238E27FC236}">
                <a16:creationId xmlns:a16="http://schemas.microsoft.com/office/drawing/2014/main" id="{87506172-F5B0-93E7-E849-12B03A1B8DA4}"/>
              </a:ext>
            </a:extLst>
          </p:cNvPr>
          <p:cNvSpPr/>
          <p:nvPr/>
        </p:nvSpPr>
        <p:spPr>
          <a:xfrm>
            <a:off x="3300090" y="2516319"/>
            <a:ext cx="1265035" cy="1361287"/>
          </a:xfrm>
          <a:custGeom>
            <a:avLst/>
            <a:gdLst>
              <a:gd name="connsiteX0" fmla="*/ 0 w 1265035"/>
              <a:gd name="connsiteY0" fmla="*/ 1361287 h 1361287"/>
              <a:gd name="connsiteX1" fmla="*/ 281883 w 1265035"/>
              <a:gd name="connsiteY1" fmla="*/ 1038153 h 1361287"/>
              <a:gd name="connsiteX2" fmla="*/ 646268 w 1265035"/>
              <a:gd name="connsiteY2" fmla="*/ 577516 h 1361287"/>
              <a:gd name="connsiteX3" fmla="*/ 900650 w 1265035"/>
              <a:gd name="connsiteY3" fmla="*/ 309383 h 1361287"/>
              <a:gd name="connsiteX4" fmla="*/ 1265035 w 1265035"/>
              <a:gd name="connsiteY4" fmla="*/ 0 h 1361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5035" h="1361287">
                <a:moveTo>
                  <a:pt x="0" y="1361287"/>
                </a:moveTo>
                <a:cubicBezTo>
                  <a:pt x="87086" y="1265034"/>
                  <a:pt x="174172" y="1168781"/>
                  <a:pt x="281883" y="1038153"/>
                </a:cubicBezTo>
                <a:cubicBezTo>
                  <a:pt x="389594" y="907524"/>
                  <a:pt x="543140" y="698978"/>
                  <a:pt x="646268" y="577516"/>
                </a:cubicBezTo>
                <a:cubicBezTo>
                  <a:pt x="749396" y="456054"/>
                  <a:pt x="797522" y="405636"/>
                  <a:pt x="900650" y="309383"/>
                </a:cubicBezTo>
                <a:cubicBezTo>
                  <a:pt x="1003778" y="213130"/>
                  <a:pt x="1134406" y="106565"/>
                  <a:pt x="1265035" y="0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자유형 25">
            <a:extLst>
              <a:ext uri="{FF2B5EF4-FFF2-40B4-BE49-F238E27FC236}">
                <a16:creationId xmlns:a16="http://schemas.microsoft.com/office/drawing/2014/main" id="{B9B3C2AF-EFFE-2A93-BA17-1A65B85DB24B}"/>
              </a:ext>
            </a:extLst>
          </p:cNvPr>
          <p:cNvSpPr/>
          <p:nvPr/>
        </p:nvSpPr>
        <p:spPr>
          <a:xfrm>
            <a:off x="3960108" y="2138183"/>
            <a:ext cx="1278785" cy="1815050"/>
          </a:xfrm>
          <a:custGeom>
            <a:avLst/>
            <a:gdLst>
              <a:gd name="connsiteX0" fmla="*/ 0 w 1278785"/>
              <a:gd name="connsiteY0" fmla="*/ 1815050 h 1815050"/>
              <a:gd name="connsiteX1" fmla="*/ 220006 w 1278785"/>
              <a:gd name="connsiteY1" fmla="*/ 1258160 h 1815050"/>
              <a:gd name="connsiteX2" fmla="*/ 488139 w 1278785"/>
              <a:gd name="connsiteY2" fmla="*/ 790647 h 1815050"/>
              <a:gd name="connsiteX3" fmla="*/ 962527 w 1278785"/>
              <a:gd name="connsiteY3" fmla="*/ 302509 h 1815050"/>
              <a:gd name="connsiteX4" fmla="*/ 1278785 w 1278785"/>
              <a:gd name="connsiteY4" fmla="*/ 0 h 181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8785" h="1815050">
                <a:moveTo>
                  <a:pt x="0" y="1815050"/>
                </a:moveTo>
                <a:cubicBezTo>
                  <a:pt x="69325" y="1621972"/>
                  <a:pt x="138650" y="1428894"/>
                  <a:pt x="220006" y="1258160"/>
                </a:cubicBezTo>
                <a:cubicBezTo>
                  <a:pt x="301362" y="1087426"/>
                  <a:pt x="364386" y="949922"/>
                  <a:pt x="488139" y="790647"/>
                </a:cubicBezTo>
                <a:cubicBezTo>
                  <a:pt x="611892" y="631372"/>
                  <a:pt x="830753" y="434283"/>
                  <a:pt x="962527" y="302509"/>
                </a:cubicBezTo>
                <a:cubicBezTo>
                  <a:pt x="1094301" y="170734"/>
                  <a:pt x="1186543" y="85367"/>
                  <a:pt x="1278785" y="0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706B817F-FE7C-479E-8FFD-076EB30567B0}"/>
              </a:ext>
            </a:extLst>
          </p:cNvPr>
          <p:cNvSpPr/>
          <p:nvPr/>
        </p:nvSpPr>
        <p:spPr>
          <a:xfrm>
            <a:off x="4661876" y="1849426"/>
            <a:ext cx="1312662" cy="2158809"/>
          </a:xfrm>
          <a:custGeom>
            <a:avLst/>
            <a:gdLst>
              <a:gd name="connsiteX0" fmla="*/ 0 w 1313161"/>
              <a:gd name="connsiteY0" fmla="*/ 2158809 h 2158809"/>
              <a:gd name="connsiteX1" fmla="*/ 247507 w 1313161"/>
              <a:gd name="connsiteY1" fmla="*/ 1595043 h 2158809"/>
              <a:gd name="connsiteX2" fmla="*/ 543140 w 1313161"/>
              <a:gd name="connsiteY2" fmla="*/ 1175657 h 2158809"/>
              <a:gd name="connsiteX3" fmla="*/ 1313161 w 1313161"/>
              <a:gd name="connsiteY3" fmla="*/ 0 h 2158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3161" h="2158809">
                <a:moveTo>
                  <a:pt x="0" y="2158809"/>
                </a:moveTo>
                <a:cubicBezTo>
                  <a:pt x="78492" y="1958855"/>
                  <a:pt x="156984" y="1758902"/>
                  <a:pt x="247507" y="1595043"/>
                </a:cubicBezTo>
                <a:cubicBezTo>
                  <a:pt x="338030" y="1431184"/>
                  <a:pt x="365531" y="1441497"/>
                  <a:pt x="543140" y="1175657"/>
                </a:cubicBezTo>
                <a:cubicBezTo>
                  <a:pt x="720749" y="909817"/>
                  <a:pt x="1016955" y="454908"/>
                  <a:pt x="1313161" y="0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1" name="자유형 30">
            <a:extLst>
              <a:ext uri="{FF2B5EF4-FFF2-40B4-BE49-F238E27FC236}">
                <a16:creationId xmlns:a16="http://schemas.microsoft.com/office/drawing/2014/main" id="{B12A10A9-14EF-4A16-F7F0-B8B9D162B021}"/>
              </a:ext>
            </a:extLst>
          </p:cNvPr>
          <p:cNvSpPr/>
          <p:nvPr/>
        </p:nvSpPr>
        <p:spPr>
          <a:xfrm>
            <a:off x="5610153" y="1615669"/>
            <a:ext cx="1326912" cy="2502569"/>
          </a:xfrm>
          <a:custGeom>
            <a:avLst/>
            <a:gdLst>
              <a:gd name="connsiteX0" fmla="*/ 0 w 1326912"/>
              <a:gd name="connsiteY0" fmla="*/ 2502569 h 2502569"/>
              <a:gd name="connsiteX1" fmla="*/ 591267 w 1326912"/>
              <a:gd name="connsiteY1" fmla="*/ 1326911 h 2502569"/>
              <a:gd name="connsiteX2" fmla="*/ 969402 w 1326912"/>
              <a:gd name="connsiteY2" fmla="*/ 632517 h 2502569"/>
              <a:gd name="connsiteX3" fmla="*/ 1038154 w 1326912"/>
              <a:gd name="connsiteY3" fmla="*/ 302508 h 2502569"/>
              <a:gd name="connsiteX4" fmla="*/ 1134406 w 1326912"/>
              <a:gd name="connsiteY4" fmla="*/ 254382 h 2502569"/>
              <a:gd name="connsiteX5" fmla="*/ 1230659 w 1326912"/>
              <a:gd name="connsiteY5" fmla="*/ 206256 h 2502569"/>
              <a:gd name="connsiteX6" fmla="*/ 1326912 w 1326912"/>
              <a:gd name="connsiteY6" fmla="*/ 0 h 2502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6912" h="2502569">
                <a:moveTo>
                  <a:pt x="0" y="2502569"/>
                </a:moveTo>
                <a:cubicBezTo>
                  <a:pt x="214850" y="2070577"/>
                  <a:pt x="429700" y="1638586"/>
                  <a:pt x="591267" y="1326911"/>
                </a:cubicBezTo>
                <a:cubicBezTo>
                  <a:pt x="752834" y="1015236"/>
                  <a:pt x="894921" y="803251"/>
                  <a:pt x="969402" y="632517"/>
                </a:cubicBezTo>
                <a:cubicBezTo>
                  <a:pt x="1043883" y="461783"/>
                  <a:pt x="1010653" y="365530"/>
                  <a:pt x="1038154" y="302508"/>
                </a:cubicBezTo>
                <a:cubicBezTo>
                  <a:pt x="1065655" y="239486"/>
                  <a:pt x="1134406" y="254382"/>
                  <a:pt x="1134406" y="254382"/>
                </a:cubicBezTo>
                <a:cubicBezTo>
                  <a:pt x="1166490" y="238340"/>
                  <a:pt x="1198575" y="248653"/>
                  <a:pt x="1230659" y="206256"/>
                </a:cubicBezTo>
                <a:cubicBezTo>
                  <a:pt x="1262743" y="163859"/>
                  <a:pt x="1294827" y="81929"/>
                  <a:pt x="1326912" y="0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Google Shape;100;p25">
            <a:extLst>
              <a:ext uri="{FF2B5EF4-FFF2-40B4-BE49-F238E27FC236}">
                <a16:creationId xmlns:a16="http://schemas.microsoft.com/office/drawing/2014/main" id="{064E194F-5BCB-5C1A-B866-EB7A5BD9FF22}"/>
              </a:ext>
            </a:extLst>
          </p:cNvPr>
          <p:cNvSpPr txBox="1"/>
          <p:nvPr/>
        </p:nvSpPr>
        <p:spPr>
          <a:xfrm>
            <a:off x="2956893" y="1715463"/>
            <a:ext cx="2161558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sz="1800" b="1" i="1" dirty="0">
                <a:solidFill>
                  <a:srgbClr val="C0000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Inflection Points?</a:t>
            </a:r>
          </a:p>
        </p:txBody>
      </p:sp>
      <p:sp>
        <p:nvSpPr>
          <p:cNvPr id="37" name="왼쪽 화살표[L] 36">
            <a:extLst>
              <a:ext uri="{FF2B5EF4-FFF2-40B4-BE49-F238E27FC236}">
                <a16:creationId xmlns:a16="http://schemas.microsoft.com/office/drawing/2014/main" id="{BCB1A105-BE5B-F269-7E4D-4630950C0402}"/>
              </a:ext>
            </a:extLst>
          </p:cNvPr>
          <p:cNvSpPr/>
          <p:nvPr/>
        </p:nvSpPr>
        <p:spPr>
          <a:xfrm rot="456753">
            <a:off x="7119875" y="3281776"/>
            <a:ext cx="551927" cy="199380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26" name="Picture 2" descr="1,900+ Side Eye Icon Stock Illustrations, Royalty-Free Vector Graphics &amp;  Clip Art - iStock">
            <a:extLst>
              <a:ext uri="{FF2B5EF4-FFF2-40B4-BE49-F238E27FC236}">
                <a16:creationId xmlns:a16="http://schemas.microsoft.com/office/drawing/2014/main" id="{5773F17D-5DF5-B928-28AE-9C15A6754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9270">
            <a:off x="7717770" y="3107356"/>
            <a:ext cx="702755" cy="70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Google Shape;100;p25">
            <a:extLst>
              <a:ext uri="{FF2B5EF4-FFF2-40B4-BE49-F238E27FC236}">
                <a16:creationId xmlns:a16="http://schemas.microsoft.com/office/drawing/2014/main" id="{9BF0B560-220D-2BB9-66F6-1D758B1C2A90}"/>
              </a:ext>
            </a:extLst>
          </p:cNvPr>
          <p:cNvSpPr txBox="1"/>
          <p:nvPr/>
        </p:nvSpPr>
        <p:spPr>
          <a:xfrm rot="378118">
            <a:off x="6964690" y="2887536"/>
            <a:ext cx="987316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Projection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B7AB3C-AA6F-24BB-914F-1594EB5216FD}"/>
                  </a:ext>
                </a:extLst>
              </p:cNvPr>
              <p:cNvSpPr txBox="1"/>
              <p:nvPr/>
            </p:nvSpPr>
            <p:spPr>
              <a:xfrm>
                <a:off x="7631233" y="543933"/>
                <a:ext cx="1946715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𝑨</m:t>
                        </m:r>
                      </m:e>
                      <m:sub>
                        <m:r>
                          <a:rPr lang="en-US" altLang="ko-KR" sz="105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𝐞𝐬𝐭</m:t>
                        </m:r>
                      </m:sub>
                    </m:sSub>
                  </m:oMath>
                </a14:m>
                <a:r>
                  <a: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: Saturated area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𝜸</m:t>
                        </m:r>
                      </m:e>
                      <m:sub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en-US" altLang="ko-Kore-KR" sz="1050" dirty="0"/>
                  <a:t> </a:t>
                </a:r>
                <a:r>
                  <a: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: Desired impact angle </a:t>
                </a:r>
                <a:endParaRPr lang="ko-Kore-KR" altLang="en-US" sz="105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𝒌</m:t>
                        </m:r>
                      </m:e>
                      <m:sub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ore-KR" sz="1050" dirty="0"/>
                  <a:t> </a:t>
                </a:r>
                <a:r>
                  <a: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: Desired look angle</a:t>
                </a:r>
                <a:endParaRPr lang="ko-Kore-KR" altLang="en-US" sz="105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B7AB3C-AA6F-24BB-914F-1594EB521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233" y="543933"/>
                <a:ext cx="1946715" cy="577081"/>
              </a:xfrm>
              <a:prstGeom prst="rect">
                <a:avLst/>
              </a:prstGeom>
              <a:blipFill>
                <a:blip r:embed="rId9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38593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24554595-14FA-9C62-C494-D8BC49D20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CD838D4-9A22-0D70-E453-1C5810CA2FEA}"/>
              </a:ext>
            </a:extLst>
          </p:cNvPr>
          <p:cNvSpPr/>
          <p:nvPr/>
        </p:nvSpPr>
        <p:spPr>
          <a:xfrm>
            <a:off x="129639" y="86742"/>
            <a:ext cx="8884721" cy="42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sx="99000" sy="99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374B73-E410-245C-AF0B-30FA5BC0A8E2}"/>
              </a:ext>
            </a:extLst>
          </p:cNvPr>
          <p:cNvSpPr txBox="1"/>
          <p:nvPr/>
        </p:nvSpPr>
        <p:spPr>
          <a:xfrm>
            <a:off x="4475430" y="16929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자율 지능 시스템 연구실 </a:t>
            </a:r>
            <a:endParaRPr lang="ko-KR" altLang="en-US" sz="1050" dirty="0">
              <a:solidFill>
                <a:srgbClr val="19264B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9ACDF4B-5E35-4068-9AA2-8CB3A38A40F5}"/>
              </a:ext>
            </a:extLst>
          </p:cNvPr>
          <p:cNvGrpSpPr/>
          <p:nvPr/>
        </p:nvGrpSpPr>
        <p:grpSpPr>
          <a:xfrm>
            <a:off x="143033" y="30805"/>
            <a:ext cx="3247867" cy="540069"/>
            <a:chOff x="143033" y="30805"/>
            <a:chExt cx="3247867" cy="540069"/>
          </a:xfrm>
        </p:grpSpPr>
        <p:cxnSp>
          <p:nvCxnSpPr>
            <p:cNvPr id="14" name="Google Shape;226;p33">
              <a:extLst>
                <a:ext uri="{FF2B5EF4-FFF2-40B4-BE49-F238E27FC236}">
                  <a16:creationId xmlns:a16="http://schemas.microsoft.com/office/drawing/2014/main" id="{AD2A0046-29F8-AEA4-D706-67E7B3E209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97" y="469131"/>
              <a:ext cx="3201403" cy="0"/>
            </a:xfrm>
            <a:prstGeom prst="straightConnector1">
              <a:avLst/>
            </a:prstGeom>
            <a:noFill/>
            <a:ln w="12700" cap="flat" cmpd="sng">
              <a:solidFill>
                <a:srgbClr val="1926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54B390E-E924-7E1C-4D70-5CBBC4A44F33}"/>
                </a:ext>
              </a:extLst>
            </p:cNvPr>
            <p:cNvGrpSpPr/>
            <p:nvPr/>
          </p:nvGrpSpPr>
          <p:grpSpPr>
            <a:xfrm>
              <a:off x="143033" y="30805"/>
              <a:ext cx="424132" cy="538579"/>
              <a:chOff x="143033" y="30805"/>
              <a:chExt cx="424132" cy="538579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EB84BC4-92EC-8844-2478-2D35C5C4B8F3}"/>
                  </a:ext>
                </a:extLst>
              </p:cNvPr>
              <p:cNvSpPr/>
              <p:nvPr/>
            </p:nvSpPr>
            <p:spPr>
              <a:xfrm>
                <a:off x="189497" y="128016"/>
                <a:ext cx="331204" cy="344159"/>
              </a:xfrm>
              <a:prstGeom prst="rect">
                <a:avLst/>
              </a:prstGeom>
              <a:solidFill>
                <a:srgbClr val="1926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Google Shape;100;p25">
                <a:extLst>
                  <a:ext uri="{FF2B5EF4-FFF2-40B4-BE49-F238E27FC236}">
                    <a16:creationId xmlns:a16="http://schemas.microsoft.com/office/drawing/2014/main" id="{22C3134B-FF0A-B9C7-7071-CEA8D4B5498E}"/>
                  </a:ext>
                </a:extLst>
              </p:cNvPr>
              <p:cNvSpPr txBox="1"/>
              <p:nvPr/>
            </p:nvSpPr>
            <p:spPr>
              <a:xfrm>
                <a:off x="143033" y="30805"/>
                <a:ext cx="424132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en-US" altLang="ko-KR" sz="2000" b="1" i="0" u="none" strike="noStrike" cap="none" dirty="0">
                    <a:solidFill>
                      <a:schemeClr val="bg1"/>
                    </a:solidFill>
                    <a:latin typeface="넥슨Lv1고딕 Low OTF Bold" panose="00000800000000000000" pitchFamily="50" charset="-127"/>
                    <a:ea typeface="넥슨Lv1고딕 Low OTF Bold" panose="00000800000000000000" pitchFamily="50" charset="-127"/>
                    <a:sym typeface="Arial"/>
                  </a:rPr>
                  <a:t>3</a:t>
                </a:r>
              </a:p>
            </p:txBody>
          </p:sp>
        </p:grpSp>
        <p:sp>
          <p:nvSpPr>
            <p:cNvPr id="100" name="Google Shape;100;p25">
              <a:extLst>
                <a:ext uri="{FF2B5EF4-FFF2-40B4-BE49-F238E27FC236}">
                  <a16:creationId xmlns:a16="http://schemas.microsoft.com/office/drawing/2014/main" id="{E730A1B9-B947-81F8-E5E5-F765DAFD5D48}"/>
                </a:ext>
              </a:extLst>
            </p:cNvPr>
            <p:cNvSpPr txBox="1"/>
            <p:nvPr/>
          </p:nvSpPr>
          <p:spPr>
            <a:xfrm>
              <a:off x="501651" y="67690"/>
              <a:ext cx="2889249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ko-KR" altLang="en-US" sz="1800" b="1" i="0" u="none" strike="noStrike" cap="none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  <a:sym typeface="Arial"/>
                </a:rPr>
                <a:t>연구내용</a:t>
              </a:r>
              <a:endParaRPr lang="en-US" altLang="ko-KR" sz="18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endParaRPr>
            </a:p>
          </p:txBody>
        </p:sp>
      </p:grpSp>
      <p:sp>
        <p:nvSpPr>
          <p:cNvPr id="35" name="슬라이드 번호 개체 틀 34">
            <a:extLst>
              <a:ext uri="{FF2B5EF4-FFF2-40B4-BE49-F238E27FC236}">
                <a16:creationId xmlns:a16="http://schemas.microsoft.com/office/drawing/2014/main" id="{AA21614C-52A5-42B8-323E-0475512FAA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46</a:t>
            </a:fld>
            <a:endParaRPr lang="ko" altLang="en-US"/>
          </a:p>
        </p:txBody>
      </p:sp>
      <p:sp>
        <p:nvSpPr>
          <p:cNvPr id="2" name="Google Shape;100;p25">
            <a:extLst>
              <a:ext uri="{FF2B5EF4-FFF2-40B4-BE49-F238E27FC236}">
                <a16:creationId xmlns:a16="http://schemas.microsoft.com/office/drawing/2014/main" id="{12511004-D5AC-AACE-917C-77A8E15E4A39}"/>
              </a:ext>
            </a:extLst>
          </p:cNvPr>
          <p:cNvSpPr txBox="1"/>
          <p:nvPr/>
        </p:nvSpPr>
        <p:spPr>
          <a:xfrm>
            <a:off x="186207" y="501938"/>
            <a:ext cx="2321541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[ Parametric Study Case 3 ]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8E2FCAD0-C717-851A-C480-05C01BBC77E5}"/>
              </a:ext>
            </a:extLst>
          </p:cNvPr>
          <p:cNvGrpSpPr/>
          <p:nvPr/>
        </p:nvGrpSpPr>
        <p:grpSpPr>
          <a:xfrm>
            <a:off x="1593326" y="610389"/>
            <a:ext cx="6169567" cy="3956790"/>
            <a:chOff x="1607076" y="814798"/>
            <a:chExt cx="6169567" cy="3956790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305DDF0-F2C0-CB0C-837C-2917939E6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7076" y="1035006"/>
              <a:ext cx="5609433" cy="360655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Google Shape;100;p25">
                  <a:extLst>
                    <a:ext uri="{FF2B5EF4-FFF2-40B4-BE49-F238E27FC236}">
                      <a16:creationId xmlns:a16="http://schemas.microsoft.com/office/drawing/2014/main" id="{98797E3D-0728-06A2-C3B9-0BA5D07BB7A6}"/>
                    </a:ext>
                  </a:extLst>
                </p:cNvPr>
                <p:cNvSpPr txBox="1"/>
                <p:nvPr/>
              </p:nvSpPr>
              <p:spPr>
                <a:xfrm>
                  <a:off x="6761430" y="3722375"/>
                  <a:ext cx="999341" cy="37930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>
                    <a:lnSpc>
                      <a:spcPct val="115000"/>
                    </a:lnSpc>
                    <a:buSzPts val="25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𝜸</m:t>
                            </m:r>
                          </m:e>
                          <m:sub>
                            <m: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𝒅</m:t>
                            </m:r>
                          </m:sub>
                        </m:sSub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=−</m:t>
                        </m:r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𝟏𝟓</m:t>
                        </m:r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°</m:t>
                        </m:r>
                      </m:oMath>
                    </m:oMathPara>
                  </a14:m>
                  <a:endPara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endParaRPr>
                </a:p>
              </p:txBody>
            </p:sp>
          </mc:Choice>
          <mc:Fallback xmlns="">
            <p:sp>
              <p:nvSpPr>
                <p:cNvPr id="36" name="Google Shape;100;p25">
                  <a:extLst>
                    <a:ext uri="{FF2B5EF4-FFF2-40B4-BE49-F238E27FC236}">
                      <a16:creationId xmlns:a16="http://schemas.microsoft.com/office/drawing/2014/main" id="{98797E3D-0728-06A2-C3B9-0BA5D07BB7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1430" y="3722375"/>
                  <a:ext cx="999341" cy="37930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873D5C1-6D4F-D048-4649-1E3AE833FED8}"/>
                </a:ext>
              </a:extLst>
            </p:cNvPr>
            <p:cNvCxnSpPr>
              <a:cxnSpLocks/>
            </p:cNvCxnSpPr>
            <p:nvPr/>
          </p:nvCxnSpPr>
          <p:spPr>
            <a:xfrm>
              <a:off x="2363251" y="4245788"/>
              <a:ext cx="0" cy="20933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Google Shape;100;p25">
              <a:extLst>
                <a:ext uri="{FF2B5EF4-FFF2-40B4-BE49-F238E27FC236}">
                  <a16:creationId xmlns:a16="http://schemas.microsoft.com/office/drawing/2014/main" id="{C27492F8-6F22-EBB1-2082-A3E3C8EF83AD}"/>
                </a:ext>
              </a:extLst>
            </p:cNvPr>
            <p:cNvSpPr txBox="1"/>
            <p:nvPr/>
          </p:nvSpPr>
          <p:spPr>
            <a:xfrm>
              <a:off x="2211997" y="4339192"/>
              <a:ext cx="302508" cy="4323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>
                <a:lnSpc>
                  <a:spcPct val="115000"/>
                </a:lnSpc>
                <a:buSzPts val="2500"/>
              </a:pPr>
              <a:r>
                <a:rPr lang="en-US" altLang="ko-KR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rPr>
                <a:t>9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Google Shape;100;p25">
                  <a:extLst>
                    <a:ext uri="{FF2B5EF4-FFF2-40B4-BE49-F238E27FC236}">
                      <a16:creationId xmlns:a16="http://schemas.microsoft.com/office/drawing/2014/main" id="{91CB9647-ACD1-107A-B4DD-5AE1C846015C}"/>
                    </a:ext>
                  </a:extLst>
                </p:cNvPr>
                <p:cNvSpPr txBox="1"/>
                <p:nvPr/>
              </p:nvSpPr>
              <p:spPr>
                <a:xfrm>
                  <a:off x="6716838" y="3234237"/>
                  <a:ext cx="999341" cy="37930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>
                    <a:lnSpc>
                      <a:spcPct val="115000"/>
                    </a:lnSpc>
                    <a:buSzPts val="25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𝜸</m:t>
                            </m:r>
                          </m:e>
                          <m:sub>
                            <m: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𝒅</m:t>
                            </m:r>
                          </m:sub>
                        </m:sSub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=−</m:t>
                        </m:r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𝟑𝟎</m:t>
                        </m:r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°</m:t>
                        </m:r>
                      </m:oMath>
                    </m:oMathPara>
                  </a14:m>
                  <a:endPara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endParaRPr>
                </a:p>
              </p:txBody>
            </p:sp>
          </mc:Choice>
          <mc:Fallback xmlns="">
            <p:sp>
              <p:nvSpPr>
                <p:cNvPr id="42" name="Google Shape;100;p25">
                  <a:extLst>
                    <a:ext uri="{FF2B5EF4-FFF2-40B4-BE49-F238E27FC236}">
                      <a16:creationId xmlns:a16="http://schemas.microsoft.com/office/drawing/2014/main" id="{91CB9647-ACD1-107A-B4DD-5AE1C84601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6838" y="3234237"/>
                  <a:ext cx="999341" cy="37930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Google Shape;100;p25">
                  <a:extLst>
                    <a:ext uri="{FF2B5EF4-FFF2-40B4-BE49-F238E27FC236}">
                      <a16:creationId xmlns:a16="http://schemas.microsoft.com/office/drawing/2014/main" id="{D4A9521A-1ECD-3733-4ED0-9A271ACB0115}"/>
                    </a:ext>
                  </a:extLst>
                </p:cNvPr>
                <p:cNvSpPr txBox="1"/>
                <p:nvPr/>
              </p:nvSpPr>
              <p:spPr>
                <a:xfrm>
                  <a:off x="6715022" y="2803188"/>
                  <a:ext cx="999341" cy="37930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>
                    <a:lnSpc>
                      <a:spcPct val="115000"/>
                    </a:lnSpc>
                    <a:buSzPts val="25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𝜸</m:t>
                            </m:r>
                          </m:e>
                          <m:sub>
                            <m: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𝒅</m:t>
                            </m:r>
                          </m:sub>
                        </m:sSub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=−</m:t>
                        </m:r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𝟒𝟓</m:t>
                        </m:r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°</m:t>
                        </m:r>
                      </m:oMath>
                    </m:oMathPara>
                  </a14:m>
                  <a:endPara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endParaRPr>
                </a:p>
              </p:txBody>
            </p:sp>
          </mc:Choice>
          <mc:Fallback xmlns="">
            <p:sp>
              <p:nvSpPr>
                <p:cNvPr id="43" name="Google Shape;100;p25">
                  <a:extLst>
                    <a:ext uri="{FF2B5EF4-FFF2-40B4-BE49-F238E27FC236}">
                      <a16:creationId xmlns:a16="http://schemas.microsoft.com/office/drawing/2014/main" id="{D4A9521A-1ECD-3733-4ED0-9A271ACB01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5022" y="2803188"/>
                  <a:ext cx="999341" cy="37930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Google Shape;100;p25">
                  <a:extLst>
                    <a:ext uri="{FF2B5EF4-FFF2-40B4-BE49-F238E27FC236}">
                      <a16:creationId xmlns:a16="http://schemas.microsoft.com/office/drawing/2014/main" id="{01095B36-97AC-5F60-FD32-16623B4675DD}"/>
                    </a:ext>
                  </a:extLst>
                </p:cNvPr>
                <p:cNvSpPr txBox="1"/>
                <p:nvPr/>
              </p:nvSpPr>
              <p:spPr>
                <a:xfrm>
                  <a:off x="6716838" y="2390283"/>
                  <a:ext cx="999341" cy="37930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>
                    <a:lnSpc>
                      <a:spcPct val="115000"/>
                    </a:lnSpc>
                    <a:buSzPts val="25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𝜸</m:t>
                            </m:r>
                          </m:e>
                          <m:sub>
                            <m: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𝒅</m:t>
                            </m:r>
                          </m:sub>
                        </m:sSub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=−</m:t>
                        </m:r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𝟔𝟎</m:t>
                        </m:r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°</m:t>
                        </m:r>
                      </m:oMath>
                    </m:oMathPara>
                  </a14:m>
                  <a:endPara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endParaRPr>
                </a:p>
              </p:txBody>
            </p:sp>
          </mc:Choice>
          <mc:Fallback xmlns="">
            <p:sp>
              <p:nvSpPr>
                <p:cNvPr id="44" name="Google Shape;100;p25">
                  <a:extLst>
                    <a:ext uri="{FF2B5EF4-FFF2-40B4-BE49-F238E27FC236}">
                      <a16:creationId xmlns:a16="http://schemas.microsoft.com/office/drawing/2014/main" id="{01095B36-97AC-5F60-FD32-16623B4675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6838" y="2390283"/>
                  <a:ext cx="999341" cy="37930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Google Shape;100;p25">
                  <a:extLst>
                    <a:ext uri="{FF2B5EF4-FFF2-40B4-BE49-F238E27FC236}">
                      <a16:creationId xmlns:a16="http://schemas.microsoft.com/office/drawing/2014/main" id="{7309F814-E0DC-68D8-9A92-2E6D60BBDCA5}"/>
                    </a:ext>
                  </a:extLst>
                </p:cNvPr>
                <p:cNvSpPr txBox="1"/>
                <p:nvPr/>
              </p:nvSpPr>
              <p:spPr>
                <a:xfrm>
                  <a:off x="6715021" y="2031025"/>
                  <a:ext cx="999341" cy="37930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>
                    <a:lnSpc>
                      <a:spcPct val="115000"/>
                    </a:lnSpc>
                    <a:buSzPts val="25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𝜸</m:t>
                            </m:r>
                          </m:e>
                          <m:sub>
                            <m: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𝒅</m:t>
                            </m:r>
                          </m:sub>
                        </m:sSub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=−</m:t>
                        </m:r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𝟕𝟓</m:t>
                        </m:r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°</m:t>
                        </m:r>
                      </m:oMath>
                    </m:oMathPara>
                  </a14:m>
                  <a:endPara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endParaRPr>
                </a:p>
              </p:txBody>
            </p:sp>
          </mc:Choice>
          <mc:Fallback xmlns="">
            <p:sp>
              <p:nvSpPr>
                <p:cNvPr id="45" name="Google Shape;100;p25">
                  <a:extLst>
                    <a:ext uri="{FF2B5EF4-FFF2-40B4-BE49-F238E27FC236}">
                      <a16:creationId xmlns:a16="http://schemas.microsoft.com/office/drawing/2014/main" id="{7309F814-E0DC-68D8-9A92-2E6D60BBD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5021" y="2031025"/>
                  <a:ext cx="999341" cy="37930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Google Shape;100;p25">
                  <a:extLst>
                    <a:ext uri="{FF2B5EF4-FFF2-40B4-BE49-F238E27FC236}">
                      <a16:creationId xmlns:a16="http://schemas.microsoft.com/office/drawing/2014/main" id="{9B186E24-D8C9-419C-A2BA-668DD9AB3D5B}"/>
                    </a:ext>
                  </a:extLst>
                </p:cNvPr>
                <p:cNvSpPr txBox="1"/>
                <p:nvPr/>
              </p:nvSpPr>
              <p:spPr>
                <a:xfrm>
                  <a:off x="6730490" y="1732189"/>
                  <a:ext cx="999341" cy="37930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>
                    <a:lnSpc>
                      <a:spcPct val="115000"/>
                    </a:lnSpc>
                    <a:buSzPts val="25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𝜸</m:t>
                            </m:r>
                          </m:e>
                          <m:sub>
                            <m: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𝒅</m:t>
                            </m:r>
                          </m:sub>
                        </m:sSub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=−</m:t>
                        </m:r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𝟗𝟎</m:t>
                        </m:r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°</m:t>
                        </m:r>
                      </m:oMath>
                    </m:oMathPara>
                  </a14:m>
                  <a:endPara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endParaRPr>
                </a:p>
              </p:txBody>
            </p:sp>
          </mc:Choice>
          <mc:Fallback xmlns="">
            <p:sp>
              <p:nvSpPr>
                <p:cNvPr id="46" name="Google Shape;100;p25">
                  <a:extLst>
                    <a:ext uri="{FF2B5EF4-FFF2-40B4-BE49-F238E27FC236}">
                      <a16:creationId xmlns:a16="http://schemas.microsoft.com/office/drawing/2014/main" id="{9B186E24-D8C9-419C-A2BA-668DD9AB3D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0490" y="1732189"/>
                  <a:ext cx="999341" cy="37930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Google Shape;100;p25">
                  <a:extLst>
                    <a:ext uri="{FF2B5EF4-FFF2-40B4-BE49-F238E27FC236}">
                      <a16:creationId xmlns:a16="http://schemas.microsoft.com/office/drawing/2014/main" id="{C92C98B5-2196-5683-F3F2-2310B2573B10}"/>
                    </a:ext>
                  </a:extLst>
                </p:cNvPr>
                <p:cNvSpPr txBox="1"/>
                <p:nvPr/>
              </p:nvSpPr>
              <p:spPr>
                <a:xfrm>
                  <a:off x="6761832" y="1475185"/>
                  <a:ext cx="999341" cy="37930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>
                    <a:lnSpc>
                      <a:spcPct val="115000"/>
                    </a:lnSpc>
                    <a:buSzPts val="25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𝜸</m:t>
                            </m:r>
                          </m:e>
                          <m:sub>
                            <m: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𝒅</m:t>
                            </m:r>
                          </m:sub>
                        </m:sSub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=−</m:t>
                        </m:r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𝟏𝟎𝟓</m:t>
                        </m:r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°</m:t>
                        </m:r>
                      </m:oMath>
                    </m:oMathPara>
                  </a14:m>
                  <a:endPara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endParaRPr>
                </a:p>
              </p:txBody>
            </p:sp>
          </mc:Choice>
          <mc:Fallback xmlns="">
            <p:sp>
              <p:nvSpPr>
                <p:cNvPr id="47" name="Google Shape;100;p25">
                  <a:extLst>
                    <a:ext uri="{FF2B5EF4-FFF2-40B4-BE49-F238E27FC236}">
                      <a16:creationId xmlns:a16="http://schemas.microsoft.com/office/drawing/2014/main" id="{C92C98B5-2196-5683-F3F2-2310B2573B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1832" y="1475185"/>
                  <a:ext cx="999341" cy="37930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Google Shape;100;p25">
                  <a:extLst>
                    <a:ext uri="{FF2B5EF4-FFF2-40B4-BE49-F238E27FC236}">
                      <a16:creationId xmlns:a16="http://schemas.microsoft.com/office/drawing/2014/main" id="{E44CB992-655E-0A06-76D4-8969C7A4E4E6}"/>
                    </a:ext>
                  </a:extLst>
                </p:cNvPr>
                <p:cNvSpPr txBox="1"/>
                <p:nvPr/>
              </p:nvSpPr>
              <p:spPr>
                <a:xfrm>
                  <a:off x="6761832" y="1213492"/>
                  <a:ext cx="999341" cy="37930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>
                    <a:lnSpc>
                      <a:spcPct val="115000"/>
                    </a:lnSpc>
                    <a:buSzPts val="25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𝜸</m:t>
                            </m:r>
                          </m:e>
                          <m:sub>
                            <m: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𝒅</m:t>
                            </m:r>
                          </m:sub>
                        </m:sSub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=−</m:t>
                        </m:r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𝟏𝟐𝟎</m:t>
                        </m:r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°</m:t>
                        </m:r>
                      </m:oMath>
                    </m:oMathPara>
                  </a14:m>
                  <a:endPara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endParaRPr>
                </a:p>
              </p:txBody>
            </p:sp>
          </mc:Choice>
          <mc:Fallback xmlns="">
            <p:sp>
              <p:nvSpPr>
                <p:cNvPr id="48" name="Google Shape;100;p25">
                  <a:extLst>
                    <a:ext uri="{FF2B5EF4-FFF2-40B4-BE49-F238E27FC236}">
                      <a16:creationId xmlns:a16="http://schemas.microsoft.com/office/drawing/2014/main" id="{E44CB992-655E-0A06-76D4-8969C7A4E4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1832" y="1213492"/>
                  <a:ext cx="999341" cy="37930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Google Shape;100;p25">
                  <a:extLst>
                    <a:ext uri="{FF2B5EF4-FFF2-40B4-BE49-F238E27FC236}">
                      <a16:creationId xmlns:a16="http://schemas.microsoft.com/office/drawing/2014/main" id="{A3ED1792-2198-0DE5-3A66-5958F5EF2CE8}"/>
                    </a:ext>
                  </a:extLst>
                </p:cNvPr>
                <p:cNvSpPr txBox="1"/>
                <p:nvPr/>
              </p:nvSpPr>
              <p:spPr>
                <a:xfrm>
                  <a:off x="6761831" y="1005346"/>
                  <a:ext cx="999341" cy="37930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>
                    <a:lnSpc>
                      <a:spcPct val="115000"/>
                    </a:lnSpc>
                    <a:buSzPts val="25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𝜸</m:t>
                            </m:r>
                          </m:e>
                          <m:sub>
                            <m: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𝒅</m:t>
                            </m:r>
                          </m:sub>
                        </m:sSub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=−</m:t>
                        </m:r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𝟏𝟑𝟓</m:t>
                        </m:r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°</m:t>
                        </m:r>
                      </m:oMath>
                    </m:oMathPara>
                  </a14:m>
                  <a:endPara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endParaRPr>
                </a:p>
              </p:txBody>
            </p:sp>
          </mc:Choice>
          <mc:Fallback xmlns="">
            <p:sp>
              <p:nvSpPr>
                <p:cNvPr id="49" name="Google Shape;100;p25">
                  <a:extLst>
                    <a:ext uri="{FF2B5EF4-FFF2-40B4-BE49-F238E27FC236}">
                      <a16:creationId xmlns:a16="http://schemas.microsoft.com/office/drawing/2014/main" id="{A3ED1792-2198-0DE5-3A66-5958F5EF2C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1831" y="1005346"/>
                  <a:ext cx="999341" cy="37930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Google Shape;100;p25">
                  <a:extLst>
                    <a:ext uri="{FF2B5EF4-FFF2-40B4-BE49-F238E27FC236}">
                      <a16:creationId xmlns:a16="http://schemas.microsoft.com/office/drawing/2014/main" id="{F44E621F-0F76-6AF5-7EAD-BF5572756E15}"/>
                    </a:ext>
                  </a:extLst>
                </p:cNvPr>
                <p:cNvSpPr txBox="1"/>
                <p:nvPr/>
              </p:nvSpPr>
              <p:spPr>
                <a:xfrm>
                  <a:off x="6777302" y="814798"/>
                  <a:ext cx="999341" cy="37930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>
                    <a:lnSpc>
                      <a:spcPct val="115000"/>
                    </a:lnSpc>
                    <a:buSzPts val="25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𝜸</m:t>
                            </m:r>
                          </m:e>
                          <m:sub>
                            <m: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𝒅</m:t>
                            </m:r>
                          </m:sub>
                        </m:sSub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=−</m:t>
                        </m:r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𝟏𝟓𝟎</m:t>
                        </m:r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°</m:t>
                        </m:r>
                      </m:oMath>
                    </m:oMathPara>
                  </a14:m>
                  <a:endPara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endParaRPr>
                </a:p>
              </p:txBody>
            </p:sp>
          </mc:Choice>
          <mc:Fallback xmlns="">
            <p:sp>
              <p:nvSpPr>
                <p:cNvPr id="50" name="Google Shape;100;p25">
                  <a:extLst>
                    <a:ext uri="{FF2B5EF4-FFF2-40B4-BE49-F238E27FC236}">
                      <a16:creationId xmlns:a16="http://schemas.microsoft.com/office/drawing/2014/main" id="{F44E621F-0F76-6AF5-7EAD-BF5572756E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7302" y="814798"/>
                  <a:ext cx="999341" cy="37930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50B6DD1-5D7E-3ADF-D611-67C572839500}"/>
                  </a:ext>
                </a:extLst>
              </p:cNvPr>
              <p:cNvSpPr txBox="1"/>
              <p:nvPr/>
            </p:nvSpPr>
            <p:spPr>
              <a:xfrm>
                <a:off x="911667" y="2579358"/>
                <a:ext cx="681659" cy="444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𝐞𝐬𝐭</m:t>
                          </m:r>
                        </m:sub>
                      </m:sSub>
                    </m:oMath>
                  </m:oMathPara>
                </a14:m>
                <a:endParaRPr lang="ko-Kore-KR" altLang="en-US" sz="18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50B6DD1-5D7E-3ADF-D611-67C572839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667" y="2579358"/>
                <a:ext cx="681659" cy="44488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57DACFA-9C8F-3DA9-D4C5-81A56088EB42}"/>
                  </a:ext>
                </a:extLst>
              </p:cNvPr>
              <p:cNvSpPr txBox="1"/>
              <p:nvPr/>
            </p:nvSpPr>
            <p:spPr>
              <a:xfrm>
                <a:off x="4398042" y="4109874"/>
                <a:ext cx="951057" cy="444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𝒌</m:t>
                          </m:r>
                        </m:e>
                        <m:sub>
                          <m:r>
                            <a:rPr lang="en-US" altLang="ko-KR" sz="1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ore-KR" altLang="en-US" sz="18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57DACFA-9C8F-3DA9-D4C5-81A56088E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042" y="4109874"/>
                <a:ext cx="951057" cy="44488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Google Shape;100;p25">
            <a:extLst>
              <a:ext uri="{FF2B5EF4-FFF2-40B4-BE49-F238E27FC236}">
                <a16:creationId xmlns:a16="http://schemas.microsoft.com/office/drawing/2014/main" id="{4403C036-A7FB-244A-6EA0-88E021B808A9}"/>
              </a:ext>
            </a:extLst>
          </p:cNvPr>
          <p:cNvSpPr txBox="1"/>
          <p:nvPr/>
        </p:nvSpPr>
        <p:spPr>
          <a:xfrm>
            <a:off x="567165" y="4399657"/>
            <a:ext cx="8180971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  <a:buSzPts val="2500"/>
            </a:pPr>
            <a:r>
              <a:rPr lang="en-US" altLang="ko-KR" b="1" i="1" dirty="0">
                <a:solidFill>
                  <a:srgbClr val="C0000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Inflection points are visually NOT inspected…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8572CD-752E-460E-8F1D-7C6FDF4E4DCE}"/>
                  </a:ext>
                </a:extLst>
              </p:cNvPr>
              <p:cNvSpPr txBox="1"/>
              <p:nvPr/>
            </p:nvSpPr>
            <p:spPr>
              <a:xfrm>
                <a:off x="7631233" y="543933"/>
                <a:ext cx="1946715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𝑨</m:t>
                        </m:r>
                      </m:e>
                      <m:sub>
                        <m:r>
                          <a:rPr lang="en-US" altLang="ko-KR" sz="105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𝐞𝐬𝐭</m:t>
                        </m:r>
                      </m:sub>
                    </m:sSub>
                  </m:oMath>
                </a14:m>
                <a:r>
                  <a: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: Saturated area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𝜸</m:t>
                        </m:r>
                      </m:e>
                      <m:sub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en-US" altLang="ko-Kore-KR" sz="1050" dirty="0"/>
                  <a:t> </a:t>
                </a:r>
                <a:r>
                  <a: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: Desired impact angle </a:t>
                </a:r>
                <a:endParaRPr lang="ko-Kore-KR" altLang="en-US" sz="105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𝒌</m:t>
                        </m:r>
                      </m:e>
                      <m:sub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ore-KR" sz="1050" dirty="0"/>
                  <a:t> </a:t>
                </a:r>
                <a:r>
                  <a: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: Desired look angle</a:t>
                </a:r>
                <a:endParaRPr lang="ko-Kore-KR" altLang="en-US" sz="105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8572CD-752E-460E-8F1D-7C6FDF4E4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233" y="543933"/>
                <a:ext cx="1946715" cy="577081"/>
              </a:xfrm>
              <a:prstGeom prst="rect">
                <a:avLst/>
              </a:prstGeom>
              <a:blipFill>
                <a:blip r:embed="rId16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68624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44D1F421-B4A8-403F-F6C9-4111E2D44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DBD13A8-F11B-F1E2-53E4-657B69DE9B83}"/>
              </a:ext>
            </a:extLst>
          </p:cNvPr>
          <p:cNvSpPr/>
          <p:nvPr/>
        </p:nvSpPr>
        <p:spPr>
          <a:xfrm>
            <a:off x="129639" y="86742"/>
            <a:ext cx="8884721" cy="42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sx="99000" sy="99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310ED9-3042-E870-3278-ECA9FDC94A15}"/>
              </a:ext>
            </a:extLst>
          </p:cNvPr>
          <p:cNvSpPr txBox="1"/>
          <p:nvPr/>
        </p:nvSpPr>
        <p:spPr>
          <a:xfrm>
            <a:off x="4475430" y="16929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자율 지능 시스템 연구실 </a:t>
            </a:r>
            <a:endParaRPr lang="ko-KR" altLang="en-US" sz="1050" dirty="0">
              <a:solidFill>
                <a:srgbClr val="19264B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D112335-6A03-60A6-4513-4986FB0FA624}"/>
              </a:ext>
            </a:extLst>
          </p:cNvPr>
          <p:cNvGrpSpPr/>
          <p:nvPr/>
        </p:nvGrpSpPr>
        <p:grpSpPr>
          <a:xfrm>
            <a:off x="143033" y="30805"/>
            <a:ext cx="3247867" cy="540069"/>
            <a:chOff x="143033" y="30805"/>
            <a:chExt cx="3247867" cy="540069"/>
          </a:xfrm>
        </p:grpSpPr>
        <p:cxnSp>
          <p:nvCxnSpPr>
            <p:cNvPr id="14" name="Google Shape;226;p33">
              <a:extLst>
                <a:ext uri="{FF2B5EF4-FFF2-40B4-BE49-F238E27FC236}">
                  <a16:creationId xmlns:a16="http://schemas.microsoft.com/office/drawing/2014/main" id="{9ACE69F1-3590-1D0B-54FE-B6D8C45606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97" y="469131"/>
              <a:ext cx="3201403" cy="0"/>
            </a:xfrm>
            <a:prstGeom prst="straightConnector1">
              <a:avLst/>
            </a:prstGeom>
            <a:noFill/>
            <a:ln w="12700" cap="flat" cmpd="sng">
              <a:solidFill>
                <a:srgbClr val="1926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4235CC8-62B7-D711-4651-C152364752C3}"/>
                </a:ext>
              </a:extLst>
            </p:cNvPr>
            <p:cNvGrpSpPr/>
            <p:nvPr/>
          </p:nvGrpSpPr>
          <p:grpSpPr>
            <a:xfrm>
              <a:off x="143033" y="30805"/>
              <a:ext cx="424132" cy="538579"/>
              <a:chOff x="143033" y="30805"/>
              <a:chExt cx="424132" cy="538579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C329D30E-3C10-C1E1-F093-E0B143C68E71}"/>
                  </a:ext>
                </a:extLst>
              </p:cNvPr>
              <p:cNvSpPr/>
              <p:nvPr/>
            </p:nvSpPr>
            <p:spPr>
              <a:xfrm>
                <a:off x="189497" y="128016"/>
                <a:ext cx="331204" cy="344159"/>
              </a:xfrm>
              <a:prstGeom prst="rect">
                <a:avLst/>
              </a:prstGeom>
              <a:solidFill>
                <a:srgbClr val="1926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Google Shape;100;p25">
                <a:extLst>
                  <a:ext uri="{FF2B5EF4-FFF2-40B4-BE49-F238E27FC236}">
                    <a16:creationId xmlns:a16="http://schemas.microsoft.com/office/drawing/2014/main" id="{70D3A16D-B007-7D73-0FE9-A72052444C1B}"/>
                  </a:ext>
                </a:extLst>
              </p:cNvPr>
              <p:cNvSpPr txBox="1"/>
              <p:nvPr/>
            </p:nvSpPr>
            <p:spPr>
              <a:xfrm>
                <a:off x="143033" y="30805"/>
                <a:ext cx="424132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en-US" altLang="ko-KR" sz="2000" b="1" i="0" u="none" strike="noStrike" cap="none" dirty="0">
                    <a:solidFill>
                      <a:schemeClr val="bg1"/>
                    </a:solidFill>
                    <a:latin typeface="넥슨Lv1고딕 Low OTF Bold" panose="00000800000000000000" pitchFamily="50" charset="-127"/>
                    <a:ea typeface="넥슨Lv1고딕 Low OTF Bold" panose="00000800000000000000" pitchFamily="50" charset="-127"/>
                    <a:sym typeface="Arial"/>
                  </a:rPr>
                  <a:t>3</a:t>
                </a:r>
              </a:p>
            </p:txBody>
          </p:sp>
        </p:grpSp>
        <p:sp>
          <p:nvSpPr>
            <p:cNvPr id="100" name="Google Shape;100;p25">
              <a:extLst>
                <a:ext uri="{FF2B5EF4-FFF2-40B4-BE49-F238E27FC236}">
                  <a16:creationId xmlns:a16="http://schemas.microsoft.com/office/drawing/2014/main" id="{CF25CD25-41F7-4FB2-8AE0-8D05108908D2}"/>
                </a:ext>
              </a:extLst>
            </p:cNvPr>
            <p:cNvSpPr txBox="1"/>
            <p:nvPr/>
          </p:nvSpPr>
          <p:spPr>
            <a:xfrm>
              <a:off x="501651" y="67690"/>
              <a:ext cx="2889249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ko-KR" altLang="en-US" sz="1800" b="1" i="0" u="none" strike="noStrike" cap="none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  <a:sym typeface="Arial"/>
                </a:rPr>
                <a:t>연구내용</a:t>
              </a:r>
              <a:endParaRPr lang="en-US" altLang="ko-KR" sz="18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endParaRPr>
            </a:p>
          </p:txBody>
        </p:sp>
      </p:grpSp>
      <p:sp>
        <p:nvSpPr>
          <p:cNvPr id="35" name="슬라이드 번호 개체 틀 34">
            <a:extLst>
              <a:ext uri="{FF2B5EF4-FFF2-40B4-BE49-F238E27FC236}">
                <a16:creationId xmlns:a16="http://schemas.microsoft.com/office/drawing/2014/main" id="{239670E7-CE5D-BAA6-0B12-A1579C732D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47</a:t>
            </a:fld>
            <a:endParaRPr lang="ko" altLang="en-US"/>
          </a:p>
        </p:txBody>
      </p:sp>
      <p:sp>
        <p:nvSpPr>
          <p:cNvPr id="2" name="Google Shape;100;p25">
            <a:extLst>
              <a:ext uri="{FF2B5EF4-FFF2-40B4-BE49-F238E27FC236}">
                <a16:creationId xmlns:a16="http://schemas.microsoft.com/office/drawing/2014/main" id="{9457D298-07A5-1405-76CC-26511F600F64}"/>
              </a:ext>
            </a:extLst>
          </p:cNvPr>
          <p:cNvSpPr txBox="1"/>
          <p:nvPr/>
        </p:nvSpPr>
        <p:spPr>
          <a:xfrm>
            <a:off x="186207" y="501938"/>
            <a:ext cx="2321541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[ Parametric Study Case 3 ]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FCC0FD4-7DC6-1A59-CCE3-F9D95509E3DF}"/>
              </a:ext>
            </a:extLst>
          </p:cNvPr>
          <p:cNvGrpSpPr/>
          <p:nvPr/>
        </p:nvGrpSpPr>
        <p:grpSpPr>
          <a:xfrm>
            <a:off x="1593326" y="610389"/>
            <a:ext cx="6169567" cy="3956790"/>
            <a:chOff x="1607076" y="814798"/>
            <a:chExt cx="6169567" cy="3956790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323EAAA-E78B-AC89-848E-470C9AABC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7076" y="1035006"/>
              <a:ext cx="5609433" cy="360655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Google Shape;100;p25">
                  <a:extLst>
                    <a:ext uri="{FF2B5EF4-FFF2-40B4-BE49-F238E27FC236}">
                      <a16:creationId xmlns:a16="http://schemas.microsoft.com/office/drawing/2014/main" id="{407579A9-13C5-5E0D-EF56-DDC4513E1252}"/>
                    </a:ext>
                  </a:extLst>
                </p:cNvPr>
                <p:cNvSpPr txBox="1"/>
                <p:nvPr/>
              </p:nvSpPr>
              <p:spPr>
                <a:xfrm>
                  <a:off x="6761430" y="3722375"/>
                  <a:ext cx="999341" cy="37930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>
                    <a:lnSpc>
                      <a:spcPct val="115000"/>
                    </a:lnSpc>
                    <a:buSzPts val="25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𝜸</m:t>
                            </m:r>
                          </m:e>
                          <m:sub>
                            <m: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𝒅</m:t>
                            </m:r>
                          </m:sub>
                        </m:sSub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=−</m:t>
                        </m:r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𝟏𝟓</m:t>
                        </m:r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°</m:t>
                        </m:r>
                      </m:oMath>
                    </m:oMathPara>
                  </a14:m>
                  <a:endPara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endParaRPr>
                </a:p>
              </p:txBody>
            </p:sp>
          </mc:Choice>
          <mc:Fallback xmlns="">
            <p:sp>
              <p:nvSpPr>
                <p:cNvPr id="36" name="Google Shape;100;p25">
                  <a:extLst>
                    <a:ext uri="{FF2B5EF4-FFF2-40B4-BE49-F238E27FC236}">
                      <a16:creationId xmlns:a16="http://schemas.microsoft.com/office/drawing/2014/main" id="{407579A9-13C5-5E0D-EF56-DDC4513E12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1430" y="3722375"/>
                  <a:ext cx="999341" cy="37930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EC04CB3D-1D8E-C6F7-2439-A34454AA51FF}"/>
                </a:ext>
              </a:extLst>
            </p:cNvPr>
            <p:cNvCxnSpPr>
              <a:cxnSpLocks/>
            </p:cNvCxnSpPr>
            <p:nvPr/>
          </p:nvCxnSpPr>
          <p:spPr>
            <a:xfrm>
              <a:off x="2363251" y="4245788"/>
              <a:ext cx="0" cy="20933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Google Shape;100;p25">
              <a:extLst>
                <a:ext uri="{FF2B5EF4-FFF2-40B4-BE49-F238E27FC236}">
                  <a16:creationId xmlns:a16="http://schemas.microsoft.com/office/drawing/2014/main" id="{4D13B172-DBDB-70E8-6E75-7A84165DAF42}"/>
                </a:ext>
              </a:extLst>
            </p:cNvPr>
            <p:cNvSpPr txBox="1"/>
            <p:nvPr/>
          </p:nvSpPr>
          <p:spPr>
            <a:xfrm>
              <a:off x="2211997" y="4339192"/>
              <a:ext cx="302508" cy="4323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>
                <a:lnSpc>
                  <a:spcPct val="115000"/>
                </a:lnSpc>
                <a:buSzPts val="2500"/>
              </a:pPr>
              <a:r>
                <a:rPr lang="en-US" altLang="ko-KR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rPr>
                <a:t>9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Google Shape;100;p25">
                  <a:extLst>
                    <a:ext uri="{FF2B5EF4-FFF2-40B4-BE49-F238E27FC236}">
                      <a16:creationId xmlns:a16="http://schemas.microsoft.com/office/drawing/2014/main" id="{D2544034-162E-813C-0C98-5EB0D801BFD4}"/>
                    </a:ext>
                  </a:extLst>
                </p:cNvPr>
                <p:cNvSpPr txBox="1"/>
                <p:nvPr/>
              </p:nvSpPr>
              <p:spPr>
                <a:xfrm>
                  <a:off x="6716838" y="3234237"/>
                  <a:ext cx="999341" cy="37930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>
                    <a:lnSpc>
                      <a:spcPct val="115000"/>
                    </a:lnSpc>
                    <a:buSzPts val="25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𝜸</m:t>
                            </m:r>
                          </m:e>
                          <m:sub>
                            <m: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𝒅</m:t>
                            </m:r>
                          </m:sub>
                        </m:sSub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=−</m:t>
                        </m:r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𝟑𝟎</m:t>
                        </m:r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°</m:t>
                        </m:r>
                      </m:oMath>
                    </m:oMathPara>
                  </a14:m>
                  <a:endPara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endParaRPr>
                </a:p>
              </p:txBody>
            </p:sp>
          </mc:Choice>
          <mc:Fallback xmlns="">
            <p:sp>
              <p:nvSpPr>
                <p:cNvPr id="42" name="Google Shape;100;p25">
                  <a:extLst>
                    <a:ext uri="{FF2B5EF4-FFF2-40B4-BE49-F238E27FC236}">
                      <a16:creationId xmlns:a16="http://schemas.microsoft.com/office/drawing/2014/main" id="{D2544034-162E-813C-0C98-5EB0D801BF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6838" y="3234237"/>
                  <a:ext cx="999341" cy="37930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Google Shape;100;p25">
                  <a:extLst>
                    <a:ext uri="{FF2B5EF4-FFF2-40B4-BE49-F238E27FC236}">
                      <a16:creationId xmlns:a16="http://schemas.microsoft.com/office/drawing/2014/main" id="{744B0C3F-8E75-0D0B-A904-2B5E1DA3CA86}"/>
                    </a:ext>
                  </a:extLst>
                </p:cNvPr>
                <p:cNvSpPr txBox="1"/>
                <p:nvPr/>
              </p:nvSpPr>
              <p:spPr>
                <a:xfrm>
                  <a:off x="6715022" y="2803188"/>
                  <a:ext cx="999341" cy="37930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>
                    <a:lnSpc>
                      <a:spcPct val="115000"/>
                    </a:lnSpc>
                    <a:buSzPts val="25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𝜸</m:t>
                            </m:r>
                          </m:e>
                          <m:sub>
                            <m: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𝒅</m:t>
                            </m:r>
                          </m:sub>
                        </m:sSub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=−</m:t>
                        </m:r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𝟒𝟓</m:t>
                        </m:r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°</m:t>
                        </m:r>
                      </m:oMath>
                    </m:oMathPara>
                  </a14:m>
                  <a:endPara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endParaRPr>
                </a:p>
              </p:txBody>
            </p:sp>
          </mc:Choice>
          <mc:Fallback xmlns="">
            <p:sp>
              <p:nvSpPr>
                <p:cNvPr id="43" name="Google Shape;100;p25">
                  <a:extLst>
                    <a:ext uri="{FF2B5EF4-FFF2-40B4-BE49-F238E27FC236}">
                      <a16:creationId xmlns:a16="http://schemas.microsoft.com/office/drawing/2014/main" id="{744B0C3F-8E75-0D0B-A904-2B5E1DA3CA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5022" y="2803188"/>
                  <a:ext cx="999341" cy="37930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Google Shape;100;p25">
                  <a:extLst>
                    <a:ext uri="{FF2B5EF4-FFF2-40B4-BE49-F238E27FC236}">
                      <a16:creationId xmlns:a16="http://schemas.microsoft.com/office/drawing/2014/main" id="{3FCD7878-8446-23C1-A093-AEA6D523A942}"/>
                    </a:ext>
                  </a:extLst>
                </p:cNvPr>
                <p:cNvSpPr txBox="1"/>
                <p:nvPr/>
              </p:nvSpPr>
              <p:spPr>
                <a:xfrm>
                  <a:off x="6716838" y="2390283"/>
                  <a:ext cx="999341" cy="37930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>
                    <a:lnSpc>
                      <a:spcPct val="115000"/>
                    </a:lnSpc>
                    <a:buSzPts val="25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𝜸</m:t>
                            </m:r>
                          </m:e>
                          <m:sub>
                            <m: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𝒅</m:t>
                            </m:r>
                          </m:sub>
                        </m:sSub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=−</m:t>
                        </m:r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𝟔𝟎</m:t>
                        </m:r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°</m:t>
                        </m:r>
                      </m:oMath>
                    </m:oMathPara>
                  </a14:m>
                  <a:endPara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endParaRPr>
                </a:p>
              </p:txBody>
            </p:sp>
          </mc:Choice>
          <mc:Fallback xmlns="">
            <p:sp>
              <p:nvSpPr>
                <p:cNvPr id="44" name="Google Shape;100;p25">
                  <a:extLst>
                    <a:ext uri="{FF2B5EF4-FFF2-40B4-BE49-F238E27FC236}">
                      <a16:creationId xmlns:a16="http://schemas.microsoft.com/office/drawing/2014/main" id="{3FCD7878-8446-23C1-A093-AEA6D523A9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6838" y="2390283"/>
                  <a:ext cx="999341" cy="37930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Google Shape;100;p25">
                  <a:extLst>
                    <a:ext uri="{FF2B5EF4-FFF2-40B4-BE49-F238E27FC236}">
                      <a16:creationId xmlns:a16="http://schemas.microsoft.com/office/drawing/2014/main" id="{857774E8-5601-536C-E6C2-2DE22CC08370}"/>
                    </a:ext>
                  </a:extLst>
                </p:cNvPr>
                <p:cNvSpPr txBox="1"/>
                <p:nvPr/>
              </p:nvSpPr>
              <p:spPr>
                <a:xfrm>
                  <a:off x="6715021" y="2031025"/>
                  <a:ext cx="999341" cy="37930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>
                    <a:lnSpc>
                      <a:spcPct val="115000"/>
                    </a:lnSpc>
                    <a:buSzPts val="25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𝜸</m:t>
                            </m:r>
                          </m:e>
                          <m:sub>
                            <m: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𝒅</m:t>
                            </m:r>
                          </m:sub>
                        </m:sSub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=−</m:t>
                        </m:r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𝟕𝟓</m:t>
                        </m:r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°</m:t>
                        </m:r>
                      </m:oMath>
                    </m:oMathPara>
                  </a14:m>
                  <a:endPara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endParaRPr>
                </a:p>
              </p:txBody>
            </p:sp>
          </mc:Choice>
          <mc:Fallback xmlns="">
            <p:sp>
              <p:nvSpPr>
                <p:cNvPr id="45" name="Google Shape;100;p25">
                  <a:extLst>
                    <a:ext uri="{FF2B5EF4-FFF2-40B4-BE49-F238E27FC236}">
                      <a16:creationId xmlns:a16="http://schemas.microsoft.com/office/drawing/2014/main" id="{857774E8-5601-536C-E6C2-2DE22CC08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5021" y="2031025"/>
                  <a:ext cx="999341" cy="37930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Google Shape;100;p25">
                  <a:extLst>
                    <a:ext uri="{FF2B5EF4-FFF2-40B4-BE49-F238E27FC236}">
                      <a16:creationId xmlns:a16="http://schemas.microsoft.com/office/drawing/2014/main" id="{6B7DF7F5-D755-335E-0E27-DF759C33283C}"/>
                    </a:ext>
                  </a:extLst>
                </p:cNvPr>
                <p:cNvSpPr txBox="1"/>
                <p:nvPr/>
              </p:nvSpPr>
              <p:spPr>
                <a:xfrm>
                  <a:off x="6730490" y="1732189"/>
                  <a:ext cx="999341" cy="37930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>
                    <a:lnSpc>
                      <a:spcPct val="115000"/>
                    </a:lnSpc>
                    <a:buSzPts val="25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𝜸</m:t>
                            </m:r>
                          </m:e>
                          <m:sub>
                            <m: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𝒅</m:t>
                            </m:r>
                          </m:sub>
                        </m:sSub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=−</m:t>
                        </m:r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𝟗𝟎</m:t>
                        </m:r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°</m:t>
                        </m:r>
                      </m:oMath>
                    </m:oMathPara>
                  </a14:m>
                  <a:endPara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endParaRPr>
                </a:p>
              </p:txBody>
            </p:sp>
          </mc:Choice>
          <mc:Fallback xmlns="">
            <p:sp>
              <p:nvSpPr>
                <p:cNvPr id="46" name="Google Shape;100;p25">
                  <a:extLst>
                    <a:ext uri="{FF2B5EF4-FFF2-40B4-BE49-F238E27FC236}">
                      <a16:creationId xmlns:a16="http://schemas.microsoft.com/office/drawing/2014/main" id="{6B7DF7F5-D755-335E-0E27-DF759C3328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0490" y="1732189"/>
                  <a:ext cx="999341" cy="37930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Google Shape;100;p25">
                  <a:extLst>
                    <a:ext uri="{FF2B5EF4-FFF2-40B4-BE49-F238E27FC236}">
                      <a16:creationId xmlns:a16="http://schemas.microsoft.com/office/drawing/2014/main" id="{BA6CBB1B-BC0A-32AC-5C6F-B8729010246A}"/>
                    </a:ext>
                  </a:extLst>
                </p:cNvPr>
                <p:cNvSpPr txBox="1"/>
                <p:nvPr/>
              </p:nvSpPr>
              <p:spPr>
                <a:xfrm>
                  <a:off x="6761832" y="1475185"/>
                  <a:ext cx="999341" cy="37930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>
                    <a:lnSpc>
                      <a:spcPct val="115000"/>
                    </a:lnSpc>
                    <a:buSzPts val="25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𝜸</m:t>
                            </m:r>
                          </m:e>
                          <m:sub>
                            <m: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𝒅</m:t>
                            </m:r>
                          </m:sub>
                        </m:sSub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=−</m:t>
                        </m:r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𝟏𝟎𝟓</m:t>
                        </m:r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°</m:t>
                        </m:r>
                      </m:oMath>
                    </m:oMathPara>
                  </a14:m>
                  <a:endPara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endParaRPr>
                </a:p>
              </p:txBody>
            </p:sp>
          </mc:Choice>
          <mc:Fallback xmlns="">
            <p:sp>
              <p:nvSpPr>
                <p:cNvPr id="47" name="Google Shape;100;p25">
                  <a:extLst>
                    <a:ext uri="{FF2B5EF4-FFF2-40B4-BE49-F238E27FC236}">
                      <a16:creationId xmlns:a16="http://schemas.microsoft.com/office/drawing/2014/main" id="{BA6CBB1B-BC0A-32AC-5C6F-B872901024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1832" y="1475185"/>
                  <a:ext cx="999341" cy="37930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Google Shape;100;p25">
                  <a:extLst>
                    <a:ext uri="{FF2B5EF4-FFF2-40B4-BE49-F238E27FC236}">
                      <a16:creationId xmlns:a16="http://schemas.microsoft.com/office/drawing/2014/main" id="{6E33ADE3-88AC-6A5E-A70E-71D818DC9CA6}"/>
                    </a:ext>
                  </a:extLst>
                </p:cNvPr>
                <p:cNvSpPr txBox="1"/>
                <p:nvPr/>
              </p:nvSpPr>
              <p:spPr>
                <a:xfrm>
                  <a:off x="6761832" y="1213492"/>
                  <a:ext cx="999341" cy="37930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>
                    <a:lnSpc>
                      <a:spcPct val="115000"/>
                    </a:lnSpc>
                    <a:buSzPts val="25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𝜸</m:t>
                            </m:r>
                          </m:e>
                          <m:sub>
                            <m: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𝒅</m:t>
                            </m:r>
                          </m:sub>
                        </m:sSub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=−</m:t>
                        </m:r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𝟏𝟐𝟎</m:t>
                        </m:r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°</m:t>
                        </m:r>
                      </m:oMath>
                    </m:oMathPara>
                  </a14:m>
                  <a:endPara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endParaRPr>
                </a:p>
              </p:txBody>
            </p:sp>
          </mc:Choice>
          <mc:Fallback xmlns="">
            <p:sp>
              <p:nvSpPr>
                <p:cNvPr id="48" name="Google Shape;100;p25">
                  <a:extLst>
                    <a:ext uri="{FF2B5EF4-FFF2-40B4-BE49-F238E27FC236}">
                      <a16:creationId xmlns:a16="http://schemas.microsoft.com/office/drawing/2014/main" id="{6E33ADE3-88AC-6A5E-A70E-71D818DC9C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1832" y="1213492"/>
                  <a:ext cx="999341" cy="37930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Google Shape;100;p25">
                  <a:extLst>
                    <a:ext uri="{FF2B5EF4-FFF2-40B4-BE49-F238E27FC236}">
                      <a16:creationId xmlns:a16="http://schemas.microsoft.com/office/drawing/2014/main" id="{753A83AF-F39D-60A0-87C4-F47B8D833511}"/>
                    </a:ext>
                  </a:extLst>
                </p:cNvPr>
                <p:cNvSpPr txBox="1"/>
                <p:nvPr/>
              </p:nvSpPr>
              <p:spPr>
                <a:xfrm>
                  <a:off x="6761831" y="1005346"/>
                  <a:ext cx="999341" cy="37930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>
                    <a:lnSpc>
                      <a:spcPct val="115000"/>
                    </a:lnSpc>
                    <a:buSzPts val="25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𝜸</m:t>
                            </m:r>
                          </m:e>
                          <m:sub>
                            <m: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𝒅</m:t>
                            </m:r>
                          </m:sub>
                        </m:sSub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=−</m:t>
                        </m:r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𝟏𝟑𝟓</m:t>
                        </m:r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°</m:t>
                        </m:r>
                      </m:oMath>
                    </m:oMathPara>
                  </a14:m>
                  <a:endPara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endParaRPr>
                </a:p>
              </p:txBody>
            </p:sp>
          </mc:Choice>
          <mc:Fallback xmlns="">
            <p:sp>
              <p:nvSpPr>
                <p:cNvPr id="49" name="Google Shape;100;p25">
                  <a:extLst>
                    <a:ext uri="{FF2B5EF4-FFF2-40B4-BE49-F238E27FC236}">
                      <a16:creationId xmlns:a16="http://schemas.microsoft.com/office/drawing/2014/main" id="{753A83AF-F39D-60A0-87C4-F47B8D8335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1831" y="1005346"/>
                  <a:ext cx="999341" cy="37930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Google Shape;100;p25">
                  <a:extLst>
                    <a:ext uri="{FF2B5EF4-FFF2-40B4-BE49-F238E27FC236}">
                      <a16:creationId xmlns:a16="http://schemas.microsoft.com/office/drawing/2014/main" id="{582A5495-B47B-11C3-1EED-889401BBC10D}"/>
                    </a:ext>
                  </a:extLst>
                </p:cNvPr>
                <p:cNvSpPr txBox="1"/>
                <p:nvPr/>
              </p:nvSpPr>
              <p:spPr>
                <a:xfrm>
                  <a:off x="6777302" y="814798"/>
                  <a:ext cx="999341" cy="37930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>
                    <a:lnSpc>
                      <a:spcPct val="115000"/>
                    </a:lnSpc>
                    <a:buSzPts val="25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𝜸</m:t>
                            </m:r>
                          </m:e>
                          <m:sub>
                            <m: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𝒅</m:t>
                            </m:r>
                          </m:sub>
                        </m:sSub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=−</m:t>
                        </m:r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𝟏𝟓𝟎</m:t>
                        </m:r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°</m:t>
                        </m:r>
                      </m:oMath>
                    </m:oMathPara>
                  </a14:m>
                  <a:endPara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endParaRPr>
                </a:p>
              </p:txBody>
            </p:sp>
          </mc:Choice>
          <mc:Fallback xmlns="">
            <p:sp>
              <p:nvSpPr>
                <p:cNvPr id="50" name="Google Shape;100;p25">
                  <a:extLst>
                    <a:ext uri="{FF2B5EF4-FFF2-40B4-BE49-F238E27FC236}">
                      <a16:creationId xmlns:a16="http://schemas.microsoft.com/office/drawing/2014/main" id="{582A5495-B47B-11C3-1EED-889401BBC1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7302" y="814798"/>
                  <a:ext cx="999341" cy="37930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Google Shape;100;p25">
                <a:extLst>
                  <a:ext uri="{FF2B5EF4-FFF2-40B4-BE49-F238E27FC236}">
                    <a16:creationId xmlns:a16="http://schemas.microsoft.com/office/drawing/2014/main" id="{13D9CF07-DC12-360A-2518-177EF14FD13D}"/>
                  </a:ext>
                </a:extLst>
              </p:cNvPr>
              <p:cNvSpPr txBox="1"/>
              <p:nvPr/>
            </p:nvSpPr>
            <p:spPr>
              <a:xfrm>
                <a:off x="567165" y="4399657"/>
                <a:ext cx="8180971" cy="6801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>
                  <a:lnSpc>
                    <a:spcPct val="115000"/>
                  </a:lnSpc>
                  <a:buSzPts val="2500"/>
                </a:pPr>
                <a:r>
                  <a:rPr lang="en-US" altLang="ko-KR" b="1" i="1" dirty="0">
                    <a:solidFill>
                      <a:srgbClr val="C0000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Inflection points are visually NOT inspected…</a:t>
                </a:r>
              </a:p>
              <a:p>
                <a:pPr algn="ctr">
                  <a:lnSpc>
                    <a:spcPct val="115000"/>
                  </a:lnSpc>
                  <a:buSzPts val="2500"/>
                </a:pPr>
                <a:r>
                  <a:rPr lang="en-US" altLang="ko-KR" b="1" i="1" dirty="0">
                    <a:solidFill>
                      <a:srgbClr val="C0000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However, there are points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𝑨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𝐞𝐬𝐭</m:t>
                        </m:r>
                      </m:sub>
                    </m:sSub>
                  </m:oMath>
                </a14:m>
                <a:r>
                  <a:rPr lang="en-US" altLang="ko-KR" b="1" i="1" dirty="0">
                    <a:solidFill>
                      <a:srgbClr val="C0000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bounces off a bit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𝜺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sub>
                    </m:sSub>
                    <m:r>
                      <a:rPr lang="en-US" altLang="ko-KR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&gt;(</m:t>
                    </m:r>
                    <m:r>
                      <a:rPr lang="en-US" altLang="ko-KR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𝟑</m:t>
                    </m:r>
                    <m:r>
                      <a:rPr lang="en-US" altLang="ko-KR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𝝈</m:t>
                    </m:r>
                    <m:r>
                      <a:rPr lang="en-US" altLang="ko-KR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n-US" altLang="ko-KR" b="1" i="1" dirty="0">
                    <a:solidFill>
                      <a:srgbClr val="C0000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for the entire saturated time.</a:t>
                </a:r>
              </a:p>
            </p:txBody>
          </p:sp>
        </mc:Choice>
        <mc:Fallback xmlns="">
          <p:sp>
            <p:nvSpPr>
              <p:cNvPr id="52" name="Google Shape;100;p25">
                <a:extLst>
                  <a:ext uri="{FF2B5EF4-FFF2-40B4-BE49-F238E27FC236}">
                    <a16:creationId xmlns:a16="http://schemas.microsoft.com/office/drawing/2014/main" id="{13D9CF07-DC12-360A-2518-177EF14FD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65" y="4399657"/>
                <a:ext cx="8180971" cy="680156"/>
              </a:xfrm>
              <a:prstGeom prst="rect">
                <a:avLst/>
              </a:prstGeom>
              <a:blipFill>
                <a:blip r:embed="rId14"/>
                <a:stretch>
                  <a:fillRect b="-18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도넛[D] 5">
            <a:extLst>
              <a:ext uri="{FF2B5EF4-FFF2-40B4-BE49-F238E27FC236}">
                <a16:creationId xmlns:a16="http://schemas.microsoft.com/office/drawing/2014/main" id="{ADBD2AE3-59C2-E2E4-2905-9F98EAA0F6EC}"/>
              </a:ext>
            </a:extLst>
          </p:cNvPr>
          <p:cNvSpPr/>
          <p:nvPr/>
        </p:nvSpPr>
        <p:spPr>
          <a:xfrm>
            <a:off x="5690145" y="3015538"/>
            <a:ext cx="309383" cy="290888"/>
          </a:xfrm>
          <a:prstGeom prst="donut">
            <a:avLst>
              <a:gd name="adj" fmla="val 0"/>
            </a:avLst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6" name="도넛[D] 25">
            <a:extLst>
              <a:ext uri="{FF2B5EF4-FFF2-40B4-BE49-F238E27FC236}">
                <a16:creationId xmlns:a16="http://schemas.microsoft.com/office/drawing/2014/main" id="{59D179CF-514B-D68F-6003-0E110499F929}"/>
              </a:ext>
            </a:extLst>
          </p:cNvPr>
          <p:cNvSpPr/>
          <p:nvPr/>
        </p:nvSpPr>
        <p:spPr>
          <a:xfrm>
            <a:off x="5944527" y="2633875"/>
            <a:ext cx="309383" cy="290888"/>
          </a:xfrm>
          <a:prstGeom prst="donut">
            <a:avLst>
              <a:gd name="adj" fmla="val 0"/>
            </a:avLst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7" name="도넛[D] 26">
            <a:extLst>
              <a:ext uri="{FF2B5EF4-FFF2-40B4-BE49-F238E27FC236}">
                <a16:creationId xmlns:a16="http://schemas.microsoft.com/office/drawing/2014/main" id="{B2B0B711-A2CA-6795-B8B6-2F32ADA36811}"/>
              </a:ext>
            </a:extLst>
          </p:cNvPr>
          <p:cNvSpPr/>
          <p:nvPr/>
        </p:nvSpPr>
        <p:spPr>
          <a:xfrm>
            <a:off x="6046910" y="2339083"/>
            <a:ext cx="309383" cy="290888"/>
          </a:xfrm>
          <a:prstGeom prst="donut">
            <a:avLst>
              <a:gd name="adj" fmla="val 0"/>
            </a:avLst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도넛[D] 27">
            <a:extLst>
              <a:ext uri="{FF2B5EF4-FFF2-40B4-BE49-F238E27FC236}">
                <a16:creationId xmlns:a16="http://schemas.microsoft.com/office/drawing/2014/main" id="{D0918E3E-CB6B-05B7-1389-6310169C546D}"/>
              </a:ext>
            </a:extLst>
          </p:cNvPr>
          <p:cNvSpPr/>
          <p:nvPr/>
        </p:nvSpPr>
        <p:spPr>
          <a:xfrm>
            <a:off x="6046909" y="2088735"/>
            <a:ext cx="309383" cy="290888"/>
          </a:xfrm>
          <a:prstGeom prst="donut">
            <a:avLst>
              <a:gd name="adj" fmla="val 0"/>
            </a:avLst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EDDDE9F-AA7A-E22C-29C8-AA1AF47CE85F}"/>
                  </a:ext>
                </a:extLst>
              </p:cNvPr>
              <p:cNvSpPr txBox="1"/>
              <p:nvPr/>
            </p:nvSpPr>
            <p:spPr>
              <a:xfrm>
                <a:off x="911667" y="2579358"/>
                <a:ext cx="681659" cy="444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𝐞𝐬𝐭</m:t>
                          </m:r>
                        </m:sub>
                      </m:sSub>
                    </m:oMath>
                  </m:oMathPara>
                </a14:m>
                <a:endParaRPr lang="ko-Kore-KR" altLang="en-US" sz="1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EDDDE9F-AA7A-E22C-29C8-AA1AF47CE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667" y="2579358"/>
                <a:ext cx="681659" cy="44488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5ECBA22-3718-FC29-8006-4A09BE5C8B82}"/>
                  </a:ext>
                </a:extLst>
              </p:cNvPr>
              <p:cNvSpPr txBox="1"/>
              <p:nvPr/>
            </p:nvSpPr>
            <p:spPr>
              <a:xfrm>
                <a:off x="4398042" y="4109874"/>
                <a:ext cx="951057" cy="444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𝒌</m:t>
                          </m:r>
                        </m:e>
                        <m:sub>
                          <m:r>
                            <a:rPr lang="en-US" altLang="ko-KR" sz="1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ore-KR" altLang="en-US" sz="1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5ECBA22-3718-FC29-8006-4A09BE5C8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042" y="4109874"/>
                <a:ext cx="951057" cy="44488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4395FF-8AE8-5DFF-02FE-C898BE94C8A4}"/>
                  </a:ext>
                </a:extLst>
              </p:cNvPr>
              <p:cNvSpPr txBox="1"/>
              <p:nvPr/>
            </p:nvSpPr>
            <p:spPr>
              <a:xfrm>
                <a:off x="7631233" y="543933"/>
                <a:ext cx="1946715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𝑨</m:t>
                        </m:r>
                      </m:e>
                      <m:sub>
                        <m:r>
                          <a:rPr lang="en-US" altLang="ko-KR" sz="105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𝐞𝐬𝐭</m:t>
                        </m:r>
                      </m:sub>
                    </m:sSub>
                  </m:oMath>
                </a14:m>
                <a:r>
                  <a: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: Saturated area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𝜸</m:t>
                        </m:r>
                      </m:e>
                      <m:sub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en-US" altLang="ko-Kore-KR" sz="1050" dirty="0"/>
                  <a:t> </a:t>
                </a:r>
                <a:r>
                  <a: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: Desired impact angle </a:t>
                </a:r>
                <a:endParaRPr lang="ko-Kore-KR" altLang="en-US" sz="105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𝒌</m:t>
                        </m:r>
                      </m:e>
                      <m:sub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ore-KR" sz="1050" dirty="0"/>
                  <a:t> </a:t>
                </a:r>
                <a:r>
                  <a: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: Desired look angle</a:t>
                </a:r>
                <a:endParaRPr lang="ko-Kore-KR" altLang="en-US" sz="105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4395FF-8AE8-5DFF-02FE-C898BE94C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233" y="543933"/>
                <a:ext cx="1946715" cy="577081"/>
              </a:xfrm>
              <a:prstGeom prst="rect">
                <a:avLst/>
              </a:prstGeom>
              <a:blipFill>
                <a:blip r:embed="rId17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00910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F7A038CC-3C2D-7048-E42D-CF4AC543A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BF11209-9700-EB06-127D-9EC55D3B543D}"/>
              </a:ext>
            </a:extLst>
          </p:cNvPr>
          <p:cNvSpPr/>
          <p:nvPr/>
        </p:nvSpPr>
        <p:spPr>
          <a:xfrm>
            <a:off x="129639" y="86742"/>
            <a:ext cx="8884721" cy="42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sx="99000" sy="99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3ABC3B-9C29-9BB9-5B1B-ECFBEC4C7D88}"/>
              </a:ext>
            </a:extLst>
          </p:cNvPr>
          <p:cNvSpPr txBox="1"/>
          <p:nvPr/>
        </p:nvSpPr>
        <p:spPr>
          <a:xfrm>
            <a:off x="4475430" y="16929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자율 지능 시스템 연구실 </a:t>
            </a:r>
            <a:endParaRPr lang="ko-KR" altLang="en-US" sz="1050" dirty="0">
              <a:solidFill>
                <a:srgbClr val="19264B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2CFD00C-DAB1-0A8F-66EB-C7DE9129A10F}"/>
              </a:ext>
            </a:extLst>
          </p:cNvPr>
          <p:cNvGrpSpPr/>
          <p:nvPr/>
        </p:nvGrpSpPr>
        <p:grpSpPr>
          <a:xfrm>
            <a:off x="143033" y="30805"/>
            <a:ext cx="3247867" cy="540069"/>
            <a:chOff x="143033" y="30805"/>
            <a:chExt cx="3247867" cy="540069"/>
          </a:xfrm>
        </p:grpSpPr>
        <p:cxnSp>
          <p:nvCxnSpPr>
            <p:cNvPr id="14" name="Google Shape;226;p33">
              <a:extLst>
                <a:ext uri="{FF2B5EF4-FFF2-40B4-BE49-F238E27FC236}">
                  <a16:creationId xmlns:a16="http://schemas.microsoft.com/office/drawing/2014/main" id="{4036B4A0-6ACE-E5F7-FB78-5B7A5D2C07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97" y="469131"/>
              <a:ext cx="3201403" cy="0"/>
            </a:xfrm>
            <a:prstGeom prst="straightConnector1">
              <a:avLst/>
            </a:prstGeom>
            <a:noFill/>
            <a:ln w="12700" cap="flat" cmpd="sng">
              <a:solidFill>
                <a:srgbClr val="1926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0444EEE-4CB1-7433-34F8-06B71359798D}"/>
                </a:ext>
              </a:extLst>
            </p:cNvPr>
            <p:cNvGrpSpPr/>
            <p:nvPr/>
          </p:nvGrpSpPr>
          <p:grpSpPr>
            <a:xfrm>
              <a:off x="143033" y="30805"/>
              <a:ext cx="424132" cy="538579"/>
              <a:chOff x="143033" y="30805"/>
              <a:chExt cx="424132" cy="538579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205CCF7A-1EC3-9AE0-0BBD-CACD25592683}"/>
                  </a:ext>
                </a:extLst>
              </p:cNvPr>
              <p:cNvSpPr/>
              <p:nvPr/>
            </p:nvSpPr>
            <p:spPr>
              <a:xfrm>
                <a:off x="189497" y="128016"/>
                <a:ext cx="331204" cy="344159"/>
              </a:xfrm>
              <a:prstGeom prst="rect">
                <a:avLst/>
              </a:prstGeom>
              <a:solidFill>
                <a:srgbClr val="1926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Google Shape;100;p25">
                <a:extLst>
                  <a:ext uri="{FF2B5EF4-FFF2-40B4-BE49-F238E27FC236}">
                    <a16:creationId xmlns:a16="http://schemas.microsoft.com/office/drawing/2014/main" id="{1A6FA8C7-A349-2014-3E2C-379BDBEE194E}"/>
                  </a:ext>
                </a:extLst>
              </p:cNvPr>
              <p:cNvSpPr txBox="1"/>
              <p:nvPr/>
            </p:nvSpPr>
            <p:spPr>
              <a:xfrm>
                <a:off x="143033" y="30805"/>
                <a:ext cx="424132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en-US" altLang="ko-KR" sz="2000" b="1" i="0" u="none" strike="noStrike" cap="none" dirty="0">
                    <a:solidFill>
                      <a:schemeClr val="bg1"/>
                    </a:solidFill>
                    <a:latin typeface="넥슨Lv1고딕 Low OTF Bold" panose="00000800000000000000" pitchFamily="50" charset="-127"/>
                    <a:ea typeface="넥슨Lv1고딕 Low OTF Bold" panose="00000800000000000000" pitchFamily="50" charset="-127"/>
                    <a:sym typeface="Arial"/>
                  </a:rPr>
                  <a:t>3</a:t>
                </a:r>
              </a:p>
            </p:txBody>
          </p:sp>
        </p:grpSp>
        <p:sp>
          <p:nvSpPr>
            <p:cNvPr id="100" name="Google Shape;100;p25">
              <a:extLst>
                <a:ext uri="{FF2B5EF4-FFF2-40B4-BE49-F238E27FC236}">
                  <a16:creationId xmlns:a16="http://schemas.microsoft.com/office/drawing/2014/main" id="{278C6A96-E6EB-3553-4717-7DA4E02B3978}"/>
                </a:ext>
              </a:extLst>
            </p:cNvPr>
            <p:cNvSpPr txBox="1"/>
            <p:nvPr/>
          </p:nvSpPr>
          <p:spPr>
            <a:xfrm>
              <a:off x="501651" y="67690"/>
              <a:ext cx="2889249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ko-KR" altLang="en-US" sz="1800" b="1" i="0" u="none" strike="noStrike" cap="none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  <a:sym typeface="Arial"/>
                </a:rPr>
                <a:t>연구내용</a:t>
              </a:r>
              <a:endParaRPr lang="en-US" altLang="ko-KR" sz="18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endParaRPr>
            </a:p>
          </p:txBody>
        </p:sp>
      </p:grpSp>
      <p:sp>
        <p:nvSpPr>
          <p:cNvPr id="35" name="슬라이드 번호 개체 틀 34">
            <a:extLst>
              <a:ext uri="{FF2B5EF4-FFF2-40B4-BE49-F238E27FC236}">
                <a16:creationId xmlns:a16="http://schemas.microsoft.com/office/drawing/2014/main" id="{EF4318D9-5DC6-A922-E7BA-974DA8833A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48</a:t>
            </a:fld>
            <a:endParaRPr lang="ko" altLang="en-US"/>
          </a:p>
        </p:txBody>
      </p:sp>
      <p:sp>
        <p:nvSpPr>
          <p:cNvPr id="2" name="Google Shape;100;p25">
            <a:extLst>
              <a:ext uri="{FF2B5EF4-FFF2-40B4-BE49-F238E27FC236}">
                <a16:creationId xmlns:a16="http://schemas.microsoft.com/office/drawing/2014/main" id="{92CDD3DA-69E3-5807-9A54-81557349B30B}"/>
              </a:ext>
            </a:extLst>
          </p:cNvPr>
          <p:cNvSpPr txBox="1"/>
          <p:nvPr/>
        </p:nvSpPr>
        <p:spPr>
          <a:xfrm>
            <a:off x="186207" y="501938"/>
            <a:ext cx="2321541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[ Parametric Study Case 3 ]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CFC6920-2212-647B-202F-13FBB8254808}"/>
              </a:ext>
            </a:extLst>
          </p:cNvPr>
          <p:cNvGrpSpPr/>
          <p:nvPr/>
        </p:nvGrpSpPr>
        <p:grpSpPr>
          <a:xfrm>
            <a:off x="1593326" y="610389"/>
            <a:ext cx="6169567" cy="3956790"/>
            <a:chOff x="1607076" y="814798"/>
            <a:chExt cx="6169567" cy="3956790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EFA33A8A-FCD2-9CFB-A94F-FC29B10AE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7076" y="1035006"/>
              <a:ext cx="5609433" cy="360655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Google Shape;100;p25">
                  <a:extLst>
                    <a:ext uri="{FF2B5EF4-FFF2-40B4-BE49-F238E27FC236}">
                      <a16:creationId xmlns:a16="http://schemas.microsoft.com/office/drawing/2014/main" id="{1F6A935E-804F-2AAA-B96A-A2711030E915}"/>
                    </a:ext>
                  </a:extLst>
                </p:cNvPr>
                <p:cNvSpPr txBox="1"/>
                <p:nvPr/>
              </p:nvSpPr>
              <p:spPr>
                <a:xfrm>
                  <a:off x="6761430" y="3722375"/>
                  <a:ext cx="999341" cy="37930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>
                    <a:lnSpc>
                      <a:spcPct val="115000"/>
                    </a:lnSpc>
                    <a:buSzPts val="25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𝜸</m:t>
                            </m:r>
                          </m:e>
                          <m:sub>
                            <m: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𝒅</m:t>
                            </m:r>
                          </m:sub>
                        </m:sSub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=−</m:t>
                        </m:r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𝟏𝟓</m:t>
                        </m:r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°</m:t>
                        </m:r>
                      </m:oMath>
                    </m:oMathPara>
                  </a14:m>
                  <a:endPara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endParaRPr>
                </a:p>
              </p:txBody>
            </p:sp>
          </mc:Choice>
          <mc:Fallback xmlns="">
            <p:sp>
              <p:nvSpPr>
                <p:cNvPr id="36" name="Google Shape;100;p25">
                  <a:extLst>
                    <a:ext uri="{FF2B5EF4-FFF2-40B4-BE49-F238E27FC236}">
                      <a16:creationId xmlns:a16="http://schemas.microsoft.com/office/drawing/2014/main" id="{1F6A935E-804F-2AAA-B96A-A2711030E9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1430" y="3722375"/>
                  <a:ext cx="999341" cy="37930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13195A92-FD98-5519-C3A5-63DA0D211CED}"/>
                </a:ext>
              </a:extLst>
            </p:cNvPr>
            <p:cNvCxnSpPr>
              <a:cxnSpLocks/>
            </p:cNvCxnSpPr>
            <p:nvPr/>
          </p:nvCxnSpPr>
          <p:spPr>
            <a:xfrm>
              <a:off x="2363251" y="4245788"/>
              <a:ext cx="0" cy="20933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Google Shape;100;p25">
              <a:extLst>
                <a:ext uri="{FF2B5EF4-FFF2-40B4-BE49-F238E27FC236}">
                  <a16:creationId xmlns:a16="http://schemas.microsoft.com/office/drawing/2014/main" id="{B08F02CD-6F16-3213-C3ED-FAF6B972B4E7}"/>
                </a:ext>
              </a:extLst>
            </p:cNvPr>
            <p:cNvSpPr txBox="1"/>
            <p:nvPr/>
          </p:nvSpPr>
          <p:spPr>
            <a:xfrm>
              <a:off x="2211997" y="4339192"/>
              <a:ext cx="302508" cy="4323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>
                <a:lnSpc>
                  <a:spcPct val="115000"/>
                </a:lnSpc>
                <a:buSzPts val="2500"/>
              </a:pPr>
              <a:r>
                <a:rPr lang="en-US" altLang="ko-KR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rPr>
                <a:t>9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Google Shape;100;p25">
                  <a:extLst>
                    <a:ext uri="{FF2B5EF4-FFF2-40B4-BE49-F238E27FC236}">
                      <a16:creationId xmlns:a16="http://schemas.microsoft.com/office/drawing/2014/main" id="{4850BA4D-AF93-9275-1DD2-BD74AB2B76CE}"/>
                    </a:ext>
                  </a:extLst>
                </p:cNvPr>
                <p:cNvSpPr txBox="1"/>
                <p:nvPr/>
              </p:nvSpPr>
              <p:spPr>
                <a:xfrm>
                  <a:off x="6716838" y="3234237"/>
                  <a:ext cx="999341" cy="37930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>
                    <a:lnSpc>
                      <a:spcPct val="115000"/>
                    </a:lnSpc>
                    <a:buSzPts val="25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𝜸</m:t>
                            </m:r>
                          </m:e>
                          <m:sub>
                            <m: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𝒅</m:t>
                            </m:r>
                          </m:sub>
                        </m:sSub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=−</m:t>
                        </m:r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𝟑𝟎</m:t>
                        </m:r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°</m:t>
                        </m:r>
                      </m:oMath>
                    </m:oMathPara>
                  </a14:m>
                  <a:endPara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endParaRPr>
                </a:p>
              </p:txBody>
            </p:sp>
          </mc:Choice>
          <mc:Fallback xmlns="">
            <p:sp>
              <p:nvSpPr>
                <p:cNvPr id="42" name="Google Shape;100;p25">
                  <a:extLst>
                    <a:ext uri="{FF2B5EF4-FFF2-40B4-BE49-F238E27FC236}">
                      <a16:creationId xmlns:a16="http://schemas.microsoft.com/office/drawing/2014/main" id="{4850BA4D-AF93-9275-1DD2-BD74AB2B76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6838" y="3234237"/>
                  <a:ext cx="999341" cy="37930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Google Shape;100;p25">
                  <a:extLst>
                    <a:ext uri="{FF2B5EF4-FFF2-40B4-BE49-F238E27FC236}">
                      <a16:creationId xmlns:a16="http://schemas.microsoft.com/office/drawing/2014/main" id="{E6447F7D-3096-229D-6455-DBFAFE507A72}"/>
                    </a:ext>
                  </a:extLst>
                </p:cNvPr>
                <p:cNvSpPr txBox="1"/>
                <p:nvPr/>
              </p:nvSpPr>
              <p:spPr>
                <a:xfrm>
                  <a:off x="6715022" y="2803188"/>
                  <a:ext cx="999341" cy="37930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>
                    <a:lnSpc>
                      <a:spcPct val="115000"/>
                    </a:lnSpc>
                    <a:buSzPts val="25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𝜸</m:t>
                            </m:r>
                          </m:e>
                          <m:sub>
                            <m: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𝒅</m:t>
                            </m:r>
                          </m:sub>
                        </m:sSub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=−</m:t>
                        </m:r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𝟒𝟓</m:t>
                        </m:r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°</m:t>
                        </m:r>
                      </m:oMath>
                    </m:oMathPara>
                  </a14:m>
                  <a:endPara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endParaRPr>
                </a:p>
              </p:txBody>
            </p:sp>
          </mc:Choice>
          <mc:Fallback xmlns="">
            <p:sp>
              <p:nvSpPr>
                <p:cNvPr id="43" name="Google Shape;100;p25">
                  <a:extLst>
                    <a:ext uri="{FF2B5EF4-FFF2-40B4-BE49-F238E27FC236}">
                      <a16:creationId xmlns:a16="http://schemas.microsoft.com/office/drawing/2014/main" id="{E6447F7D-3096-229D-6455-DBFAFE507A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5022" y="2803188"/>
                  <a:ext cx="999341" cy="37930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Google Shape;100;p25">
                  <a:extLst>
                    <a:ext uri="{FF2B5EF4-FFF2-40B4-BE49-F238E27FC236}">
                      <a16:creationId xmlns:a16="http://schemas.microsoft.com/office/drawing/2014/main" id="{02167EAC-B6D9-8AC2-A7E5-A0ECCAF190A3}"/>
                    </a:ext>
                  </a:extLst>
                </p:cNvPr>
                <p:cNvSpPr txBox="1"/>
                <p:nvPr/>
              </p:nvSpPr>
              <p:spPr>
                <a:xfrm>
                  <a:off x="6716838" y="2390283"/>
                  <a:ext cx="999341" cy="37930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>
                    <a:lnSpc>
                      <a:spcPct val="115000"/>
                    </a:lnSpc>
                    <a:buSzPts val="25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𝜸</m:t>
                            </m:r>
                          </m:e>
                          <m:sub>
                            <m: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𝒅</m:t>
                            </m:r>
                          </m:sub>
                        </m:sSub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=−</m:t>
                        </m:r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𝟔𝟎</m:t>
                        </m:r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°</m:t>
                        </m:r>
                      </m:oMath>
                    </m:oMathPara>
                  </a14:m>
                  <a:endPara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endParaRPr>
                </a:p>
              </p:txBody>
            </p:sp>
          </mc:Choice>
          <mc:Fallback xmlns="">
            <p:sp>
              <p:nvSpPr>
                <p:cNvPr id="44" name="Google Shape;100;p25">
                  <a:extLst>
                    <a:ext uri="{FF2B5EF4-FFF2-40B4-BE49-F238E27FC236}">
                      <a16:creationId xmlns:a16="http://schemas.microsoft.com/office/drawing/2014/main" id="{02167EAC-B6D9-8AC2-A7E5-A0ECCAF190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6838" y="2390283"/>
                  <a:ext cx="999341" cy="37930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Google Shape;100;p25">
                  <a:extLst>
                    <a:ext uri="{FF2B5EF4-FFF2-40B4-BE49-F238E27FC236}">
                      <a16:creationId xmlns:a16="http://schemas.microsoft.com/office/drawing/2014/main" id="{87F0B607-6574-4DB2-F40C-302659FDBB90}"/>
                    </a:ext>
                  </a:extLst>
                </p:cNvPr>
                <p:cNvSpPr txBox="1"/>
                <p:nvPr/>
              </p:nvSpPr>
              <p:spPr>
                <a:xfrm>
                  <a:off x="6715021" y="2031025"/>
                  <a:ext cx="999341" cy="37930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>
                    <a:lnSpc>
                      <a:spcPct val="115000"/>
                    </a:lnSpc>
                    <a:buSzPts val="25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𝜸</m:t>
                            </m:r>
                          </m:e>
                          <m:sub>
                            <m: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𝒅</m:t>
                            </m:r>
                          </m:sub>
                        </m:sSub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=−</m:t>
                        </m:r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𝟕𝟓</m:t>
                        </m:r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°</m:t>
                        </m:r>
                      </m:oMath>
                    </m:oMathPara>
                  </a14:m>
                  <a:endPara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endParaRPr>
                </a:p>
              </p:txBody>
            </p:sp>
          </mc:Choice>
          <mc:Fallback xmlns="">
            <p:sp>
              <p:nvSpPr>
                <p:cNvPr id="45" name="Google Shape;100;p25">
                  <a:extLst>
                    <a:ext uri="{FF2B5EF4-FFF2-40B4-BE49-F238E27FC236}">
                      <a16:creationId xmlns:a16="http://schemas.microsoft.com/office/drawing/2014/main" id="{87F0B607-6574-4DB2-F40C-302659FDBB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5021" y="2031025"/>
                  <a:ext cx="999341" cy="37930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Google Shape;100;p25">
                  <a:extLst>
                    <a:ext uri="{FF2B5EF4-FFF2-40B4-BE49-F238E27FC236}">
                      <a16:creationId xmlns:a16="http://schemas.microsoft.com/office/drawing/2014/main" id="{AD2848E2-4F94-1758-BA0C-6A5DD32F1E2F}"/>
                    </a:ext>
                  </a:extLst>
                </p:cNvPr>
                <p:cNvSpPr txBox="1"/>
                <p:nvPr/>
              </p:nvSpPr>
              <p:spPr>
                <a:xfrm>
                  <a:off x="6730490" y="1732189"/>
                  <a:ext cx="999341" cy="37930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>
                    <a:lnSpc>
                      <a:spcPct val="115000"/>
                    </a:lnSpc>
                    <a:buSzPts val="25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𝜸</m:t>
                            </m:r>
                          </m:e>
                          <m:sub>
                            <m: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𝒅</m:t>
                            </m:r>
                          </m:sub>
                        </m:sSub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=−</m:t>
                        </m:r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𝟗𝟎</m:t>
                        </m:r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°</m:t>
                        </m:r>
                      </m:oMath>
                    </m:oMathPara>
                  </a14:m>
                  <a:endPara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endParaRPr>
                </a:p>
              </p:txBody>
            </p:sp>
          </mc:Choice>
          <mc:Fallback xmlns="">
            <p:sp>
              <p:nvSpPr>
                <p:cNvPr id="46" name="Google Shape;100;p25">
                  <a:extLst>
                    <a:ext uri="{FF2B5EF4-FFF2-40B4-BE49-F238E27FC236}">
                      <a16:creationId xmlns:a16="http://schemas.microsoft.com/office/drawing/2014/main" id="{AD2848E2-4F94-1758-BA0C-6A5DD32F1E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0490" y="1732189"/>
                  <a:ext cx="999341" cy="37930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Google Shape;100;p25">
                  <a:extLst>
                    <a:ext uri="{FF2B5EF4-FFF2-40B4-BE49-F238E27FC236}">
                      <a16:creationId xmlns:a16="http://schemas.microsoft.com/office/drawing/2014/main" id="{638E057C-C3C1-ECB2-D151-9F373F00427A}"/>
                    </a:ext>
                  </a:extLst>
                </p:cNvPr>
                <p:cNvSpPr txBox="1"/>
                <p:nvPr/>
              </p:nvSpPr>
              <p:spPr>
                <a:xfrm>
                  <a:off x="6761832" y="1475185"/>
                  <a:ext cx="999341" cy="37930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>
                    <a:lnSpc>
                      <a:spcPct val="115000"/>
                    </a:lnSpc>
                    <a:buSzPts val="25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𝜸</m:t>
                            </m:r>
                          </m:e>
                          <m:sub>
                            <m: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𝒅</m:t>
                            </m:r>
                          </m:sub>
                        </m:sSub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=−</m:t>
                        </m:r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𝟏𝟎𝟓</m:t>
                        </m:r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°</m:t>
                        </m:r>
                      </m:oMath>
                    </m:oMathPara>
                  </a14:m>
                  <a:endPara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endParaRPr>
                </a:p>
              </p:txBody>
            </p:sp>
          </mc:Choice>
          <mc:Fallback xmlns="">
            <p:sp>
              <p:nvSpPr>
                <p:cNvPr id="47" name="Google Shape;100;p25">
                  <a:extLst>
                    <a:ext uri="{FF2B5EF4-FFF2-40B4-BE49-F238E27FC236}">
                      <a16:creationId xmlns:a16="http://schemas.microsoft.com/office/drawing/2014/main" id="{638E057C-C3C1-ECB2-D151-9F373F0042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1832" y="1475185"/>
                  <a:ext cx="999341" cy="37930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Google Shape;100;p25">
                  <a:extLst>
                    <a:ext uri="{FF2B5EF4-FFF2-40B4-BE49-F238E27FC236}">
                      <a16:creationId xmlns:a16="http://schemas.microsoft.com/office/drawing/2014/main" id="{627E6EB8-70C6-6C41-A1AA-DCEEE1112B86}"/>
                    </a:ext>
                  </a:extLst>
                </p:cNvPr>
                <p:cNvSpPr txBox="1"/>
                <p:nvPr/>
              </p:nvSpPr>
              <p:spPr>
                <a:xfrm>
                  <a:off x="6761832" y="1213492"/>
                  <a:ext cx="999341" cy="37930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>
                    <a:lnSpc>
                      <a:spcPct val="115000"/>
                    </a:lnSpc>
                    <a:buSzPts val="25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𝜸</m:t>
                            </m:r>
                          </m:e>
                          <m:sub>
                            <m: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𝒅</m:t>
                            </m:r>
                          </m:sub>
                        </m:sSub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=−</m:t>
                        </m:r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𝟏𝟐𝟎</m:t>
                        </m:r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°</m:t>
                        </m:r>
                      </m:oMath>
                    </m:oMathPara>
                  </a14:m>
                  <a:endPara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endParaRPr>
                </a:p>
              </p:txBody>
            </p:sp>
          </mc:Choice>
          <mc:Fallback xmlns="">
            <p:sp>
              <p:nvSpPr>
                <p:cNvPr id="48" name="Google Shape;100;p25">
                  <a:extLst>
                    <a:ext uri="{FF2B5EF4-FFF2-40B4-BE49-F238E27FC236}">
                      <a16:creationId xmlns:a16="http://schemas.microsoft.com/office/drawing/2014/main" id="{627E6EB8-70C6-6C41-A1AA-DCEEE1112B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1832" y="1213492"/>
                  <a:ext cx="999341" cy="37930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Google Shape;100;p25">
                  <a:extLst>
                    <a:ext uri="{FF2B5EF4-FFF2-40B4-BE49-F238E27FC236}">
                      <a16:creationId xmlns:a16="http://schemas.microsoft.com/office/drawing/2014/main" id="{D17BE73C-A18B-8357-974C-6D8B9C173D7A}"/>
                    </a:ext>
                  </a:extLst>
                </p:cNvPr>
                <p:cNvSpPr txBox="1"/>
                <p:nvPr/>
              </p:nvSpPr>
              <p:spPr>
                <a:xfrm>
                  <a:off x="6761831" y="1005346"/>
                  <a:ext cx="999341" cy="37930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>
                    <a:lnSpc>
                      <a:spcPct val="115000"/>
                    </a:lnSpc>
                    <a:buSzPts val="25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𝜸</m:t>
                            </m:r>
                          </m:e>
                          <m:sub>
                            <m: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𝒅</m:t>
                            </m:r>
                          </m:sub>
                        </m:sSub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=−</m:t>
                        </m:r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𝟏𝟑𝟓</m:t>
                        </m:r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°</m:t>
                        </m:r>
                      </m:oMath>
                    </m:oMathPara>
                  </a14:m>
                  <a:endPara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endParaRPr>
                </a:p>
              </p:txBody>
            </p:sp>
          </mc:Choice>
          <mc:Fallback xmlns="">
            <p:sp>
              <p:nvSpPr>
                <p:cNvPr id="49" name="Google Shape;100;p25">
                  <a:extLst>
                    <a:ext uri="{FF2B5EF4-FFF2-40B4-BE49-F238E27FC236}">
                      <a16:creationId xmlns:a16="http://schemas.microsoft.com/office/drawing/2014/main" id="{D17BE73C-A18B-8357-974C-6D8B9C173D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1831" y="1005346"/>
                  <a:ext cx="999341" cy="37930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Google Shape;100;p25">
                  <a:extLst>
                    <a:ext uri="{FF2B5EF4-FFF2-40B4-BE49-F238E27FC236}">
                      <a16:creationId xmlns:a16="http://schemas.microsoft.com/office/drawing/2014/main" id="{0D52ACE7-174B-9477-1915-B450C18D9E12}"/>
                    </a:ext>
                  </a:extLst>
                </p:cNvPr>
                <p:cNvSpPr txBox="1"/>
                <p:nvPr/>
              </p:nvSpPr>
              <p:spPr>
                <a:xfrm>
                  <a:off x="6777302" y="814798"/>
                  <a:ext cx="999341" cy="37930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>
                    <a:lnSpc>
                      <a:spcPct val="115000"/>
                    </a:lnSpc>
                    <a:buSzPts val="25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𝜸</m:t>
                            </m:r>
                          </m:e>
                          <m:sub>
                            <m:r>
                              <a:rPr lang="en-US" altLang="ko-KR" sz="105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𝒅</m:t>
                            </m:r>
                          </m:sub>
                        </m:sSub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=−</m:t>
                        </m:r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𝟏𝟓𝟎</m:t>
                        </m:r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°</m:t>
                        </m:r>
                      </m:oMath>
                    </m:oMathPara>
                  </a14:m>
                  <a:endPara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endParaRPr>
                </a:p>
              </p:txBody>
            </p:sp>
          </mc:Choice>
          <mc:Fallback xmlns="">
            <p:sp>
              <p:nvSpPr>
                <p:cNvPr id="50" name="Google Shape;100;p25">
                  <a:extLst>
                    <a:ext uri="{FF2B5EF4-FFF2-40B4-BE49-F238E27FC236}">
                      <a16:creationId xmlns:a16="http://schemas.microsoft.com/office/drawing/2014/main" id="{0D52ACE7-174B-9477-1915-B450C18D9E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7302" y="814798"/>
                  <a:ext cx="999341" cy="37930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Google Shape;100;p25">
                <a:extLst>
                  <a:ext uri="{FF2B5EF4-FFF2-40B4-BE49-F238E27FC236}">
                    <a16:creationId xmlns:a16="http://schemas.microsoft.com/office/drawing/2014/main" id="{20FBD063-6E12-195F-299E-AC7E81A9632C}"/>
                  </a:ext>
                </a:extLst>
              </p:cNvPr>
              <p:cNvSpPr txBox="1"/>
              <p:nvPr/>
            </p:nvSpPr>
            <p:spPr>
              <a:xfrm>
                <a:off x="567165" y="4399657"/>
                <a:ext cx="8180971" cy="6801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>
                  <a:lnSpc>
                    <a:spcPct val="115000"/>
                  </a:lnSpc>
                  <a:buSzPts val="2500"/>
                </a:pPr>
                <a:r>
                  <a:rPr lang="en-US" altLang="ko-KR" b="1" i="1" dirty="0">
                    <a:solidFill>
                      <a:srgbClr val="C0000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Inflection points are visually NOT inspected…</a:t>
                </a:r>
              </a:p>
              <a:p>
                <a:pPr algn="ctr">
                  <a:lnSpc>
                    <a:spcPct val="115000"/>
                  </a:lnSpc>
                  <a:buSzPts val="2500"/>
                </a:pPr>
                <a:r>
                  <a:rPr lang="en-US" altLang="ko-KR" b="1" i="1" dirty="0">
                    <a:solidFill>
                      <a:srgbClr val="C0000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However, there are points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𝑨</m:t>
                        </m:r>
                      </m:e>
                      <m:sub>
                        <m:r>
                          <a:rPr lang="en-US" altLang="ko-KR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𝐞𝐬𝐭</m:t>
                        </m:r>
                      </m:sub>
                    </m:sSub>
                  </m:oMath>
                </a14:m>
                <a:r>
                  <a:rPr lang="en-US" altLang="ko-KR" b="1" i="1" dirty="0">
                    <a:solidFill>
                      <a:srgbClr val="C0000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bounces off a bit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𝜺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sub>
                    </m:sSub>
                    <m:r>
                      <a:rPr lang="en-US" altLang="ko-KR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&gt;(</m:t>
                    </m:r>
                    <m:r>
                      <a:rPr lang="en-US" altLang="ko-KR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𝟑</m:t>
                    </m:r>
                    <m:r>
                      <a:rPr lang="en-US" altLang="ko-KR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𝝈</m:t>
                    </m:r>
                    <m:r>
                      <a:rPr lang="en-US" altLang="ko-KR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n-US" altLang="ko-KR" b="1" i="1" dirty="0">
                    <a:solidFill>
                      <a:srgbClr val="C0000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for the entire saturated time.</a:t>
                </a:r>
              </a:p>
            </p:txBody>
          </p:sp>
        </mc:Choice>
        <mc:Fallback xmlns="">
          <p:sp>
            <p:nvSpPr>
              <p:cNvPr id="52" name="Google Shape;100;p25">
                <a:extLst>
                  <a:ext uri="{FF2B5EF4-FFF2-40B4-BE49-F238E27FC236}">
                    <a16:creationId xmlns:a16="http://schemas.microsoft.com/office/drawing/2014/main" id="{20FBD063-6E12-195F-299E-AC7E81A96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65" y="4399657"/>
                <a:ext cx="8180971" cy="680156"/>
              </a:xfrm>
              <a:prstGeom prst="rect">
                <a:avLst/>
              </a:prstGeom>
              <a:blipFill>
                <a:blip r:embed="rId14"/>
                <a:stretch>
                  <a:fillRect b="-18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도넛[D] 25">
            <a:extLst>
              <a:ext uri="{FF2B5EF4-FFF2-40B4-BE49-F238E27FC236}">
                <a16:creationId xmlns:a16="http://schemas.microsoft.com/office/drawing/2014/main" id="{5E7240B4-E3B7-9E1F-FF87-6AF34E068A63}"/>
              </a:ext>
            </a:extLst>
          </p:cNvPr>
          <p:cNvSpPr/>
          <p:nvPr/>
        </p:nvSpPr>
        <p:spPr>
          <a:xfrm>
            <a:off x="5944527" y="2633875"/>
            <a:ext cx="309383" cy="290888"/>
          </a:xfrm>
          <a:prstGeom prst="donut">
            <a:avLst>
              <a:gd name="adj" fmla="val 0"/>
            </a:avLst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42064A0-F9CB-A25C-FDEC-25B0EDC4F0CD}"/>
                  </a:ext>
                </a:extLst>
              </p:cNvPr>
              <p:cNvSpPr txBox="1"/>
              <p:nvPr/>
            </p:nvSpPr>
            <p:spPr>
              <a:xfrm>
                <a:off x="4398042" y="4109874"/>
                <a:ext cx="951057" cy="444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𝒌</m:t>
                          </m:r>
                        </m:e>
                        <m:sub>
                          <m:r>
                            <a:rPr lang="en-US" altLang="ko-KR" sz="1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ore-KR" altLang="en-US" sz="1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42064A0-F9CB-A25C-FDEC-25B0EDC4F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042" y="4109874"/>
                <a:ext cx="951057" cy="44488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그림 31">
            <a:extLst>
              <a:ext uri="{FF2B5EF4-FFF2-40B4-BE49-F238E27FC236}">
                <a16:creationId xmlns:a16="http://schemas.microsoft.com/office/drawing/2014/main" id="{313054DD-E086-44AD-BA27-5EB5F1A8F09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94584" y="845677"/>
            <a:ext cx="2384470" cy="19733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8EC843-6200-5DDF-A7CA-C98A5A17F15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20" y="834751"/>
            <a:ext cx="2441442" cy="198428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100;p25">
                <a:extLst>
                  <a:ext uri="{FF2B5EF4-FFF2-40B4-BE49-F238E27FC236}">
                    <a16:creationId xmlns:a16="http://schemas.microsoft.com/office/drawing/2014/main" id="{B43D08B9-A521-C131-A8CA-C89A0B7DF241}"/>
                  </a:ext>
                </a:extLst>
              </p:cNvPr>
              <p:cNvSpPr txBox="1"/>
              <p:nvPr/>
            </p:nvSpPr>
            <p:spPr>
              <a:xfrm>
                <a:off x="325418" y="2326693"/>
                <a:ext cx="2037772" cy="379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Fig. Look angle 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𝒌</m:t>
                        </m:r>
                      </m:e>
                      <m:sub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</m:t>
                        </m:r>
                      </m:sub>
                    </m:sSub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=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𝟓𝟏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°</m:t>
                    </m:r>
                  </m:oMath>
                </a14:m>
                <a:endParaRPr lang="en-US" altLang="ko-KR" sz="11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8" name="Google Shape;100;p25">
                <a:extLst>
                  <a:ext uri="{FF2B5EF4-FFF2-40B4-BE49-F238E27FC236}">
                    <a16:creationId xmlns:a16="http://schemas.microsoft.com/office/drawing/2014/main" id="{B43D08B9-A521-C131-A8CA-C89A0B7DF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18" y="2326693"/>
                <a:ext cx="2037772" cy="37930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100;p25">
                <a:extLst>
                  <a:ext uri="{FF2B5EF4-FFF2-40B4-BE49-F238E27FC236}">
                    <a16:creationId xmlns:a16="http://schemas.microsoft.com/office/drawing/2014/main" id="{885AC876-A7B6-329E-6B23-A75428C37A43}"/>
                  </a:ext>
                </a:extLst>
              </p:cNvPr>
              <p:cNvSpPr txBox="1"/>
              <p:nvPr/>
            </p:nvSpPr>
            <p:spPr>
              <a:xfrm>
                <a:off x="2741239" y="2317812"/>
                <a:ext cx="2037772" cy="379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Fig. Look angle error: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𝒌</m:t>
                        </m:r>
                      </m:e>
                      <m:sub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</m:t>
                        </m:r>
                      </m:sub>
                    </m:sSub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=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𝟓𝟐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°</m:t>
                    </m:r>
                  </m:oMath>
                </a14:m>
                <a:endParaRPr lang="en-US" altLang="ko-KR" sz="11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1" name="Google Shape;100;p25">
                <a:extLst>
                  <a:ext uri="{FF2B5EF4-FFF2-40B4-BE49-F238E27FC236}">
                    <a16:creationId xmlns:a16="http://schemas.microsoft.com/office/drawing/2014/main" id="{885AC876-A7B6-329E-6B23-A75428C37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239" y="2317812"/>
                <a:ext cx="2037772" cy="37930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37184B3-702F-088B-E85E-782B0852269A}"/>
              </a:ext>
            </a:extLst>
          </p:cNvPr>
          <p:cNvCxnSpPr>
            <a:cxnSpLocks/>
          </p:cNvCxnSpPr>
          <p:nvPr/>
        </p:nvCxnSpPr>
        <p:spPr>
          <a:xfrm flipV="1">
            <a:off x="5819811" y="2787574"/>
            <a:ext cx="206339" cy="402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21B395C-88BA-43C6-2900-623237C12AE9}"/>
              </a:ext>
            </a:extLst>
          </p:cNvPr>
          <p:cNvCxnSpPr>
            <a:cxnSpLocks/>
          </p:cNvCxnSpPr>
          <p:nvPr/>
        </p:nvCxnSpPr>
        <p:spPr>
          <a:xfrm flipH="1" flipV="1">
            <a:off x="6140408" y="2735342"/>
            <a:ext cx="238218" cy="294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117C45-6AB7-ECB1-323A-47C6898FFC52}"/>
                  </a:ext>
                </a:extLst>
              </p:cNvPr>
              <p:cNvSpPr txBox="1"/>
              <p:nvPr/>
            </p:nvSpPr>
            <p:spPr>
              <a:xfrm>
                <a:off x="6078366" y="2975284"/>
                <a:ext cx="84916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1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𝒌</m:t>
                          </m:r>
                        </m:e>
                        <m:sub>
                          <m:r>
                            <a:rPr lang="en-US" altLang="ko-KR" sz="1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𝟏</m:t>
                          </m:r>
                        </m:sub>
                      </m:sSub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=</m:t>
                      </m:r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𝟓𝟐</m:t>
                      </m:r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°</m:t>
                      </m:r>
                    </m:oMath>
                  </m:oMathPara>
                </a14:m>
                <a:endParaRPr lang="ko-Kore-KR" altLang="en-US" sz="1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117C45-6AB7-ECB1-323A-47C6898FF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366" y="2975284"/>
                <a:ext cx="849166" cy="2769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E75CD12-4996-23B7-D838-FC0D64496185}"/>
                  </a:ext>
                </a:extLst>
              </p:cNvPr>
              <p:cNvSpPr txBox="1"/>
              <p:nvPr/>
            </p:nvSpPr>
            <p:spPr>
              <a:xfrm>
                <a:off x="5349099" y="3165172"/>
                <a:ext cx="84916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1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𝒌</m:t>
                          </m:r>
                        </m:e>
                        <m:sub>
                          <m:r>
                            <a:rPr lang="en-US" altLang="ko-KR" sz="1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𝟏</m:t>
                          </m:r>
                        </m:sub>
                      </m:sSub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=</m:t>
                      </m:r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𝟓𝟏</m:t>
                      </m:r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°</m:t>
                      </m:r>
                    </m:oMath>
                  </m:oMathPara>
                </a14:m>
                <a:endParaRPr lang="ko-Kore-KR" altLang="en-US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E75CD12-4996-23B7-D838-FC0D64496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9099" y="3165172"/>
                <a:ext cx="849166" cy="27699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AFDAD9-2A37-F35B-12CF-2F8CE6338D0F}"/>
                  </a:ext>
                </a:extLst>
              </p:cNvPr>
              <p:cNvSpPr txBox="1"/>
              <p:nvPr/>
            </p:nvSpPr>
            <p:spPr>
              <a:xfrm>
                <a:off x="7631233" y="543933"/>
                <a:ext cx="1946715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𝑨</m:t>
                        </m:r>
                      </m:e>
                      <m:sub>
                        <m:r>
                          <a:rPr lang="en-US" altLang="ko-KR" sz="105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𝐞𝐬𝐭</m:t>
                        </m:r>
                      </m:sub>
                    </m:sSub>
                  </m:oMath>
                </a14:m>
                <a:r>
                  <a: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: Saturated area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𝜸</m:t>
                        </m:r>
                      </m:e>
                      <m:sub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en-US" altLang="ko-Kore-KR" sz="1050" dirty="0"/>
                  <a:t> </a:t>
                </a:r>
                <a:r>
                  <a: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: Desired impact angle </a:t>
                </a:r>
                <a:endParaRPr lang="ko-Kore-KR" altLang="en-US" sz="105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𝒌</m:t>
                        </m:r>
                      </m:e>
                      <m:sub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ore-KR" sz="1050" dirty="0"/>
                  <a:t> </a:t>
                </a:r>
                <a:r>
                  <a: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: Desired look angle</a:t>
                </a:r>
                <a:endParaRPr lang="ko-Kore-KR" altLang="en-US" sz="105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AFDAD9-2A37-F35B-12CF-2F8CE6338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233" y="543933"/>
                <a:ext cx="1946715" cy="577081"/>
              </a:xfrm>
              <a:prstGeom prst="rect">
                <a:avLst/>
              </a:prstGeom>
              <a:blipFill>
                <a:blip r:embed="rId22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71026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1B6A20EE-78F1-6D0C-A9A3-FC469635B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0C73FB90-478F-B354-CE7C-552AACB63F3C}"/>
              </a:ext>
            </a:extLst>
          </p:cNvPr>
          <p:cNvGrpSpPr/>
          <p:nvPr/>
        </p:nvGrpSpPr>
        <p:grpSpPr>
          <a:xfrm>
            <a:off x="751958" y="791195"/>
            <a:ext cx="6913878" cy="4265563"/>
            <a:chOff x="1277033" y="1182094"/>
            <a:chExt cx="5822715" cy="354116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41F89BA-966A-D9F2-AE90-02B3D65EE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1111" y="1182094"/>
              <a:ext cx="5248637" cy="354116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1A331E5-8408-6DBF-3BB3-E71794ADBE91}"/>
                    </a:ext>
                  </a:extLst>
                </p:cNvPr>
                <p:cNvSpPr txBox="1"/>
                <p:nvPr/>
              </p:nvSpPr>
              <p:spPr>
                <a:xfrm>
                  <a:off x="1277033" y="2673476"/>
                  <a:ext cx="57407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1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sz="1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𝐞𝐬𝐭</m:t>
                            </m:r>
                          </m:sub>
                        </m:sSub>
                      </m:oMath>
                    </m:oMathPara>
                  </a14:m>
                  <a:endParaRPr lang="ko-Kore-KR" altLang="en-US" sz="1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1A331E5-8408-6DBF-3BB3-E71794ADBE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7033" y="2673476"/>
                  <a:ext cx="57407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E728BD5-6057-1441-74E0-40AA4992FF29}"/>
                    </a:ext>
                  </a:extLst>
                </p:cNvPr>
                <p:cNvSpPr txBox="1"/>
                <p:nvPr/>
              </p:nvSpPr>
              <p:spPr>
                <a:xfrm>
                  <a:off x="6298789" y="3961406"/>
                  <a:ext cx="80095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1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ko-KR" sz="1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ko-Kore-KR" altLang="en-US" sz="18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E728BD5-6057-1441-74E0-40AA4992FF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8789" y="3961406"/>
                  <a:ext cx="80095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9E8653F-D6D9-C4EC-AF30-5558BDF728DA}"/>
                    </a:ext>
                  </a:extLst>
                </p:cNvPr>
                <p:cNvSpPr txBox="1"/>
                <p:nvPr/>
              </p:nvSpPr>
              <p:spPr>
                <a:xfrm>
                  <a:off x="3341984" y="4211856"/>
                  <a:ext cx="123001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sz="1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itchFamily="2" charset="2"/>
                              </a:rPr>
                              <m:t>𝜸</m:t>
                            </m:r>
                          </m:e>
                          <m:sub>
                            <m:r>
                              <a:rPr lang="en-US" altLang="ko-KR" sz="1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𝒅</m:t>
                            </m:r>
                          </m:sub>
                        </m:sSub>
                      </m:oMath>
                    </m:oMathPara>
                  </a14:m>
                  <a:endParaRPr lang="ko-Kore-KR" altLang="en-US" sz="18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9E8653F-D6D9-C4EC-AF30-5558BDF728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1984" y="4211856"/>
                  <a:ext cx="123001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8C032FD-F9F6-5BFE-5F39-FF49405A81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7748" y="3831615"/>
              <a:ext cx="337464" cy="252247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ECA180-D740-1EDF-2A94-A0A0E835D744}"/>
                </a:ext>
              </a:extLst>
            </p:cNvPr>
            <p:cNvSpPr txBox="1"/>
            <p:nvPr/>
          </p:nvSpPr>
          <p:spPr>
            <a:xfrm>
              <a:off x="2208300" y="4015267"/>
              <a:ext cx="38824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050" dirty="0"/>
                <a:t>-15</a:t>
              </a:r>
              <a:endParaRPr kumimoji="1" lang="ko-Kore-KR" altLang="en-US" sz="1050" dirty="0"/>
            </a:p>
          </p:txBody>
        </p: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0DA25985-8026-B285-73D7-B6AE68C29A9B}"/>
                </a:ext>
              </a:extLst>
            </p:cNvPr>
            <p:cNvCxnSpPr>
              <a:cxnSpLocks/>
            </p:cNvCxnSpPr>
            <p:nvPr/>
          </p:nvCxnSpPr>
          <p:spPr>
            <a:xfrm>
              <a:off x="5742546" y="4192029"/>
              <a:ext cx="197616" cy="19827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6BC902B-91D8-22C4-6ABB-29BD4AF5D16B}"/>
                </a:ext>
              </a:extLst>
            </p:cNvPr>
            <p:cNvSpPr txBox="1"/>
            <p:nvPr/>
          </p:nvSpPr>
          <p:spPr>
            <a:xfrm>
              <a:off x="5680154" y="4146072"/>
              <a:ext cx="2600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050" dirty="0"/>
                <a:t>9</a:t>
              </a:r>
              <a:endParaRPr kumimoji="1" lang="ko-Kore-KR" altLang="en-US" sz="1050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3CDFAB-2F9E-4884-C27F-63331A157E0B}"/>
              </a:ext>
            </a:extLst>
          </p:cNvPr>
          <p:cNvSpPr/>
          <p:nvPr/>
        </p:nvSpPr>
        <p:spPr>
          <a:xfrm>
            <a:off x="129639" y="86742"/>
            <a:ext cx="8884721" cy="42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sx="99000" sy="99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E4AB56-3629-2646-45C0-2D1AB7D26776}"/>
              </a:ext>
            </a:extLst>
          </p:cNvPr>
          <p:cNvSpPr txBox="1"/>
          <p:nvPr/>
        </p:nvSpPr>
        <p:spPr>
          <a:xfrm>
            <a:off x="4475430" y="16929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자율 지능 시스템 연구실 </a:t>
            </a:r>
            <a:endParaRPr lang="ko-KR" altLang="en-US" sz="1050" dirty="0">
              <a:solidFill>
                <a:srgbClr val="19264B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06AF985-A477-B055-2D21-DB13AE791428}"/>
              </a:ext>
            </a:extLst>
          </p:cNvPr>
          <p:cNvGrpSpPr/>
          <p:nvPr/>
        </p:nvGrpSpPr>
        <p:grpSpPr>
          <a:xfrm>
            <a:off x="143033" y="30805"/>
            <a:ext cx="3247867" cy="540069"/>
            <a:chOff x="143033" y="30805"/>
            <a:chExt cx="3247867" cy="540069"/>
          </a:xfrm>
        </p:grpSpPr>
        <p:cxnSp>
          <p:nvCxnSpPr>
            <p:cNvPr id="14" name="Google Shape;226;p33">
              <a:extLst>
                <a:ext uri="{FF2B5EF4-FFF2-40B4-BE49-F238E27FC236}">
                  <a16:creationId xmlns:a16="http://schemas.microsoft.com/office/drawing/2014/main" id="{693766D2-977D-F66A-1676-D9B8B5F9BA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97" y="469131"/>
              <a:ext cx="3201403" cy="0"/>
            </a:xfrm>
            <a:prstGeom prst="straightConnector1">
              <a:avLst/>
            </a:prstGeom>
            <a:noFill/>
            <a:ln w="12700" cap="flat" cmpd="sng">
              <a:solidFill>
                <a:srgbClr val="1926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7ABDF70-684F-1C0C-8944-BC0A1A0DC566}"/>
                </a:ext>
              </a:extLst>
            </p:cNvPr>
            <p:cNvGrpSpPr/>
            <p:nvPr/>
          </p:nvGrpSpPr>
          <p:grpSpPr>
            <a:xfrm>
              <a:off x="143033" y="30805"/>
              <a:ext cx="424132" cy="538579"/>
              <a:chOff x="143033" y="30805"/>
              <a:chExt cx="424132" cy="538579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D03C3F4-BDFA-BB3B-03EC-F5CA3AE8D445}"/>
                  </a:ext>
                </a:extLst>
              </p:cNvPr>
              <p:cNvSpPr/>
              <p:nvPr/>
            </p:nvSpPr>
            <p:spPr>
              <a:xfrm>
                <a:off x="189497" y="128016"/>
                <a:ext cx="331204" cy="344159"/>
              </a:xfrm>
              <a:prstGeom prst="rect">
                <a:avLst/>
              </a:prstGeom>
              <a:solidFill>
                <a:srgbClr val="1926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Google Shape;100;p25">
                <a:extLst>
                  <a:ext uri="{FF2B5EF4-FFF2-40B4-BE49-F238E27FC236}">
                    <a16:creationId xmlns:a16="http://schemas.microsoft.com/office/drawing/2014/main" id="{AC81280C-A730-5C2A-02FB-92AEFAEC570F}"/>
                  </a:ext>
                </a:extLst>
              </p:cNvPr>
              <p:cNvSpPr txBox="1"/>
              <p:nvPr/>
            </p:nvSpPr>
            <p:spPr>
              <a:xfrm>
                <a:off x="143033" y="30805"/>
                <a:ext cx="424132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en-US" altLang="ko-KR" sz="2000" b="1" i="0" u="none" strike="noStrike" cap="none" dirty="0">
                    <a:solidFill>
                      <a:schemeClr val="bg1"/>
                    </a:solidFill>
                    <a:latin typeface="넥슨Lv1고딕 Low OTF Bold" panose="00000800000000000000" pitchFamily="50" charset="-127"/>
                    <a:ea typeface="넥슨Lv1고딕 Low OTF Bold" panose="00000800000000000000" pitchFamily="50" charset="-127"/>
                    <a:sym typeface="Arial"/>
                  </a:rPr>
                  <a:t>3</a:t>
                </a:r>
              </a:p>
            </p:txBody>
          </p:sp>
        </p:grpSp>
        <p:sp>
          <p:nvSpPr>
            <p:cNvPr id="100" name="Google Shape;100;p25">
              <a:extLst>
                <a:ext uri="{FF2B5EF4-FFF2-40B4-BE49-F238E27FC236}">
                  <a16:creationId xmlns:a16="http://schemas.microsoft.com/office/drawing/2014/main" id="{05928D62-2A31-F4E0-40CF-F8479FD96DA5}"/>
                </a:ext>
              </a:extLst>
            </p:cNvPr>
            <p:cNvSpPr txBox="1"/>
            <p:nvPr/>
          </p:nvSpPr>
          <p:spPr>
            <a:xfrm>
              <a:off x="501651" y="67690"/>
              <a:ext cx="2889249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ko-KR" altLang="en-US" sz="1800" b="1" i="0" u="none" strike="noStrike" cap="none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  <a:sym typeface="Arial"/>
                </a:rPr>
                <a:t>연구내용</a:t>
              </a:r>
              <a:endParaRPr lang="en-US" altLang="ko-KR" sz="18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endParaRPr>
            </a:p>
          </p:txBody>
        </p:sp>
      </p:grpSp>
      <p:sp>
        <p:nvSpPr>
          <p:cNvPr id="35" name="슬라이드 번호 개체 틀 34">
            <a:extLst>
              <a:ext uri="{FF2B5EF4-FFF2-40B4-BE49-F238E27FC236}">
                <a16:creationId xmlns:a16="http://schemas.microsoft.com/office/drawing/2014/main" id="{4BE773DB-5D00-AC31-870F-8EE9D65157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49</a:t>
            </a:fld>
            <a:endParaRPr lang="ko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100;p25">
                <a:extLst>
                  <a:ext uri="{FF2B5EF4-FFF2-40B4-BE49-F238E27FC236}">
                    <a16:creationId xmlns:a16="http://schemas.microsoft.com/office/drawing/2014/main" id="{C3C24F53-5FC2-4CA9-89DE-95AFA8AA136C}"/>
                  </a:ext>
                </a:extLst>
              </p:cNvPr>
              <p:cNvSpPr txBox="1"/>
              <p:nvPr/>
            </p:nvSpPr>
            <p:spPr>
              <a:xfrm>
                <a:off x="186207" y="501938"/>
                <a:ext cx="2321541" cy="6801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[ Parametric Study Case 3 ]</a:t>
                </a:r>
              </a:p>
              <a:p>
                <a:pPr>
                  <a:lnSpc>
                    <a:spcPct val="115000"/>
                  </a:lnSpc>
                  <a:buSzPts val="25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𝒌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plays the role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𝒅</m:t>
                        </m:r>
                      </m:sub>
                    </m:sSub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.</m:t>
                    </m:r>
                  </m:oMath>
                </a14:m>
                <a:endParaRPr lang="en-US" altLang="ko-KR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2" name="Google Shape;100;p25">
                <a:extLst>
                  <a:ext uri="{FF2B5EF4-FFF2-40B4-BE49-F238E27FC236}">
                    <a16:creationId xmlns:a16="http://schemas.microsoft.com/office/drawing/2014/main" id="{C3C24F53-5FC2-4CA9-89DE-95AFA8AA1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207" y="501938"/>
                <a:ext cx="2321541" cy="680156"/>
              </a:xfrm>
              <a:prstGeom prst="rect">
                <a:avLst/>
              </a:prstGeom>
              <a:blipFill>
                <a:blip r:embed="rId7"/>
                <a:stretch>
                  <a:fillRect l="-10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3196E87A-44E9-7447-CC6A-3C4BD8C5F7A1}"/>
              </a:ext>
            </a:extLst>
          </p:cNvPr>
          <p:cNvCxnSpPr>
            <a:cxnSpLocks/>
          </p:cNvCxnSpPr>
          <p:nvPr/>
        </p:nvCxnSpPr>
        <p:spPr>
          <a:xfrm flipH="1">
            <a:off x="4867985" y="2923976"/>
            <a:ext cx="2055329" cy="1104038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66A62EA0-4E8F-445E-4728-0EA279EE5DCC}"/>
              </a:ext>
            </a:extLst>
          </p:cNvPr>
          <p:cNvCxnSpPr>
            <a:cxnSpLocks/>
          </p:cNvCxnSpPr>
          <p:nvPr/>
        </p:nvCxnSpPr>
        <p:spPr>
          <a:xfrm flipH="1" flipV="1">
            <a:off x="4867985" y="4028014"/>
            <a:ext cx="1491564" cy="175927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89F352D1-E827-4EB7-4A88-EF094B65DD88}"/>
              </a:ext>
            </a:extLst>
          </p:cNvPr>
          <p:cNvCxnSpPr>
            <a:cxnSpLocks/>
          </p:cNvCxnSpPr>
          <p:nvPr/>
        </p:nvCxnSpPr>
        <p:spPr>
          <a:xfrm flipH="1">
            <a:off x="6359549" y="2923976"/>
            <a:ext cx="571145" cy="1279965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도넛[D] 31">
            <a:extLst>
              <a:ext uri="{FF2B5EF4-FFF2-40B4-BE49-F238E27FC236}">
                <a16:creationId xmlns:a16="http://schemas.microsoft.com/office/drawing/2014/main" id="{B63A30D0-F979-8124-915F-87D8283342CB}"/>
              </a:ext>
            </a:extLst>
          </p:cNvPr>
          <p:cNvSpPr/>
          <p:nvPr/>
        </p:nvSpPr>
        <p:spPr>
          <a:xfrm>
            <a:off x="6160420" y="1645986"/>
            <a:ext cx="1285409" cy="680720"/>
          </a:xfrm>
          <a:prstGeom prst="donut">
            <a:avLst>
              <a:gd name="adj" fmla="val 0"/>
            </a:avLst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Google Shape;100;p25">
                <a:extLst>
                  <a:ext uri="{FF2B5EF4-FFF2-40B4-BE49-F238E27FC236}">
                    <a16:creationId xmlns:a16="http://schemas.microsoft.com/office/drawing/2014/main" id="{D4DBDAE4-F976-3CA0-8128-94A852289629}"/>
                  </a:ext>
                </a:extLst>
              </p:cNvPr>
              <p:cNvSpPr txBox="1"/>
              <p:nvPr/>
            </p:nvSpPr>
            <p:spPr>
              <a:xfrm>
                <a:off x="2520494" y="1182094"/>
                <a:ext cx="3375155" cy="5031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sz="1800" b="1" i="1" dirty="0">
                    <a:solidFill>
                      <a:srgbClr val="C0000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Feasible(Achievable)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𝜸</m:t>
                        </m:r>
                      </m:e>
                      <m:sub>
                        <m:r>
                          <a:rPr lang="en-US" altLang="ko-KR" sz="1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en-US" altLang="ko-KR" sz="1800" b="1" i="1" dirty="0">
                    <a:solidFill>
                      <a:srgbClr val="C0000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range?</a:t>
                </a:r>
              </a:p>
            </p:txBody>
          </p:sp>
        </mc:Choice>
        <mc:Fallback xmlns="">
          <p:sp>
            <p:nvSpPr>
              <p:cNvPr id="33" name="Google Shape;100;p25">
                <a:extLst>
                  <a:ext uri="{FF2B5EF4-FFF2-40B4-BE49-F238E27FC236}">
                    <a16:creationId xmlns:a16="http://schemas.microsoft.com/office/drawing/2014/main" id="{D4DBDAE4-F976-3CA0-8128-94A852289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494" y="1182094"/>
                <a:ext cx="3375155" cy="503184"/>
              </a:xfrm>
              <a:prstGeom prst="rect">
                <a:avLst/>
              </a:prstGeom>
              <a:blipFill>
                <a:blip r:embed="rId8"/>
                <a:stretch>
                  <a:fillRect l="-1498" b="-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1EB0C9-B713-85A3-06F1-50D1EA8725F6}"/>
                  </a:ext>
                </a:extLst>
              </p:cNvPr>
              <p:cNvSpPr txBox="1"/>
              <p:nvPr/>
            </p:nvSpPr>
            <p:spPr>
              <a:xfrm>
                <a:off x="7631233" y="543933"/>
                <a:ext cx="1946715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𝑨</m:t>
                        </m:r>
                      </m:e>
                      <m:sub>
                        <m:r>
                          <a:rPr lang="en-US" altLang="ko-KR" sz="105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𝐞𝐬𝐭</m:t>
                        </m:r>
                      </m:sub>
                    </m:sSub>
                  </m:oMath>
                </a14:m>
                <a:r>
                  <a: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: Saturated area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𝜸</m:t>
                        </m:r>
                      </m:e>
                      <m:sub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en-US" altLang="ko-Kore-KR" sz="1050" dirty="0"/>
                  <a:t> </a:t>
                </a:r>
                <a:r>
                  <a: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: Desired impact angle </a:t>
                </a:r>
                <a:endParaRPr lang="ko-Kore-KR" altLang="en-US" sz="105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𝒌</m:t>
                        </m:r>
                      </m:e>
                      <m:sub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ore-KR" sz="1050" dirty="0"/>
                  <a:t> </a:t>
                </a:r>
                <a:r>
                  <a: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: Desired look angle</a:t>
                </a:r>
                <a:endParaRPr lang="ko-Kore-KR" altLang="en-US" sz="105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91EB0C9-B713-85A3-06F1-50D1EA872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233" y="543933"/>
                <a:ext cx="1946715" cy="577081"/>
              </a:xfrm>
              <a:prstGeom prst="rect">
                <a:avLst/>
              </a:prstGeom>
              <a:blipFill>
                <a:blip r:embed="rId9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5897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E7E4ADA3-D0C2-E03D-40EF-D4ADEAFD7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E255476-4651-F730-D1B9-B22424C7524D}"/>
              </a:ext>
            </a:extLst>
          </p:cNvPr>
          <p:cNvSpPr/>
          <p:nvPr/>
        </p:nvSpPr>
        <p:spPr>
          <a:xfrm>
            <a:off x="129639" y="86742"/>
            <a:ext cx="8884721" cy="42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sx="99000" sy="99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0A17A2-68AE-7FB4-B175-ECD4F09C1C7A}"/>
              </a:ext>
            </a:extLst>
          </p:cNvPr>
          <p:cNvSpPr txBox="1"/>
          <p:nvPr/>
        </p:nvSpPr>
        <p:spPr>
          <a:xfrm>
            <a:off x="4475430" y="16929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자율 지능 시스템 연구실 </a:t>
            </a:r>
            <a:endParaRPr lang="ko-KR" altLang="en-US" sz="1050" dirty="0">
              <a:solidFill>
                <a:srgbClr val="19264B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F0C00DE-6522-9FCA-26E1-E464E87E9DDB}"/>
              </a:ext>
            </a:extLst>
          </p:cNvPr>
          <p:cNvGrpSpPr/>
          <p:nvPr/>
        </p:nvGrpSpPr>
        <p:grpSpPr>
          <a:xfrm>
            <a:off x="143033" y="30805"/>
            <a:ext cx="3247867" cy="540069"/>
            <a:chOff x="143033" y="30805"/>
            <a:chExt cx="3247867" cy="540069"/>
          </a:xfrm>
        </p:grpSpPr>
        <p:cxnSp>
          <p:nvCxnSpPr>
            <p:cNvPr id="14" name="Google Shape;226;p33">
              <a:extLst>
                <a:ext uri="{FF2B5EF4-FFF2-40B4-BE49-F238E27FC236}">
                  <a16:creationId xmlns:a16="http://schemas.microsoft.com/office/drawing/2014/main" id="{7351E3AA-10E6-6AB4-72E9-E762CA6953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97" y="469131"/>
              <a:ext cx="3201403" cy="0"/>
            </a:xfrm>
            <a:prstGeom prst="straightConnector1">
              <a:avLst/>
            </a:prstGeom>
            <a:noFill/>
            <a:ln w="12700" cap="flat" cmpd="sng">
              <a:solidFill>
                <a:srgbClr val="1926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D4E74D2-F5DB-046B-EFE0-52F6394D3816}"/>
                </a:ext>
              </a:extLst>
            </p:cNvPr>
            <p:cNvGrpSpPr/>
            <p:nvPr/>
          </p:nvGrpSpPr>
          <p:grpSpPr>
            <a:xfrm>
              <a:off x="143033" y="30805"/>
              <a:ext cx="424132" cy="538579"/>
              <a:chOff x="143033" y="30805"/>
              <a:chExt cx="424132" cy="538579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4BB6E60E-9F33-A202-3B99-BA75A8203A18}"/>
                  </a:ext>
                </a:extLst>
              </p:cNvPr>
              <p:cNvSpPr/>
              <p:nvPr/>
            </p:nvSpPr>
            <p:spPr>
              <a:xfrm>
                <a:off x="189497" y="128016"/>
                <a:ext cx="331204" cy="344159"/>
              </a:xfrm>
              <a:prstGeom prst="rect">
                <a:avLst/>
              </a:prstGeom>
              <a:solidFill>
                <a:srgbClr val="1926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Google Shape;100;p25">
                <a:extLst>
                  <a:ext uri="{FF2B5EF4-FFF2-40B4-BE49-F238E27FC236}">
                    <a16:creationId xmlns:a16="http://schemas.microsoft.com/office/drawing/2014/main" id="{0B36692F-3CC8-D124-7CF3-D168F11F84DA}"/>
                  </a:ext>
                </a:extLst>
              </p:cNvPr>
              <p:cNvSpPr txBox="1"/>
              <p:nvPr/>
            </p:nvSpPr>
            <p:spPr>
              <a:xfrm>
                <a:off x="143033" y="30805"/>
                <a:ext cx="424132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en-US" altLang="ko-KR" sz="2000" b="1" dirty="0">
                    <a:solidFill>
                      <a:schemeClr val="bg1"/>
                    </a:solidFill>
                    <a:latin typeface="넥슨Lv1고딕 Low OTF Bold" panose="00000800000000000000" pitchFamily="50" charset="-127"/>
                    <a:ea typeface="넥슨Lv1고딕 Low OTF Bold" panose="00000800000000000000" pitchFamily="50" charset="-127"/>
                  </a:rPr>
                  <a:t>2</a:t>
                </a:r>
                <a:endParaRPr lang="en-US" altLang="ko-KR" sz="2000" b="1" i="0" u="none" strike="noStrike" cap="none" dirty="0">
                  <a:solidFill>
                    <a:schemeClr val="bg1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  <a:sym typeface="Arial"/>
                </a:endParaRPr>
              </a:p>
            </p:txBody>
          </p:sp>
        </p:grpSp>
        <p:sp>
          <p:nvSpPr>
            <p:cNvPr id="100" name="Google Shape;100;p25">
              <a:extLst>
                <a:ext uri="{FF2B5EF4-FFF2-40B4-BE49-F238E27FC236}">
                  <a16:creationId xmlns:a16="http://schemas.microsoft.com/office/drawing/2014/main" id="{EF72FBD3-2C60-DB9D-C154-B2CFF40F351A}"/>
                </a:ext>
              </a:extLst>
            </p:cNvPr>
            <p:cNvSpPr txBox="1"/>
            <p:nvPr/>
          </p:nvSpPr>
          <p:spPr>
            <a:xfrm>
              <a:off x="501651" y="67690"/>
              <a:ext cx="2889249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ko-KR" altLang="en-US" sz="1800" b="1" i="0" u="none" strike="noStrike" cap="none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  <a:sym typeface="Arial"/>
                </a:rPr>
                <a:t>지난 연구 요약</a:t>
              </a:r>
              <a:endParaRPr lang="en-US" altLang="ko-KR" sz="18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endParaRPr>
            </a:p>
          </p:txBody>
        </p:sp>
      </p:grpSp>
      <p:sp>
        <p:nvSpPr>
          <p:cNvPr id="35" name="슬라이드 번호 개체 틀 34">
            <a:extLst>
              <a:ext uri="{FF2B5EF4-FFF2-40B4-BE49-F238E27FC236}">
                <a16:creationId xmlns:a16="http://schemas.microsoft.com/office/drawing/2014/main" id="{ECA8A9C6-2D33-7685-767C-1DC89AF7E9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5</a:t>
            </a:fld>
            <a:endParaRPr lang="ko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D05A72A-8D17-1BBC-BD20-7F7160D23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69" y="858722"/>
            <a:ext cx="4365061" cy="27858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7A1BE6-A241-48B2-AA55-B268E685A74A}"/>
              </a:ext>
            </a:extLst>
          </p:cNvPr>
          <p:cNvSpPr txBox="1"/>
          <p:nvPr/>
        </p:nvSpPr>
        <p:spPr>
          <a:xfrm>
            <a:off x="446728" y="3743312"/>
            <a:ext cx="82505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ore-KR" sz="300" dirty="0">
              <a:solidFill>
                <a:schemeClr val="tx1"/>
              </a:solidFill>
            </a:endParaRPr>
          </a:p>
          <a:p>
            <a:r>
              <a:rPr kumimoji="1" lang="en-US" altLang="ko-Kore-KR" sz="1000" dirty="0">
                <a:solidFill>
                  <a:schemeClr val="tx1"/>
                </a:solidFill>
              </a:rPr>
              <a:t>[2] Y. Lee, S. Lee, Y. Kim, Y. Han, J. Park and G. -H. Kim, "Capture Region of Tactical Missile Equipped With Semi-Active Laser Seeker Using Tobit Kalman Filter," in </a:t>
            </a:r>
            <a:r>
              <a:rPr kumimoji="1" lang="en-US" altLang="ko-Kore-KR" sz="1000" i="1" dirty="0">
                <a:solidFill>
                  <a:schemeClr val="tx1"/>
                </a:solidFill>
              </a:rPr>
              <a:t>IEEE Access</a:t>
            </a:r>
            <a:r>
              <a:rPr kumimoji="1" lang="en-US" altLang="ko-Kore-KR" sz="1000" dirty="0">
                <a:solidFill>
                  <a:schemeClr val="tx1"/>
                </a:solidFill>
              </a:rPr>
              <a:t>, vol. 10, pp. 11714-11729, 2022, </a:t>
            </a:r>
            <a:r>
              <a:rPr kumimoji="1" lang="en-US" altLang="ko-Kore-KR" sz="1000" dirty="0" err="1">
                <a:solidFill>
                  <a:schemeClr val="tx1"/>
                </a:solidFill>
              </a:rPr>
              <a:t>doi</a:t>
            </a:r>
            <a:r>
              <a:rPr kumimoji="1" lang="en-US" altLang="ko-Kore-KR" sz="1000" dirty="0">
                <a:solidFill>
                  <a:schemeClr val="tx1"/>
                </a:solidFill>
              </a:rPr>
              <a:t>: 10.1109/ACCESS.2022.3145402.</a:t>
            </a:r>
          </a:p>
          <a:p>
            <a:endParaRPr kumimoji="1" lang="en-US" altLang="ko-Kore-KR" sz="1000" dirty="0">
              <a:solidFill>
                <a:schemeClr val="tx1"/>
              </a:solidFill>
            </a:endParaRPr>
          </a:p>
          <a:p>
            <a:r>
              <a:rPr lang="en-US" altLang="ko-KR" sz="1000" b="0" i="0" dirty="0">
                <a:solidFill>
                  <a:srgbClr val="333333"/>
                </a:solidFill>
                <a:effectLst/>
                <a:latin typeface="+mn-lt"/>
              </a:rPr>
              <a:t>[</a:t>
            </a:r>
            <a:r>
              <a:rPr lang="en-US" altLang="ko-KR" sz="1000" dirty="0">
                <a:solidFill>
                  <a:srgbClr val="333333"/>
                </a:solidFill>
                <a:latin typeface="+mn-lt"/>
              </a:rPr>
              <a:t>TKF] </a:t>
            </a:r>
            <a:r>
              <a:rPr lang="en" altLang="ko-Kore-KR" sz="1000" b="0" i="0" dirty="0">
                <a:solidFill>
                  <a:srgbClr val="333333"/>
                </a:solidFill>
                <a:effectLst/>
                <a:latin typeface="+mn-lt"/>
              </a:rPr>
              <a:t>B. </a:t>
            </a:r>
            <a:r>
              <a:rPr lang="en" altLang="ko-Kore-KR" sz="1000" b="0" i="0" dirty="0" err="1">
                <a:solidFill>
                  <a:srgbClr val="333333"/>
                </a:solidFill>
                <a:effectLst/>
                <a:latin typeface="+mn-lt"/>
              </a:rPr>
              <a:t>Allik</a:t>
            </a:r>
            <a:r>
              <a:rPr lang="en" altLang="ko-Kore-KR" sz="1000" b="0" i="0" dirty="0">
                <a:solidFill>
                  <a:srgbClr val="333333"/>
                </a:solidFill>
                <a:effectLst/>
                <a:latin typeface="+mn-lt"/>
              </a:rPr>
              <a:t>, C. Miller, M. J. </a:t>
            </a:r>
            <a:r>
              <a:rPr lang="en" altLang="ko-Kore-KR" sz="1000" b="0" i="0" dirty="0" err="1">
                <a:solidFill>
                  <a:srgbClr val="333333"/>
                </a:solidFill>
                <a:effectLst/>
                <a:latin typeface="+mn-lt"/>
              </a:rPr>
              <a:t>Piovoso</a:t>
            </a:r>
            <a:r>
              <a:rPr lang="en" altLang="ko-Kore-KR" sz="1000" b="0" i="0" dirty="0">
                <a:solidFill>
                  <a:srgbClr val="333333"/>
                </a:solidFill>
                <a:effectLst/>
                <a:latin typeface="+mn-lt"/>
              </a:rPr>
              <a:t> and R. </a:t>
            </a:r>
            <a:r>
              <a:rPr lang="en" altLang="ko-Kore-KR" sz="1000" b="0" i="0" dirty="0" err="1">
                <a:solidFill>
                  <a:srgbClr val="333333"/>
                </a:solidFill>
                <a:effectLst/>
                <a:latin typeface="+mn-lt"/>
              </a:rPr>
              <a:t>Zurakowski</a:t>
            </a:r>
            <a:r>
              <a:rPr lang="en" altLang="ko-Kore-KR" sz="1000" b="0" i="0" dirty="0">
                <a:solidFill>
                  <a:srgbClr val="333333"/>
                </a:solidFill>
                <a:effectLst/>
                <a:latin typeface="+mn-lt"/>
              </a:rPr>
              <a:t>, "The Tobit Kalman Filter: An Estimator for Censored Measurements," in </a:t>
            </a:r>
            <a:r>
              <a:rPr lang="en" altLang="ko-Kore-KR" sz="1000" b="0" i="1" dirty="0">
                <a:solidFill>
                  <a:srgbClr val="333333"/>
                </a:solidFill>
                <a:effectLst/>
                <a:latin typeface="+mn-lt"/>
              </a:rPr>
              <a:t>IEEE Transactions on Control Systems Technology</a:t>
            </a:r>
            <a:r>
              <a:rPr lang="en" altLang="ko-Kore-KR" sz="1000" b="0" i="0" dirty="0">
                <a:solidFill>
                  <a:srgbClr val="333333"/>
                </a:solidFill>
                <a:effectLst/>
                <a:latin typeface="+mn-lt"/>
              </a:rPr>
              <a:t>, vol. 24, no. 1, pp. 365-371, Jan. 2016, </a:t>
            </a:r>
            <a:r>
              <a:rPr lang="en" altLang="ko-Kore-KR" sz="1000" b="0" i="0" dirty="0" err="1">
                <a:solidFill>
                  <a:srgbClr val="333333"/>
                </a:solidFill>
                <a:effectLst/>
                <a:latin typeface="+mn-lt"/>
              </a:rPr>
              <a:t>doi</a:t>
            </a:r>
            <a:r>
              <a:rPr lang="en" altLang="ko-Kore-KR" sz="1000" b="0" i="0" dirty="0">
                <a:solidFill>
                  <a:srgbClr val="333333"/>
                </a:solidFill>
                <a:effectLst/>
                <a:latin typeface="+mn-lt"/>
              </a:rPr>
              <a:t>: 10.1109/TCST.2015.2432155.</a:t>
            </a:r>
            <a:endParaRPr kumimoji="1" lang="en-US" altLang="ko-Kore-KR" sz="1000" dirty="0">
              <a:solidFill>
                <a:schemeClr val="tx1"/>
              </a:solidFill>
              <a:latin typeface="+mn-lt"/>
            </a:endParaRPr>
          </a:p>
          <a:p>
            <a:endParaRPr kumimoji="1" lang="en-US" altLang="ko-Kore-KR" sz="3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EABC9E-B62A-B014-07B1-A134BA1054F0}"/>
              </a:ext>
            </a:extLst>
          </p:cNvPr>
          <p:cNvSpPr txBox="1"/>
          <p:nvPr/>
        </p:nvSpPr>
        <p:spPr>
          <a:xfrm>
            <a:off x="1093383" y="813503"/>
            <a:ext cx="468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/>
              <a:t>[</a:t>
            </a:r>
            <a:r>
              <a:rPr kumimoji="1" lang="en-US" altLang="ko-KR" sz="2000" dirty="0"/>
              <a:t>2]</a:t>
            </a:r>
            <a:endParaRPr kumimoji="1" lang="ko-Kore-KR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D9A227C-9B82-AE21-888E-CF64767D1DE0}"/>
                  </a:ext>
                </a:extLst>
              </p:cNvPr>
              <p:cNvSpPr txBox="1"/>
              <p:nvPr/>
            </p:nvSpPr>
            <p:spPr>
              <a:xfrm>
                <a:off x="1493061" y="549731"/>
                <a:ext cx="1475853" cy="6924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ore-KR" sz="1200" dirty="0"/>
                  <a:t>Strapdown Seeker</a:t>
                </a:r>
              </a:p>
              <a:p>
                <a:r>
                  <a:rPr kumimoji="1" lang="en-US" altLang="ko-Kore-KR" sz="1200" dirty="0"/>
                  <a:t>Measurement : </a:t>
                </a:r>
                <a14:m>
                  <m:oMath xmlns:m="http://schemas.openxmlformats.org/officeDocument/2006/math">
                    <m:r>
                      <a:rPr kumimoji="1" lang="en-US" altLang="ko-Kore-KR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kumimoji="1" lang="en-US" altLang="ko-Kore-KR" sz="1200" dirty="0"/>
              </a:p>
              <a:p>
                <a:endParaRPr kumimoji="1" lang="en-US" altLang="ko-Kore-KR" sz="300" dirty="0"/>
              </a:p>
              <a:p>
                <a:r>
                  <a:rPr kumimoji="1" lang="en-US" altLang="ko-Kore-KR" sz="1200" dirty="0"/>
                  <a:t>System state  : </a:t>
                </a:r>
                <a14:m>
                  <m:oMath xmlns:m="http://schemas.openxmlformats.org/officeDocument/2006/math">
                    <m:r>
                      <a:rPr kumimoji="1" lang="en-US" altLang="ko-Kore-KR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kumimoji="1" lang="en-US" altLang="ko-Kore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kumimoji="1" lang="en-US" altLang="ko-Kore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endParaRPr kumimoji="1" lang="ko-Kore-KR" altLang="en-US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F39729-F3F4-3F77-63FD-320000195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061" y="549731"/>
                <a:ext cx="1475853" cy="692497"/>
              </a:xfrm>
              <a:prstGeom prst="rect">
                <a:avLst/>
              </a:prstGeom>
              <a:blipFill>
                <a:blip r:embed="rId4"/>
                <a:stretch>
                  <a:fillRect b="-727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그림 14">
            <a:extLst>
              <a:ext uri="{FF2B5EF4-FFF2-40B4-BE49-F238E27FC236}">
                <a16:creationId xmlns:a16="http://schemas.microsoft.com/office/drawing/2014/main" id="{6B0AD742-C9B3-9658-E3B4-762534DCD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6048" y="1059216"/>
            <a:ext cx="4770764" cy="242923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0CCC648-ABC4-FEAE-BC67-208F34E57CAF}"/>
              </a:ext>
            </a:extLst>
          </p:cNvPr>
          <p:cNvSpPr txBox="1"/>
          <p:nvPr/>
        </p:nvSpPr>
        <p:spPr>
          <a:xfrm>
            <a:off x="4668572" y="875059"/>
            <a:ext cx="686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[TKF]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388376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3E5E1411-9473-ECA7-6362-3CEA4D438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ED71009-B3DE-44F8-F330-75CFBF01A8C2}"/>
              </a:ext>
            </a:extLst>
          </p:cNvPr>
          <p:cNvSpPr/>
          <p:nvPr/>
        </p:nvSpPr>
        <p:spPr>
          <a:xfrm>
            <a:off x="129639" y="86742"/>
            <a:ext cx="8884721" cy="42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sx="99000" sy="99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B1742F-DCE9-234A-A47B-66AE181FEF8C}"/>
              </a:ext>
            </a:extLst>
          </p:cNvPr>
          <p:cNvSpPr txBox="1"/>
          <p:nvPr/>
        </p:nvSpPr>
        <p:spPr>
          <a:xfrm>
            <a:off x="4475430" y="16929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자율 지능 시스템 연구실 </a:t>
            </a:r>
            <a:endParaRPr lang="ko-KR" altLang="en-US" sz="1050" dirty="0">
              <a:solidFill>
                <a:srgbClr val="19264B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4A6A5A5-D528-32F6-5F52-5A251C2E5CC7}"/>
              </a:ext>
            </a:extLst>
          </p:cNvPr>
          <p:cNvGrpSpPr/>
          <p:nvPr/>
        </p:nvGrpSpPr>
        <p:grpSpPr>
          <a:xfrm>
            <a:off x="143033" y="30805"/>
            <a:ext cx="3247867" cy="540069"/>
            <a:chOff x="143033" y="30805"/>
            <a:chExt cx="3247867" cy="540069"/>
          </a:xfrm>
        </p:grpSpPr>
        <p:cxnSp>
          <p:nvCxnSpPr>
            <p:cNvPr id="14" name="Google Shape;226;p33">
              <a:extLst>
                <a:ext uri="{FF2B5EF4-FFF2-40B4-BE49-F238E27FC236}">
                  <a16:creationId xmlns:a16="http://schemas.microsoft.com/office/drawing/2014/main" id="{D8CC1520-0C76-EADC-7677-0A530BFC28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97" y="469131"/>
              <a:ext cx="3201403" cy="0"/>
            </a:xfrm>
            <a:prstGeom prst="straightConnector1">
              <a:avLst/>
            </a:prstGeom>
            <a:noFill/>
            <a:ln w="12700" cap="flat" cmpd="sng">
              <a:solidFill>
                <a:srgbClr val="1926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D99DA19-C3F0-C783-6694-05C9C4847D4F}"/>
                </a:ext>
              </a:extLst>
            </p:cNvPr>
            <p:cNvGrpSpPr/>
            <p:nvPr/>
          </p:nvGrpSpPr>
          <p:grpSpPr>
            <a:xfrm>
              <a:off x="143033" y="30805"/>
              <a:ext cx="424132" cy="538579"/>
              <a:chOff x="143033" y="30805"/>
              <a:chExt cx="424132" cy="538579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A518B45B-A2D7-102B-91E9-1F24A6F97EC4}"/>
                  </a:ext>
                </a:extLst>
              </p:cNvPr>
              <p:cNvSpPr/>
              <p:nvPr/>
            </p:nvSpPr>
            <p:spPr>
              <a:xfrm>
                <a:off x="189497" y="128016"/>
                <a:ext cx="331204" cy="344159"/>
              </a:xfrm>
              <a:prstGeom prst="rect">
                <a:avLst/>
              </a:prstGeom>
              <a:solidFill>
                <a:srgbClr val="1926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Google Shape;100;p25">
                <a:extLst>
                  <a:ext uri="{FF2B5EF4-FFF2-40B4-BE49-F238E27FC236}">
                    <a16:creationId xmlns:a16="http://schemas.microsoft.com/office/drawing/2014/main" id="{85237A30-23FA-14B9-4918-3CFB24D33574}"/>
                  </a:ext>
                </a:extLst>
              </p:cNvPr>
              <p:cNvSpPr txBox="1"/>
              <p:nvPr/>
            </p:nvSpPr>
            <p:spPr>
              <a:xfrm>
                <a:off x="143033" y="30805"/>
                <a:ext cx="424132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en-US" altLang="ko-KR" sz="2000" b="1" i="0" u="none" strike="noStrike" cap="none" dirty="0">
                    <a:solidFill>
                      <a:schemeClr val="bg1"/>
                    </a:solidFill>
                    <a:latin typeface="넥슨Lv1고딕 Low OTF Bold" panose="00000800000000000000" pitchFamily="50" charset="-127"/>
                    <a:ea typeface="넥슨Lv1고딕 Low OTF Bold" panose="00000800000000000000" pitchFamily="50" charset="-127"/>
                    <a:sym typeface="Arial"/>
                  </a:rPr>
                  <a:t>3</a:t>
                </a:r>
              </a:p>
            </p:txBody>
          </p:sp>
        </p:grpSp>
        <p:sp>
          <p:nvSpPr>
            <p:cNvPr id="100" name="Google Shape;100;p25">
              <a:extLst>
                <a:ext uri="{FF2B5EF4-FFF2-40B4-BE49-F238E27FC236}">
                  <a16:creationId xmlns:a16="http://schemas.microsoft.com/office/drawing/2014/main" id="{20AD6DF8-01F1-1E3F-7A51-BE038057DC9F}"/>
                </a:ext>
              </a:extLst>
            </p:cNvPr>
            <p:cNvSpPr txBox="1"/>
            <p:nvPr/>
          </p:nvSpPr>
          <p:spPr>
            <a:xfrm>
              <a:off x="501651" y="67690"/>
              <a:ext cx="2889249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ko-KR" altLang="en-US" sz="1800" b="1" i="0" u="none" strike="noStrike" cap="none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  <a:sym typeface="Arial"/>
                </a:rPr>
                <a:t>연구내용</a:t>
              </a:r>
              <a:endParaRPr lang="en-US" altLang="ko-KR" sz="18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endParaRPr>
            </a:p>
          </p:txBody>
        </p:sp>
      </p:grpSp>
      <p:sp>
        <p:nvSpPr>
          <p:cNvPr id="35" name="슬라이드 번호 개체 틀 34">
            <a:extLst>
              <a:ext uri="{FF2B5EF4-FFF2-40B4-BE49-F238E27FC236}">
                <a16:creationId xmlns:a16="http://schemas.microsoft.com/office/drawing/2014/main" id="{2E3120DA-B2BA-2316-77E7-5C74816B93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50</a:t>
            </a:fld>
            <a:endParaRPr lang="ko" altLang="en-US"/>
          </a:p>
        </p:txBody>
      </p:sp>
      <p:sp>
        <p:nvSpPr>
          <p:cNvPr id="2" name="Google Shape;100;p25">
            <a:extLst>
              <a:ext uri="{FF2B5EF4-FFF2-40B4-BE49-F238E27FC236}">
                <a16:creationId xmlns:a16="http://schemas.microsoft.com/office/drawing/2014/main" id="{B35769A4-5290-D1F1-4520-BA77A72AA13E}"/>
              </a:ext>
            </a:extLst>
          </p:cNvPr>
          <p:cNvSpPr txBox="1"/>
          <p:nvPr/>
        </p:nvSpPr>
        <p:spPr>
          <a:xfrm>
            <a:off x="186207" y="501938"/>
            <a:ext cx="2321541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[ Parametric Study Case 3 ]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939C7D-C6DC-6CF4-9C9E-3A274FE33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520" y="1443790"/>
            <a:ext cx="4325819" cy="30938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00;p25">
                <a:extLst>
                  <a:ext uri="{FF2B5EF4-FFF2-40B4-BE49-F238E27FC236}">
                    <a16:creationId xmlns:a16="http://schemas.microsoft.com/office/drawing/2014/main" id="{65ADA74C-1195-C39B-0836-5593066609FF}"/>
                  </a:ext>
                </a:extLst>
              </p:cNvPr>
              <p:cNvSpPr txBox="1"/>
              <p:nvPr/>
            </p:nvSpPr>
            <p:spPr>
              <a:xfrm>
                <a:off x="2615781" y="772016"/>
                <a:ext cx="4020473" cy="6801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>
                  <a:lnSpc>
                    <a:spcPct val="115000"/>
                  </a:lnSpc>
                  <a:buSzPts val="2500"/>
                </a:pPr>
                <a:r>
                  <a:rPr lang="en-US" altLang="ko-KR" b="1" i="1" dirty="0">
                    <a:solidFill>
                      <a:srgbClr val="002060"/>
                    </a:solidFill>
                    <a:ea typeface="넥슨Lv1고딕 Low OTF" panose="00000500000000000000" pitchFamily="50" charset="-127"/>
                    <a:sym typeface="Wingdings" pitchFamily="2" charset="2"/>
                  </a:rPr>
                  <a:t>Look angle error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(</m:t>
                    </m:r>
                    <m:sSub>
                      <m:sSubPr>
                        <m:ctrlP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𝜺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sub>
                    </m:sSub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&gt;</m:t>
                    </m:r>
                    <m:d>
                      <m:dPr>
                        <m:ctrlP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𝟑</m:t>
                        </m:r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</m:d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n-US" altLang="ko-KR" b="1" i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is NOT considered. </a:t>
                </a:r>
              </a:p>
              <a:p>
                <a:pPr algn="ctr">
                  <a:lnSpc>
                    <a:spcPct val="115000"/>
                  </a:lnSpc>
                  <a:buSzPts val="2500"/>
                </a:pPr>
                <a:r>
                  <a:rPr lang="en-US" altLang="ko-KR" b="1" i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𝜺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𝑹</m:t>
                        </m:r>
                      </m:sub>
                    </m:sSub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(</m:t>
                    </m:r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𝟑</m:t>
                    </m:r>
                    <m:r>
                      <a:rPr lang="en-US" altLang="ko-KR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𝐦</m:t>
                    </m:r>
                    <m:r>
                      <a:rPr lang="en-US" altLang="ko-KR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)</m:t>
                    </m:r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 &amp; </m:t>
                    </m:r>
                    <m:sSub>
                      <m:sSubPr>
                        <m:ctrlP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𝜺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𝝀</m:t>
                        </m:r>
                      </m:sub>
                    </m:sSub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(</m:t>
                    </m:r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𝟐</m:t>
                    </m:r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.</m:t>
                    </m:r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𝟓</m:t>
                    </m:r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°)</m:t>
                    </m:r>
                  </m:oMath>
                </a14:m>
                <a:r>
                  <a:rPr lang="en-US" altLang="ko-KR" b="1" i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are considered.</a:t>
                </a:r>
              </a:p>
            </p:txBody>
          </p:sp>
        </mc:Choice>
        <mc:Fallback xmlns="">
          <p:sp>
            <p:nvSpPr>
              <p:cNvPr id="7" name="Google Shape;100;p25">
                <a:extLst>
                  <a:ext uri="{FF2B5EF4-FFF2-40B4-BE49-F238E27FC236}">
                    <a16:creationId xmlns:a16="http://schemas.microsoft.com/office/drawing/2014/main" id="{65ADA74C-1195-C39B-0836-559306660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781" y="772016"/>
                <a:ext cx="4020473" cy="680156"/>
              </a:xfrm>
              <a:prstGeom prst="rect">
                <a:avLst/>
              </a:prstGeom>
              <a:blipFill>
                <a:blip r:embed="rId4"/>
                <a:stretch>
                  <a:fillRect r="-6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oogle Shape;100;p25">
            <a:extLst>
              <a:ext uri="{FF2B5EF4-FFF2-40B4-BE49-F238E27FC236}">
                <a16:creationId xmlns:a16="http://schemas.microsoft.com/office/drawing/2014/main" id="{0432D618-1144-87E3-1D4D-A0E4B437B8BB}"/>
              </a:ext>
            </a:extLst>
          </p:cNvPr>
          <p:cNvSpPr txBox="1"/>
          <p:nvPr/>
        </p:nvSpPr>
        <p:spPr>
          <a:xfrm>
            <a:off x="6557583" y="1529232"/>
            <a:ext cx="2321541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sz="1200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; DIA: Desired Impact Angle</a:t>
            </a:r>
          </a:p>
        </p:txBody>
      </p:sp>
      <p:sp>
        <p:nvSpPr>
          <p:cNvPr id="17" name="도넛[D] 16">
            <a:extLst>
              <a:ext uri="{FF2B5EF4-FFF2-40B4-BE49-F238E27FC236}">
                <a16:creationId xmlns:a16="http://schemas.microsoft.com/office/drawing/2014/main" id="{EAE60E85-0BD9-2B19-8938-9BBEB28534CB}"/>
              </a:ext>
            </a:extLst>
          </p:cNvPr>
          <p:cNvSpPr/>
          <p:nvPr/>
        </p:nvSpPr>
        <p:spPr>
          <a:xfrm rot="2284338">
            <a:off x="2891009" y="2067080"/>
            <a:ext cx="1763513" cy="516017"/>
          </a:xfrm>
          <a:prstGeom prst="donut">
            <a:avLst>
              <a:gd name="adj" fmla="val 0"/>
            </a:avLst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3" name="도넛[D] 22">
            <a:extLst>
              <a:ext uri="{FF2B5EF4-FFF2-40B4-BE49-F238E27FC236}">
                <a16:creationId xmlns:a16="http://schemas.microsoft.com/office/drawing/2014/main" id="{3994DF15-2B40-1D7E-C58E-6756974233BD}"/>
              </a:ext>
            </a:extLst>
          </p:cNvPr>
          <p:cNvSpPr/>
          <p:nvPr/>
        </p:nvSpPr>
        <p:spPr>
          <a:xfrm rot="19013318">
            <a:off x="5373769" y="3016504"/>
            <a:ext cx="1350495" cy="697493"/>
          </a:xfrm>
          <a:prstGeom prst="donut">
            <a:avLst>
              <a:gd name="adj" fmla="val 0"/>
            </a:avLst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Google Shape;100;p25">
                <a:extLst>
                  <a:ext uri="{FF2B5EF4-FFF2-40B4-BE49-F238E27FC236}">
                    <a16:creationId xmlns:a16="http://schemas.microsoft.com/office/drawing/2014/main" id="{6CA9D2E0-C735-DAF1-27E1-AB05F87D8985}"/>
                  </a:ext>
                </a:extLst>
              </p:cNvPr>
              <p:cNvSpPr txBox="1"/>
              <p:nvPr/>
            </p:nvSpPr>
            <p:spPr>
              <a:xfrm>
                <a:off x="3987385" y="1926233"/>
                <a:ext cx="4111588" cy="4323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>
                  <a:lnSpc>
                    <a:spcPct val="115000"/>
                  </a:lnSpc>
                  <a:buSzPts val="2500"/>
                </a:pPr>
                <a:r>
                  <a:rPr lang="en-US" altLang="ko-KR" b="1" i="1" dirty="0">
                    <a:solidFill>
                      <a:srgbClr val="C00000"/>
                    </a:solidFill>
                    <a:ea typeface="넥슨Lv1고딕 Low OTF" panose="00000500000000000000" pitchFamily="50" charset="-127"/>
                    <a:sym typeface="Wingdings" pitchFamily="2" charset="2"/>
                  </a:rPr>
                  <a:t>Too 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𝒌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b="1" i="1" dirty="0">
                    <a:solidFill>
                      <a:srgbClr val="C00000"/>
                    </a:solidFill>
                    <a:ea typeface="넥슨Lv1고딕 Low OTF" panose="00000500000000000000" pitchFamily="50" charset="-127"/>
                    <a:sym typeface="Wingdings" pitchFamily="2" charset="2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𝜺</m:t>
                        </m:r>
                      </m:e>
                      <m:sub>
                        <m:r>
                          <a:rPr lang="en-US" altLang="ko-KR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𝑹</m:t>
                        </m:r>
                      </m:sub>
                    </m:sSub>
                    <m:r>
                      <a:rPr lang="en-US" altLang="ko-KR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 </m:t>
                    </m:r>
                    <m:r>
                      <a:rPr lang="en-US" altLang="ko-KR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&amp; </m:t>
                    </m:r>
                    <m:sSub>
                      <m:sSubPr>
                        <m:ctrlPr>
                          <a:rPr lang="en-US" altLang="ko-KR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𝜺</m:t>
                        </m:r>
                      </m:e>
                      <m:sub>
                        <m:r>
                          <a:rPr lang="en-US" altLang="ko-KR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𝝀</m:t>
                        </m:r>
                      </m:sub>
                    </m:sSub>
                    <m:r>
                      <a:rPr lang="en-US" altLang="ko-KR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US" altLang="ko-KR" b="1" i="1" dirty="0">
                    <a:solidFill>
                      <a:srgbClr val="C00000"/>
                    </a:solidFill>
                    <a:ea typeface="넥슨Lv1고딕 Low OTF" panose="00000500000000000000" pitchFamily="50" charset="-127"/>
                    <a:sym typeface="Wingdings" pitchFamily="2" charset="2"/>
                  </a:rPr>
                  <a:t>diverge at the Final Phase. </a:t>
                </a:r>
                <a:endParaRPr lang="en-US" altLang="ko-KR" b="1" i="1" dirty="0">
                  <a:solidFill>
                    <a:srgbClr val="C0000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26" name="Google Shape;100;p25">
                <a:extLst>
                  <a:ext uri="{FF2B5EF4-FFF2-40B4-BE49-F238E27FC236}">
                    <a16:creationId xmlns:a16="http://schemas.microsoft.com/office/drawing/2014/main" id="{6CA9D2E0-C735-DAF1-27E1-AB05F87D8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385" y="1926233"/>
                <a:ext cx="4111588" cy="432396"/>
              </a:xfrm>
              <a:prstGeom prst="rect">
                <a:avLst/>
              </a:prstGeom>
              <a:blipFill>
                <a:blip r:embed="rId5"/>
                <a:stretch>
                  <a:fillRect r="-15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89574A8-35B2-CDB5-0C2D-BC7849E75481}"/>
                  </a:ext>
                </a:extLst>
              </p:cNvPr>
              <p:cNvSpPr txBox="1"/>
              <p:nvPr/>
            </p:nvSpPr>
            <p:spPr>
              <a:xfrm rot="16200000">
                <a:off x="1385156" y="2858242"/>
                <a:ext cx="1460517" cy="394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𝜸</m:t>
                          </m:r>
                        </m:e>
                        <m:sub>
                          <m:r>
                            <a:rPr lang="en-US" altLang="ko-KR" sz="1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𝒅</m:t>
                          </m:r>
                          <m:r>
                            <a:rPr lang="en-US" altLang="ko-KR" sz="1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|</m:t>
                          </m:r>
                          <m:r>
                            <a:rPr lang="en-US" altLang="ko-KR" sz="1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𝐦𝐚𝐱</m:t>
                          </m:r>
                        </m:sub>
                      </m:sSub>
                    </m:oMath>
                  </m:oMathPara>
                </a14:m>
                <a:endParaRPr lang="ko-Kore-KR" altLang="en-US" sz="1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89574A8-35B2-CDB5-0C2D-BC7849E75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85156" y="2858242"/>
                <a:ext cx="1460517" cy="394210"/>
              </a:xfrm>
              <a:prstGeom prst="rect">
                <a:avLst/>
              </a:prstGeom>
              <a:blipFill>
                <a:blip r:embed="rId6"/>
                <a:stretch>
                  <a:fillRect r="-967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CAFF89C-8958-036F-8965-A5F3C6FA8901}"/>
                  </a:ext>
                </a:extLst>
              </p:cNvPr>
              <p:cNvSpPr txBox="1"/>
              <p:nvPr/>
            </p:nvSpPr>
            <p:spPr>
              <a:xfrm>
                <a:off x="4475429" y="4232892"/>
                <a:ext cx="951057" cy="444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𝒌</m:t>
                          </m:r>
                        </m:e>
                        <m:sub>
                          <m:r>
                            <a:rPr lang="en-US" altLang="ko-KR" sz="1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ore-KR" altLang="en-US" sz="1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CAFF89C-8958-036F-8965-A5F3C6FA8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5429" y="4232892"/>
                <a:ext cx="951057" cy="4448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Google Shape;100;p25">
                <a:extLst>
                  <a:ext uri="{FF2B5EF4-FFF2-40B4-BE49-F238E27FC236}">
                    <a16:creationId xmlns:a16="http://schemas.microsoft.com/office/drawing/2014/main" id="{D71CD288-F589-E0D2-68C0-3754A44BD5FF}"/>
                  </a:ext>
                </a:extLst>
              </p:cNvPr>
              <p:cNvSpPr txBox="1"/>
              <p:nvPr/>
            </p:nvSpPr>
            <p:spPr>
              <a:xfrm>
                <a:off x="5367577" y="2476163"/>
                <a:ext cx="3924948" cy="6801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>
                  <a:lnSpc>
                    <a:spcPct val="115000"/>
                  </a:lnSpc>
                  <a:buSzPts val="2500"/>
                </a:pPr>
                <a:r>
                  <a:rPr lang="en-US" altLang="ko-KR" b="1" i="1" dirty="0">
                    <a:solidFill>
                      <a:srgbClr val="C00000"/>
                    </a:solidFill>
                    <a:ea typeface="넥슨Lv1고딕 Low OTF" panose="00000500000000000000" pitchFamily="50" charset="-127"/>
                    <a:sym typeface="Wingdings" pitchFamily="2" charset="2"/>
                  </a:rPr>
                  <a:t>Too high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𝒌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b="1" i="1" dirty="0">
                    <a:solidFill>
                      <a:srgbClr val="C00000"/>
                    </a:solidFill>
                    <a:ea typeface="넥슨Lv1고딕 Low OTF" panose="00000500000000000000" pitchFamily="50" charset="-127"/>
                    <a:sym typeface="Wingdings" pitchFamily="2" charset="2"/>
                  </a:rPr>
                  <a:t> : Not enough time to relock-on.</a:t>
                </a:r>
                <a:endParaRPr lang="en-US" altLang="ko-KR" b="1" i="1" dirty="0">
                  <a:solidFill>
                    <a:srgbClr val="C0000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  <a:p>
                <a:pPr algn="just">
                  <a:lnSpc>
                    <a:spcPct val="115000"/>
                  </a:lnSpc>
                  <a:buSzPts val="2500"/>
                </a:pPr>
                <a:r>
                  <a:rPr lang="en-US" altLang="ko-KR" b="1" i="1" dirty="0">
                    <a:solidFill>
                      <a:srgbClr val="C0000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	         Also,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𝜺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sub>
                    </m:sSub>
                    <m:r>
                      <a:rPr lang="en-US" altLang="ko-KR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≫</m:t>
                    </m:r>
                    <m:d>
                      <m:dPr>
                        <m:ctrlP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𝟑</m:t>
                        </m:r>
                        <m: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</m:d>
                  </m:oMath>
                </a14:m>
                <a:endParaRPr lang="en-US" altLang="ko-KR" b="1" i="1" dirty="0">
                  <a:solidFill>
                    <a:srgbClr val="C00000"/>
                  </a:solidFill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4" name="Google Shape;100;p25">
                <a:extLst>
                  <a:ext uri="{FF2B5EF4-FFF2-40B4-BE49-F238E27FC236}">
                    <a16:creationId xmlns:a16="http://schemas.microsoft.com/office/drawing/2014/main" id="{D71CD288-F589-E0D2-68C0-3754A44BD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577" y="2476163"/>
                <a:ext cx="3924948" cy="680156"/>
              </a:xfrm>
              <a:prstGeom prst="rect">
                <a:avLst/>
              </a:prstGeom>
              <a:blipFill>
                <a:blip r:embed="rId8"/>
                <a:stretch>
                  <a:fillRect b="-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Google Shape;100;p25">
                <a:extLst>
                  <a:ext uri="{FF2B5EF4-FFF2-40B4-BE49-F238E27FC236}">
                    <a16:creationId xmlns:a16="http://schemas.microsoft.com/office/drawing/2014/main" id="{09136D86-BECB-CFDB-A1E2-C4F7AA0506F3}"/>
                  </a:ext>
                </a:extLst>
              </p:cNvPr>
              <p:cNvSpPr txBox="1"/>
              <p:nvPr/>
            </p:nvSpPr>
            <p:spPr>
              <a:xfrm>
                <a:off x="1538606" y="4488096"/>
                <a:ext cx="6182230" cy="6801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>
                  <a:lnSpc>
                    <a:spcPct val="115000"/>
                  </a:lnSpc>
                  <a:buSzPts val="2500"/>
                </a:pPr>
                <a:r>
                  <a:rPr lang="en-US" altLang="ko-KR" b="1" i="1" dirty="0">
                    <a:solidFill>
                      <a:srgbClr val="002060"/>
                    </a:solidFill>
                    <a:ea typeface="넥슨Lv1고딕 Low OTF" panose="00000500000000000000" pitchFamily="50" charset="-127"/>
                    <a:sym typeface="Wingdings" pitchFamily="2" charset="2"/>
                  </a:rPr>
                  <a:t>Figure does NOT mean IACGBOM w/ TKF is not performing well.</a:t>
                </a:r>
              </a:p>
              <a:p>
                <a:pPr algn="ctr">
                  <a:lnSpc>
                    <a:spcPct val="115000"/>
                  </a:lnSpc>
                  <a:buSzPts val="2500"/>
                </a:pPr>
                <a:r>
                  <a:rPr lang="en-US" altLang="ko-KR" b="1" i="1" dirty="0">
                    <a:solidFill>
                      <a:srgbClr val="002060"/>
                    </a:solidFill>
                    <a:ea typeface="넥슨Lv1고딕 Low OTF" panose="00000500000000000000" pitchFamily="50" charset="-127"/>
                    <a:sym typeface="Wingdings" pitchFamily="2" charset="2"/>
                  </a:rPr>
                  <a:t>Utilization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𝒌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b="1" i="1" dirty="0">
                    <a:solidFill>
                      <a:srgbClr val="002060"/>
                    </a:solidFill>
                    <a:ea typeface="넥슨Lv1고딕 Low OTF" panose="00000500000000000000" pitchFamily="50" charset="-127"/>
                    <a:sym typeface="Wingdings" pitchFamily="2" charset="2"/>
                  </a:rPr>
                  <a:t> is different btw IACGBOM w/ TKF &amp; Pure IACGBOM.</a:t>
                </a:r>
              </a:p>
            </p:txBody>
          </p:sp>
        </mc:Choice>
        <mc:Fallback xmlns="">
          <p:sp>
            <p:nvSpPr>
              <p:cNvPr id="36" name="Google Shape;100;p25">
                <a:extLst>
                  <a:ext uri="{FF2B5EF4-FFF2-40B4-BE49-F238E27FC236}">
                    <a16:creationId xmlns:a16="http://schemas.microsoft.com/office/drawing/2014/main" id="{09136D86-BECB-CFDB-A1E2-C4F7AA050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606" y="4488096"/>
                <a:ext cx="6182230" cy="6801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5F349A-984F-A7A0-7D53-2776377B87FC}"/>
                  </a:ext>
                </a:extLst>
              </p:cNvPr>
              <p:cNvSpPr txBox="1"/>
              <p:nvPr/>
            </p:nvSpPr>
            <p:spPr>
              <a:xfrm>
                <a:off x="7631233" y="543933"/>
                <a:ext cx="1946715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𝑨</m:t>
                        </m:r>
                      </m:e>
                      <m:sub>
                        <m:r>
                          <a:rPr lang="en-US" altLang="ko-KR" sz="105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𝐞𝐬𝐭</m:t>
                        </m:r>
                      </m:sub>
                    </m:sSub>
                  </m:oMath>
                </a14:m>
                <a:r>
                  <a: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: Saturated area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𝜸</m:t>
                        </m:r>
                      </m:e>
                      <m:sub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en-US" altLang="ko-Kore-KR" sz="1050" dirty="0"/>
                  <a:t> </a:t>
                </a:r>
                <a:r>
                  <a: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: Desired impact angle </a:t>
                </a:r>
                <a:endParaRPr lang="ko-Kore-KR" altLang="en-US" sz="105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𝒌</m:t>
                        </m:r>
                      </m:e>
                      <m:sub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ore-KR" sz="1050" dirty="0"/>
                  <a:t> </a:t>
                </a:r>
                <a:r>
                  <a: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: Desired look angle</a:t>
                </a:r>
                <a:endParaRPr lang="ko-Kore-KR" altLang="en-US" sz="105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D5F349A-984F-A7A0-7D53-2776377B8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233" y="543933"/>
                <a:ext cx="1946715" cy="577081"/>
              </a:xfrm>
              <a:prstGeom prst="rect">
                <a:avLst/>
              </a:prstGeom>
              <a:blipFill>
                <a:blip r:embed="rId10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041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5E2BA70D-6FC1-06A3-C6AE-888C3EBB1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D78FFB5A-0DD4-7EB5-D922-BDADBD6A5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563" y="762228"/>
            <a:ext cx="5808142" cy="257980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9532552-CE03-E2C8-FBA9-3BC226F44DA0}"/>
              </a:ext>
            </a:extLst>
          </p:cNvPr>
          <p:cNvSpPr/>
          <p:nvPr/>
        </p:nvSpPr>
        <p:spPr>
          <a:xfrm>
            <a:off x="129639" y="86742"/>
            <a:ext cx="8884721" cy="42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sx="99000" sy="99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682DCC-C202-5495-63F0-BA9265B4D663}"/>
              </a:ext>
            </a:extLst>
          </p:cNvPr>
          <p:cNvSpPr txBox="1"/>
          <p:nvPr/>
        </p:nvSpPr>
        <p:spPr>
          <a:xfrm>
            <a:off x="4475430" y="16929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자율 지능 시스템 연구실 </a:t>
            </a:r>
            <a:endParaRPr lang="ko-KR" altLang="en-US" sz="1050" dirty="0">
              <a:solidFill>
                <a:srgbClr val="19264B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E498D6B-CFC2-5EE4-A4A8-2EEFA85A0DB7}"/>
              </a:ext>
            </a:extLst>
          </p:cNvPr>
          <p:cNvGrpSpPr/>
          <p:nvPr/>
        </p:nvGrpSpPr>
        <p:grpSpPr>
          <a:xfrm>
            <a:off x="143033" y="30805"/>
            <a:ext cx="3247867" cy="540069"/>
            <a:chOff x="143033" y="30805"/>
            <a:chExt cx="3247867" cy="540069"/>
          </a:xfrm>
        </p:grpSpPr>
        <p:cxnSp>
          <p:nvCxnSpPr>
            <p:cNvPr id="14" name="Google Shape;226;p33">
              <a:extLst>
                <a:ext uri="{FF2B5EF4-FFF2-40B4-BE49-F238E27FC236}">
                  <a16:creationId xmlns:a16="http://schemas.microsoft.com/office/drawing/2014/main" id="{8820A227-A08D-3275-65C8-51F7A52750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97" y="469131"/>
              <a:ext cx="3201403" cy="0"/>
            </a:xfrm>
            <a:prstGeom prst="straightConnector1">
              <a:avLst/>
            </a:prstGeom>
            <a:noFill/>
            <a:ln w="12700" cap="flat" cmpd="sng">
              <a:solidFill>
                <a:srgbClr val="1926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FE72713-285C-7A41-A618-577D98FE611B}"/>
                </a:ext>
              </a:extLst>
            </p:cNvPr>
            <p:cNvGrpSpPr/>
            <p:nvPr/>
          </p:nvGrpSpPr>
          <p:grpSpPr>
            <a:xfrm>
              <a:off x="143033" y="30805"/>
              <a:ext cx="424132" cy="538579"/>
              <a:chOff x="143033" y="30805"/>
              <a:chExt cx="424132" cy="538579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B6D7C85-BD66-973E-1266-DE1D4F728DCD}"/>
                  </a:ext>
                </a:extLst>
              </p:cNvPr>
              <p:cNvSpPr/>
              <p:nvPr/>
            </p:nvSpPr>
            <p:spPr>
              <a:xfrm>
                <a:off x="189497" y="128016"/>
                <a:ext cx="331204" cy="344159"/>
              </a:xfrm>
              <a:prstGeom prst="rect">
                <a:avLst/>
              </a:prstGeom>
              <a:solidFill>
                <a:srgbClr val="1926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Google Shape;100;p25">
                <a:extLst>
                  <a:ext uri="{FF2B5EF4-FFF2-40B4-BE49-F238E27FC236}">
                    <a16:creationId xmlns:a16="http://schemas.microsoft.com/office/drawing/2014/main" id="{32427690-E5EA-375E-550F-B41303D0E2F2}"/>
                  </a:ext>
                </a:extLst>
              </p:cNvPr>
              <p:cNvSpPr txBox="1"/>
              <p:nvPr/>
            </p:nvSpPr>
            <p:spPr>
              <a:xfrm>
                <a:off x="143033" y="30805"/>
                <a:ext cx="424132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en-US" altLang="ko-KR" sz="2000" b="1" i="0" u="none" strike="noStrike" cap="none" dirty="0">
                    <a:solidFill>
                      <a:schemeClr val="bg1"/>
                    </a:solidFill>
                    <a:latin typeface="넥슨Lv1고딕 Low OTF Bold" panose="00000800000000000000" pitchFamily="50" charset="-127"/>
                    <a:ea typeface="넥슨Lv1고딕 Low OTF Bold" panose="00000800000000000000" pitchFamily="50" charset="-127"/>
                    <a:sym typeface="Arial"/>
                  </a:rPr>
                  <a:t>3</a:t>
                </a:r>
              </a:p>
            </p:txBody>
          </p:sp>
        </p:grpSp>
        <p:sp>
          <p:nvSpPr>
            <p:cNvPr id="100" name="Google Shape;100;p25">
              <a:extLst>
                <a:ext uri="{FF2B5EF4-FFF2-40B4-BE49-F238E27FC236}">
                  <a16:creationId xmlns:a16="http://schemas.microsoft.com/office/drawing/2014/main" id="{AFB97FF3-A32E-90EE-DE82-930DA13014B0}"/>
                </a:ext>
              </a:extLst>
            </p:cNvPr>
            <p:cNvSpPr txBox="1"/>
            <p:nvPr/>
          </p:nvSpPr>
          <p:spPr>
            <a:xfrm>
              <a:off x="501651" y="67690"/>
              <a:ext cx="2889249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ko-KR" altLang="en-US" sz="1800" b="1" i="0" u="none" strike="noStrike" cap="none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  <a:sym typeface="Arial"/>
                </a:rPr>
                <a:t>연구내용</a:t>
              </a:r>
              <a:endParaRPr lang="en-US" altLang="ko-KR" sz="18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endParaRPr>
            </a:p>
          </p:txBody>
        </p:sp>
      </p:grpSp>
      <p:sp>
        <p:nvSpPr>
          <p:cNvPr id="35" name="슬라이드 번호 개체 틀 34">
            <a:extLst>
              <a:ext uri="{FF2B5EF4-FFF2-40B4-BE49-F238E27FC236}">
                <a16:creationId xmlns:a16="http://schemas.microsoft.com/office/drawing/2014/main" id="{2BAAF780-BBC3-FC90-6BE7-E843A4BEAD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51</a:t>
            </a:fld>
            <a:endParaRPr lang="ko" altLang="en-US"/>
          </a:p>
        </p:txBody>
      </p:sp>
      <p:sp>
        <p:nvSpPr>
          <p:cNvPr id="2" name="Google Shape;100;p25">
            <a:extLst>
              <a:ext uri="{FF2B5EF4-FFF2-40B4-BE49-F238E27FC236}">
                <a16:creationId xmlns:a16="http://schemas.microsoft.com/office/drawing/2014/main" id="{FFE6051B-1775-422B-6E93-ADAE9896F594}"/>
              </a:ext>
            </a:extLst>
          </p:cNvPr>
          <p:cNvSpPr txBox="1"/>
          <p:nvPr/>
        </p:nvSpPr>
        <p:spPr>
          <a:xfrm>
            <a:off x="186207" y="501938"/>
            <a:ext cx="2321541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[ Parametric Study Case 3 ]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02746A8-F1B0-265B-28DC-4D4830D828BD}"/>
                  </a:ext>
                </a:extLst>
              </p:cNvPr>
              <p:cNvSpPr txBox="1"/>
              <p:nvPr/>
            </p:nvSpPr>
            <p:spPr>
              <a:xfrm>
                <a:off x="2166297" y="2726483"/>
                <a:ext cx="951057" cy="444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𝒌</m:t>
                          </m:r>
                        </m:e>
                        <m:sub>
                          <m:r>
                            <a:rPr lang="en-US" altLang="ko-KR" sz="1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ore-KR" altLang="en-US" sz="1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02746A8-F1B0-265B-28DC-4D4830D82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297" y="2726483"/>
                <a:ext cx="951057" cy="4448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38F574-2B47-B6DC-2B4B-F280425A3BD7}"/>
                  </a:ext>
                </a:extLst>
              </p:cNvPr>
              <p:cNvSpPr txBox="1"/>
              <p:nvPr/>
            </p:nvSpPr>
            <p:spPr>
              <a:xfrm>
                <a:off x="904904" y="1349530"/>
                <a:ext cx="681659" cy="444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𝑨</m:t>
                          </m:r>
                        </m:e>
                        <m:sub>
                          <m:r>
                            <a:rPr lang="en-US" altLang="ko-KR" sz="1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𝐞𝐬𝐭</m:t>
                          </m:r>
                        </m:sub>
                      </m:sSub>
                    </m:oMath>
                  </m:oMathPara>
                </a14:m>
                <a:endParaRPr lang="ko-Kore-KR" altLang="en-US" sz="1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38F574-2B47-B6DC-2B4B-F280425A3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04" y="1349530"/>
                <a:ext cx="681659" cy="4448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A661DA5-15AA-5785-1C98-9DBA3143BB3F}"/>
                  </a:ext>
                </a:extLst>
              </p:cNvPr>
              <p:cNvSpPr txBox="1"/>
              <p:nvPr/>
            </p:nvSpPr>
            <p:spPr>
              <a:xfrm>
                <a:off x="5095058" y="2829057"/>
                <a:ext cx="8198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𝜸</m:t>
                          </m:r>
                        </m:e>
                        <m:sub>
                          <m:r>
                            <a:rPr lang="en-US" altLang="ko-KR" sz="1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𝒅</m:t>
                          </m:r>
                        </m:sub>
                      </m:sSub>
                    </m:oMath>
                  </m:oMathPara>
                </a14:m>
                <a:endParaRPr lang="ko-Kore-KR" altLang="en-US" sz="1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A661DA5-15AA-5785-1C98-9DBA3143B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058" y="2829057"/>
                <a:ext cx="819843" cy="369332"/>
              </a:xfrm>
              <a:prstGeom prst="rect">
                <a:avLst/>
              </a:prstGeom>
              <a:blipFill>
                <a:blip r:embed="rId6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E6F8683-650C-FBD6-06D0-2EEF891C4AAF}"/>
              </a:ext>
            </a:extLst>
          </p:cNvPr>
          <p:cNvCxnSpPr>
            <a:cxnSpLocks/>
          </p:cNvCxnSpPr>
          <p:nvPr/>
        </p:nvCxnSpPr>
        <p:spPr>
          <a:xfrm>
            <a:off x="1273079" y="3861244"/>
            <a:ext cx="6450857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7090A7-C772-21A1-A4B3-8E608200CFAC}"/>
                  </a:ext>
                </a:extLst>
              </p:cNvPr>
              <p:cNvSpPr txBox="1"/>
              <p:nvPr/>
            </p:nvSpPr>
            <p:spPr>
              <a:xfrm>
                <a:off x="633475" y="3701610"/>
                <a:ext cx="7800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𝒌</m:t>
                          </m:r>
                        </m:e>
                        <m:sub>
                          <m:r>
                            <a:rPr lang="en-US" altLang="ko-KR" sz="1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𝟏</m:t>
                          </m:r>
                        </m:sub>
                      </m:sSub>
                      <m:r>
                        <a:rPr lang="en-US" altLang="ko-KR" sz="1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↓</m:t>
                      </m:r>
                    </m:oMath>
                  </m:oMathPara>
                </a14:m>
                <a:endParaRPr lang="ko-Kore-KR" altLang="en-US" sz="1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7090A7-C772-21A1-A4B3-8E608200C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75" y="3701610"/>
                <a:ext cx="780001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8464A4E-758B-82BB-2983-7632EDB56F48}"/>
                  </a:ext>
                </a:extLst>
              </p:cNvPr>
              <p:cNvSpPr txBox="1"/>
              <p:nvPr/>
            </p:nvSpPr>
            <p:spPr>
              <a:xfrm>
                <a:off x="7645306" y="3659444"/>
                <a:ext cx="7800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𝒌</m:t>
                          </m:r>
                        </m:e>
                        <m:sub>
                          <m:r>
                            <a:rPr lang="en-US" altLang="ko-KR" sz="1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𝟏</m:t>
                          </m:r>
                        </m:sub>
                      </m:sSub>
                      <m:r>
                        <a:rPr lang="en-US" altLang="ko-KR" sz="18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↑</m:t>
                      </m:r>
                    </m:oMath>
                  </m:oMathPara>
                </a14:m>
                <a:endParaRPr lang="ko-Kore-KR" altLang="en-US" sz="1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8464A4E-758B-82BB-2983-7632EDB56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306" y="3659444"/>
                <a:ext cx="780001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FC75E2FF-A756-8D68-BAEB-951C1F4E4DD5}"/>
              </a:ext>
            </a:extLst>
          </p:cNvPr>
          <p:cNvCxnSpPr/>
          <p:nvPr/>
        </p:nvCxnSpPr>
        <p:spPr>
          <a:xfrm>
            <a:off x="3306939" y="3514056"/>
            <a:ext cx="0" cy="807504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D88ADCB3-1B43-5393-8AAA-CEDAA0867133}"/>
              </a:ext>
            </a:extLst>
          </p:cNvPr>
          <p:cNvCxnSpPr/>
          <p:nvPr/>
        </p:nvCxnSpPr>
        <p:spPr>
          <a:xfrm>
            <a:off x="5642208" y="3496054"/>
            <a:ext cx="0" cy="807504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Google Shape;100;p25">
            <a:extLst>
              <a:ext uri="{FF2B5EF4-FFF2-40B4-BE49-F238E27FC236}">
                <a16:creationId xmlns:a16="http://schemas.microsoft.com/office/drawing/2014/main" id="{AA1D3468-984D-E811-3D24-103B8CFD5A6D}"/>
              </a:ext>
            </a:extLst>
          </p:cNvPr>
          <p:cNvSpPr txBox="1"/>
          <p:nvPr/>
        </p:nvSpPr>
        <p:spPr>
          <a:xfrm>
            <a:off x="2083108" y="3467410"/>
            <a:ext cx="826368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i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FAILURE</a:t>
            </a:r>
          </a:p>
        </p:txBody>
      </p:sp>
      <p:sp>
        <p:nvSpPr>
          <p:cNvPr id="29" name="Google Shape;100;p25">
            <a:extLst>
              <a:ext uri="{FF2B5EF4-FFF2-40B4-BE49-F238E27FC236}">
                <a16:creationId xmlns:a16="http://schemas.microsoft.com/office/drawing/2014/main" id="{82E86594-F34C-8CE2-EDBB-E37054A40AF1}"/>
              </a:ext>
            </a:extLst>
          </p:cNvPr>
          <p:cNvSpPr txBox="1"/>
          <p:nvPr/>
        </p:nvSpPr>
        <p:spPr>
          <a:xfrm>
            <a:off x="6089789" y="3485412"/>
            <a:ext cx="826368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i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FAILURE</a:t>
            </a:r>
          </a:p>
        </p:txBody>
      </p:sp>
      <p:sp>
        <p:nvSpPr>
          <p:cNvPr id="30" name="Google Shape;100;p25">
            <a:extLst>
              <a:ext uri="{FF2B5EF4-FFF2-40B4-BE49-F238E27FC236}">
                <a16:creationId xmlns:a16="http://schemas.microsoft.com/office/drawing/2014/main" id="{13602B2D-80E2-02CD-CA1B-551A0F9668AE}"/>
              </a:ext>
            </a:extLst>
          </p:cNvPr>
          <p:cNvSpPr txBox="1"/>
          <p:nvPr/>
        </p:nvSpPr>
        <p:spPr>
          <a:xfrm>
            <a:off x="4055786" y="3428848"/>
            <a:ext cx="826368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i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SUCCESS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Google Shape;100;p25">
                <a:extLst>
                  <a:ext uri="{FF2B5EF4-FFF2-40B4-BE49-F238E27FC236}">
                    <a16:creationId xmlns:a16="http://schemas.microsoft.com/office/drawing/2014/main" id="{F6833D85-E0DF-9800-3C29-A2EF9A4D1ACF}"/>
                  </a:ext>
                </a:extLst>
              </p:cNvPr>
              <p:cNvSpPr txBox="1"/>
              <p:nvPr/>
            </p:nvSpPr>
            <p:spPr>
              <a:xfrm>
                <a:off x="1289696" y="3823807"/>
                <a:ext cx="1947068" cy="927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>
                  <a:lnSpc>
                    <a:spcPct val="115000"/>
                  </a:lnSpc>
                  <a:buSzPts val="2500"/>
                </a:pPr>
                <a:r>
                  <a:rPr lang="en-US" altLang="ko-KR" b="1" i="1" dirty="0">
                    <a:solidFill>
                      <a:srgbClr val="C00000"/>
                    </a:solidFill>
                    <a:ea typeface="넥슨Lv1고딕 Low OTF" panose="00000500000000000000" pitchFamily="50" charset="-127"/>
                    <a:sym typeface="Wingdings" pitchFamily="2" charset="2"/>
                  </a:rPr>
                  <a:t>Too 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𝒌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b="1" i="1" dirty="0">
                    <a:solidFill>
                      <a:srgbClr val="C00000"/>
                    </a:solidFill>
                    <a:ea typeface="넥슨Lv1고딕 Low OTF" panose="00000500000000000000" pitchFamily="50" charset="-127"/>
                    <a:sym typeface="Wingdings" pitchFamily="2" charset="2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𝜺</m:t>
                        </m:r>
                      </m:e>
                      <m:sub>
                        <m:r>
                          <a:rPr lang="en-US" altLang="ko-KR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𝑹</m:t>
                        </m:r>
                      </m:sub>
                    </m:sSub>
                    <m:r>
                      <a:rPr lang="en-US" altLang="ko-KR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 </m:t>
                    </m:r>
                    <m:r>
                      <a:rPr lang="en-US" altLang="ko-KR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&amp; </m:t>
                    </m:r>
                    <m:sSub>
                      <m:sSubPr>
                        <m:ctrlPr>
                          <a:rPr lang="en-US" altLang="ko-KR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𝜺</m:t>
                        </m:r>
                      </m:e>
                      <m:sub>
                        <m:r>
                          <a:rPr lang="en-US" altLang="ko-KR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𝝀</m:t>
                        </m:r>
                      </m:sub>
                    </m:sSub>
                    <m:r>
                      <a:rPr lang="en-US" altLang="ko-KR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US" altLang="ko-KR" b="1" i="1" dirty="0">
                    <a:solidFill>
                      <a:srgbClr val="C0000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diverge.</a:t>
                </a:r>
              </a:p>
              <a:p>
                <a:pPr algn="ctr">
                  <a:lnSpc>
                    <a:spcPct val="115000"/>
                  </a:lnSpc>
                  <a:buSzPts val="2500"/>
                </a:pPr>
                <a:r>
                  <a:rPr lang="en-US" altLang="ko-KR" b="1" i="1" dirty="0">
                    <a:solidFill>
                      <a:srgbClr val="C0000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However,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𝜺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sub>
                    </m:sSub>
                    <m:r>
                      <a:rPr lang="en-US" altLang="ko-KR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&lt;</m:t>
                    </m:r>
                    <m:d>
                      <m:dPr>
                        <m:ctrlP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𝟑</m:t>
                        </m:r>
                        <m: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</m:d>
                  </m:oMath>
                </a14:m>
                <a:r>
                  <a:rPr lang="en-US" altLang="ko-KR" b="1" i="1" dirty="0">
                    <a:solidFill>
                      <a:srgbClr val="C0000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</a:t>
                </a:r>
              </a:p>
            </p:txBody>
          </p:sp>
        </mc:Choice>
        <mc:Fallback xmlns="">
          <p:sp>
            <p:nvSpPr>
              <p:cNvPr id="32" name="Google Shape;100;p25">
                <a:extLst>
                  <a:ext uri="{FF2B5EF4-FFF2-40B4-BE49-F238E27FC236}">
                    <a16:creationId xmlns:a16="http://schemas.microsoft.com/office/drawing/2014/main" id="{F6833D85-E0DF-9800-3C29-A2EF9A4D1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696" y="3823807"/>
                <a:ext cx="1947068" cy="9279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Google Shape;100;p25">
                <a:extLst>
                  <a:ext uri="{FF2B5EF4-FFF2-40B4-BE49-F238E27FC236}">
                    <a16:creationId xmlns:a16="http://schemas.microsoft.com/office/drawing/2014/main" id="{B6CCF746-C7D6-F970-FDD3-9F25F3C9A935}"/>
                  </a:ext>
                </a:extLst>
              </p:cNvPr>
              <p:cNvSpPr txBox="1"/>
              <p:nvPr/>
            </p:nvSpPr>
            <p:spPr>
              <a:xfrm>
                <a:off x="3582083" y="3861244"/>
                <a:ext cx="1786693" cy="4323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>
                  <a:lnSpc>
                    <a:spcPct val="115000"/>
                  </a:lnSpc>
                  <a:buSzPts val="2500"/>
                </a:pPr>
                <a:r>
                  <a:rPr lang="en-US" altLang="ko-KR" b="1" i="1" dirty="0">
                    <a:solidFill>
                      <a:srgbClr val="C00000"/>
                    </a:solidFill>
                    <a:ea typeface="넥슨Lv1고딕 Low OTF" panose="00000500000000000000" pitchFamily="50" charset="-127"/>
                    <a:sym typeface="Wingdings" pitchFamily="2" charset="2"/>
                  </a:rPr>
                  <a:t>Feasible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𝒌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b="1" i="1" dirty="0">
                    <a:solidFill>
                      <a:srgbClr val="C00000"/>
                    </a:solidFill>
                    <a:ea typeface="넥슨Lv1고딕 Low OTF" panose="00000500000000000000" pitchFamily="50" charset="-127"/>
                    <a:sym typeface="Wingdings" pitchFamily="2" charset="2"/>
                  </a:rPr>
                  <a:t> range</a:t>
                </a:r>
                <a:endParaRPr lang="en-US" altLang="ko-KR" b="1" i="1" dirty="0">
                  <a:solidFill>
                    <a:srgbClr val="C0000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7" name="Google Shape;100;p25">
                <a:extLst>
                  <a:ext uri="{FF2B5EF4-FFF2-40B4-BE49-F238E27FC236}">
                    <a16:creationId xmlns:a16="http://schemas.microsoft.com/office/drawing/2014/main" id="{B6CCF746-C7D6-F970-FDD3-9F25F3C9A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083" y="3861244"/>
                <a:ext cx="1786693" cy="4323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038A5AA-9A12-65CC-7CDA-771621806D18}"/>
              </a:ext>
            </a:extLst>
          </p:cNvPr>
          <p:cNvCxnSpPr/>
          <p:nvPr/>
        </p:nvCxnSpPr>
        <p:spPr>
          <a:xfrm flipH="1">
            <a:off x="3301336" y="4077442"/>
            <a:ext cx="32138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E5EF653-4DE8-CD3A-2102-5B24F0494DE2}"/>
              </a:ext>
            </a:extLst>
          </p:cNvPr>
          <p:cNvCxnSpPr>
            <a:cxnSpLocks/>
          </p:cNvCxnSpPr>
          <p:nvPr/>
        </p:nvCxnSpPr>
        <p:spPr>
          <a:xfrm>
            <a:off x="5286946" y="4077442"/>
            <a:ext cx="35526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Google Shape;100;p25">
                <a:extLst>
                  <a:ext uri="{FF2B5EF4-FFF2-40B4-BE49-F238E27FC236}">
                    <a16:creationId xmlns:a16="http://schemas.microsoft.com/office/drawing/2014/main" id="{8D51CEC3-33E9-05C3-0CCB-D57D4D93E621}"/>
                  </a:ext>
                </a:extLst>
              </p:cNvPr>
              <p:cNvSpPr txBox="1"/>
              <p:nvPr/>
            </p:nvSpPr>
            <p:spPr>
              <a:xfrm>
                <a:off x="5900832" y="3844110"/>
                <a:ext cx="1424672" cy="6801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>
                  <a:lnSpc>
                    <a:spcPct val="115000"/>
                  </a:lnSpc>
                  <a:buSzPts val="2500"/>
                </a:pPr>
                <a:r>
                  <a:rPr lang="en-US" altLang="ko-KR" b="1" i="1" dirty="0">
                    <a:solidFill>
                      <a:srgbClr val="C00000"/>
                    </a:solidFill>
                    <a:ea typeface="넥슨Lv1고딕 Low OTF" panose="00000500000000000000" pitchFamily="50" charset="-127"/>
                    <a:sym typeface="Wingdings" pitchFamily="2" charset="2"/>
                  </a:rPr>
                  <a:t>Too high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𝒌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b="1" i="1" dirty="0">
                    <a:solidFill>
                      <a:srgbClr val="C00000"/>
                    </a:solidFill>
                    <a:ea typeface="넥슨Lv1고딕 Low OTF" panose="00000500000000000000" pitchFamily="50" charset="-127"/>
                    <a:sym typeface="Wingdings" pitchFamily="2" charset="2"/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𝜺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sub>
                    </m:sSub>
                    <m:r>
                      <a:rPr lang="en-US" altLang="ko-KR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≫</m:t>
                    </m:r>
                    <m:d>
                      <m:dPr>
                        <m:ctrlP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𝟑</m:t>
                        </m:r>
                        <m: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</m:d>
                  </m:oMath>
                </a14:m>
                <a:r>
                  <a:rPr lang="en-US" altLang="ko-KR" b="1" i="1" dirty="0">
                    <a:solidFill>
                      <a:srgbClr val="C0000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</a:t>
                </a:r>
              </a:p>
            </p:txBody>
          </p:sp>
        </mc:Choice>
        <mc:Fallback xmlns="">
          <p:sp>
            <p:nvSpPr>
              <p:cNvPr id="44" name="Google Shape;100;p25">
                <a:extLst>
                  <a:ext uri="{FF2B5EF4-FFF2-40B4-BE49-F238E27FC236}">
                    <a16:creationId xmlns:a16="http://schemas.microsoft.com/office/drawing/2014/main" id="{8D51CEC3-33E9-05C3-0CCB-D57D4D93E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832" y="3844110"/>
                <a:ext cx="1424672" cy="68015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EB98A39C-3F47-0250-A43B-5BBC191169BF}"/>
              </a:ext>
            </a:extLst>
          </p:cNvPr>
          <p:cNvCxnSpPr>
            <a:cxnSpLocks/>
          </p:cNvCxnSpPr>
          <p:nvPr/>
        </p:nvCxnSpPr>
        <p:spPr>
          <a:xfrm flipH="1">
            <a:off x="5170141" y="1794415"/>
            <a:ext cx="604991" cy="932068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E4B55841-EAB3-4B80-445C-B14F5532DEFF}"/>
              </a:ext>
            </a:extLst>
          </p:cNvPr>
          <p:cNvCxnSpPr>
            <a:cxnSpLocks/>
          </p:cNvCxnSpPr>
          <p:nvPr/>
        </p:nvCxnSpPr>
        <p:spPr>
          <a:xfrm flipH="1">
            <a:off x="4406995" y="1403468"/>
            <a:ext cx="1071332" cy="334384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구부러진 연결선[U] 51">
            <a:extLst>
              <a:ext uri="{FF2B5EF4-FFF2-40B4-BE49-F238E27FC236}">
                <a16:creationId xmlns:a16="http://schemas.microsoft.com/office/drawing/2014/main" id="{BB3166EA-FE35-E3EA-16CB-F137977A2B9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32887" y="934334"/>
            <a:ext cx="418641" cy="270125"/>
          </a:xfrm>
          <a:prstGeom prst="curved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E8381CD4-D40F-AC5B-0853-979C112D4538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42208" y="1292340"/>
            <a:ext cx="418641" cy="270125"/>
          </a:xfrm>
          <a:prstGeom prst="curved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구부러진 연결선[U] 54">
            <a:extLst>
              <a:ext uri="{FF2B5EF4-FFF2-40B4-BE49-F238E27FC236}">
                <a16:creationId xmlns:a16="http://schemas.microsoft.com/office/drawing/2014/main" id="{CB9E39B3-BB95-D08B-9E85-A202942085B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91710" y="1816772"/>
            <a:ext cx="418641" cy="270125"/>
          </a:xfrm>
          <a:prstGeom prst="curved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Google Shape;100;p25">
                <a:extLst>
                  <a:ext uri="{FF2B5EF4-FFF2-40B4-BE49-F238E27FC236}">
                    <a16:creationId xmlns:a16="http://schemas.microsoft.com/office/drawing/2014/main" id="{764E3297-617C-1D05-26BA-C21C95577531}"/>
                  </a:ext>
                </a:extLst>
              </p:cNvPr>
              <p:cNvSpPr txBox="1"/>
              <p:nvPr/>
            </p:nvSpPr>
            <p:spPr>
              <a:xfrm>
                <a:off x="6473206" y="1600679"/>
                <a:ext cx="1154190" cy="4323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>
                  <a:lnSpc>
                    <a:spcPct val="115000"/>
                  </a:lnSpc>
                  <a:buSzPts val="2500"/>
                </a:pPr>
                <a:r>
                  <a:rPr lang="en-US" altLang="ko-KR" b="1" i="1" dirty="0">
                    <a:solidFill>
                      <a:srgbClr val="C00000"/>
                    </a:solidFill>
                    <a:ea typeface="넥슨Lv1고딕 Low OTF" panose="00000500000000000000" pitchFamily="50" charset="-127"/>
                    <a:sym typeface="Wingdings" pitchFamily="2" charset="2"/>
                  </a:rPr>
                  <a:t>Too 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𝒌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</m:t>
                        </m:r>
                      </m:sub>
                    </m:sSub>
                  </m:oMath>
                </a14:m>
                <a:endParaRPr lang="en-US" altLang="ko-KR" b="1" i="1" dirty="0">
                  <a:solidFill>
                    <a:srgbClr val="C0000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56" name="Google Shape;100;p25">
                <a:extLst>
                  <a:ext uri="{FF2B5EF4-FFF2-40B4-BE49-F238E27FC236}">
                    <a16:creationId xmlns:a16="http://schemas.microsoft.com/office/drawing/2014/main" id="{764E3297-617C-1D05-26BA-C21C95577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206" y="1600679"/>
                <a:ext cx="1154190" cy="43239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Google Shape;100;p25">
                <a:extLst>
                  <a:ext uri="{FF2B5EF4-FFF2-40B4-BE49-F238E27FC236}">
                    <a16:creationId xmlns:a16="http://schemas.microsoft.com/office/drawing/2014/main" id="{12418B1E-58F6-8D2C-9BB0-8208BE813706}"/>
                  </a:ext>
                </a:extLst>
              </p:cNvPr>
              <p:cNvSpPr txBox="1"/>
              <p:nvPr/>
            </p:nvSpPr>
            <p:spPr>
              <a:xfrm>
                <a:off x="6015409" y="1067574"/>
                <a:ext cx="1786693" cy="4323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>
                  <a:lnSpc>
                    <a:spcPct val="115000"/>
                  </a:lnSpc>
                  <a:buSzPts val="2500"/>
                </a:pPr>
                <a:r>
                  <a:rPr lang="en-US" altLang="ko-KR" b="1" i="1" dirty="0">
                    <a:solidFill>
                      <a:srgbClr val="C00000"/>
                    </a:solidFill>
                    <a:ea typeface="넥슨Lv1고딕 Low OTF" panose="00000500000000000000" pitchFamily="50" charset="-127"/>
                    <a:sym typeface="Wingdings" pitchFamily="2" charset="2"/>
                  </a:rPr>
                  <a:t>Feasible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𝒌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b="1" i="1" dirty="0">
                    <a:solidFill>
                      <a:srgbClr val="C00000"/>
                    </a:solidFill>
                    <a:ea typeface="넥슨Lv1고딕 Low OTF" panose="00000500000000000000" pitchFamily="50" charset="-127"/>
                    <a:sym typeface="Wingdings" pitchFamily="2" charset="2"/>
                  </a:rPr>
                  <a:t> range</a:t>
                </a:r>
                <a:endParaRPr lang="en-US" altLang="ko-KR" b="1" i="1" dirty="0">
                  <a:solidFill>
                    <a:srgbClr val="C0000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57" name="Google Shape;100;p25">
                <a:extLst>
                  <a:ext uri="{FF2B5EF4-FFF2-40B4-BE49-F238E27FC236}">
                    <a16:creationId xmlns:a16="http://schemas.microsoft.com/office/drawing/2014/main" id="{12418B1E-58F6-8D2C-9BB0-8208BE813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409" y="1067574"/>
                <a:ext cx="1786693" cy="43239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Google Shape;100;p25">
                <a:extLst>
                  <a:ext uri="{FF2B5EF4-FFF2-40B4-BE49-F238E27FC236}">
                    <a16:creationId xmlns:a16="http://schemas.microsoft.com/office/drawing/2014/main" id="{41E9FD0E-F74F-0448-3EC1-DCAE3DF79B46}"/>
                  </a:ext>
                </a:extLst>
              </p:cNvPr>
              <p:cNvSpPr txBox="1"/>
              <p:nvPr/>
            </p:nvSpPr>
            <p:spPr>
              <a:xfrm>
                <a:off x="5775132" y="692976"/>
                <a:ext cx="1244947" cy="4323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>
                  <a:lnSpc>
                    <a:spcPct val="115000"/>
                  </a:lnSpc>
                  <a:buSzPts val="2500"/>
                </a:pPr>
                <a:r>
                  <a:rPr lang="en-US" altLang="ko-KR" b="1" i="1" dirty="0">
                    <a:solidFill>
                      <a:srgbClr val="C00000"/>
                    </a:solidFill>
                    <a:ea typeface="넥슨Lv1고딕 Low OTF" panose="00000500000000000000" pitchFamily="50" charset="-127"/>
                    <a:sym typeface="Wingdings" pitchFamily="2" charset="2"/>
                  </a:rPr>
                  <a:t>Too high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𝒌</m:t>
                        </m:r>
                      </m:e>
                      <m:sub>
                        <m:r>
                          <a:rPr lang="en-US" altLang="ko-KR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</m:t>
                        </m:r>
                      </m:sub>
                    </m:sSub>
                  </m:oMath>
                </a14:m>
                <a:endParaRPr lang="en-US" altLang="ko-KR" b="1" i="1" dirty="0">
                  <a:solidFill>
                    <a:srgbClr val="C0000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58" name="Google Shape;100;p25">
                <a:extLst>
                  <a:ext uri="{FF2B5EF4-FFF2-40B4-BE49-F238E27FC236}">
                    <a16:creationId xmlns:a16="http://schemas.microsoft.com/office/drawing/2014/main" id="{41E9FD0E-F74F-0448-3EC1-DCAE3DF79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132" y="692976"/>
                <a:ext cx="1244947" cy="43239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8A374821-8062-C281-BC82-51E9AB81D39B}"/>
              </a:ext>
            </a:extLst>
          </p:cNvPr>
          <p:cNvCxnSpPr>
            <a:cxnSpLocks/>
          </p:cNvCxnSpPr>
          <p:nvPr/>
        </p:nvCxnSpPr>
        <p:spPr>
          <a:xfrm flipH="1">
            <a:off x="8137525" y="4470400"/>
            <a:ext cx="357158" cy="4762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5015D0D2-CC47-41F1-9739-33BA497DFD0B}"/>
              </a:ext>
            </a:extLst>
          </p:cNvPr>
          <p:cNvCxnSpPr>
            <a:cxnSpLocks/>
          </p:cNvCxnSpPr>
          <p:nvPr/>
        </p:nvCxnSpPr>
        <p:spPr>
          <a:xfrm flipH="1">
            <a:off x="8159750" y="4470400"/>
            <a:ext cx="371975" cy="5038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FC507EA-1A56-9D46-7FE2-B6A9F1C9EFC5}"/>
                  </a:ext>
                </a:extLst>
              </p:cNvPr>
              <p:cNvSpPr txBox="1"/>
              <p:nvPr/>
            </p:nvSpPr>
            <p:spPr>
              <a:xfrm>
                <a:off x="7631233" y="543933"/>
                <a:ext cx="1946715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𝑨</m:t>
                        </m:r>
                      </m:e>
                      <m:sub>
                        <m:r>
                          <a:rPr lang="en-US" altLang="ko-KR" sz="105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𝐞𝐬𝐭</m:t>
                        </m:r>
                      </m:sub>
                    </m:sSub>
                  </m:oMath>
                </a14:m>
                <a:r>
                  <a: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: Saturated area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𝜸</m:t>
                        </m:r>
                      </m:e>
                      <m:sub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en-US" altLang="ko-Kore-KR" sz="1050" dirty="0"/>
                  <a:t> </a:t>
                </a:r>
                <a:r>
                  <a: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: Desired impact angle </a:t>
                </a:r>
                <a:endParaRPr lang="ko-Kore-KR" altLang="en-US" sz="105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𝒌</m:t>
                        </m:r>
                      </m:e>
                      <m:sub>
                        <m:r>
                          <a:rPr lang="en-US" altLang="ko-KR" sz="105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ore-KR" sz="1050" dirty="0"/>
                  <a:t> </a:t>
                </a:r>
                <a:r>
                  <a:rPr lang="en-US" altLang="ko-KR" sz="105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: Desired look angle</a:t>
                </a:r>
                <a:endParaRPr lang="ko-Kore-KR" altLang="en-US" sz="105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FC507EA-1A56-9D46-7FE2-B6A9F1C9E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233" y="543933"/>
                <a:ext cx="1946715" cy="577081"/>
              </a:xfrm>
              <a:prstGeom prst="rect">
                <a:avLst/>
              </a:prstGeom>
              <a:blipFill>
                <a:blip r:embed="rId15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09022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CF74310-6E02-B0F6-93A5-F99B48C6C945}"/>
              </a:ext>
            </a:extLst>
          </p:cNvPr>
          <p:cNvSpPr/>
          <p:nvPr/>
        </p:nvSpPr>
        <p:spPr>
          <a:xfrm>
            <a:off x="129639" y="86742"/>
            <a:ext cx="8884721" cy="42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sx="99000" sy="99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9068CC-F7A1-120C-BBE7-3605D8512F39}"/>
              </a:ext>
            </a:extLst>
          </p:cNvPr>
          <p:cNvSpPr txBox="1"/>
          <p:nvPr/>
        </p:nvSpPr>
        <p:spPr>
          <a:xfrm>
            <a:off x="4475430" y="16929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자율 지능 시스템 연구실 </a:t>
            </a:r>
            <a:endParaRPr lang="ko-KR" altLang="en-US" sz="1050" dirty="0">
              <a:solidFill>
                <a:srgbClr val="19264B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3642C4-AF9E-1530-57C1-3A011D85781F}"/>
              </a:ext>
            </a:extLst>
          </p:cNvPr>
          <p:cNvGrpSpPr/>
          <p:nvPr/>
        </p:nvGrpSpPr>
        <p:grpSpPr>
          <a:xfrm>
            <a:off x="143033" y="30805"/>
            <a:ext cx="3847076" cy="540069"/>
            <a:chOff x="143033" y="30805"/>
            <a:chExt cx="3847076" cy="540069"/>
          </a:xfrm>
        </p:grpSpPr>
        <p:cxnSp>
          <p:nvCxnSpPr>
            <p:cNvPr id="14" name="Google Shape;226;p33">
              <a:extLst>
                <a:ext uri="{FF2B5EF4-FFF2-40B4-BE49-F238E27FC236}">
                  <a16:creationId xmlns:a16="http://schemas.microsoft.com/office/drawing/2014/main" id="{D73E3371-7FC5-753A-8053-8AE6F8F776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97" y="469131"/>
              <a:ext cx="3201403" cy="0"/>
            </a:xfrm>
            <a:prstGeom prst="straightConnector1">
              <a:avLst/>
            </a:prstGeom>
            <a:noFill/>
            <a:ln w="12700" cap="flat" cmpd="sng">
              <a:solidFill>
                <a:srgbClr val="1926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D2D7726-52B8-5877-DF70-521DDDED412A}"/>
                </a:ext>
              </a:extLst>
            </p:cNvPr>
            <p:cNvGrpSpPr/>
            <p:nvPr/>
          </p:nvGrpSpPr>
          <p:grpSpPr>
            <a:xfrm>
              <a:off x="143033" y="30805"/>
              <a:ext cx="424132" cy="538579"/>
              <a:chOff x="143033" y="30805"/>
              <a:chExt cx="424132" cy="538579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91F47729-AA8A-391C-6868-688D19C4B190}"/>
                  </a:ext>
                </a:extLst>
              </p:cNvPr>
              <p:cNvSpPr/>
              <p:nvPr/>
            </p:nvSpPr>
            <p:spPr>
              <a:xfrm>
                <a:off x="189497" y="128016"/>
                <a:ext cx="331204" cy="344159"/>
              </a:xfrm>
              <a:prstGeom prst="rect">
                <a:avLst/>
              </a:prstGeom>
              <a:solidFill>
                <a:srgbClr val="1926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Google Shape;100;p25">
                <a:extLst>
                  <a:ext uri="{FF2B5EF4-FFF2-40B4-BE49-F238E27FC236}">
                    <a16:creationId xmlns:a16="http://schemas.microsoft.com/office/drawing/2014/main" id="{82D1FE96-32DB-9BC1-0414-272177A06EBC}"/>
                  </a:ext>
                </a:extLst>
              </p:cNvPr>
              <p:cNvSpPr txBox="1"/>
              <p:nvPr/>
            </p:nvSpPr>
            <p:spPr>
              <a:xfrm>
                <a:off x="143033" y="30805"/>
                <a:ext cx="424132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en-US" altLang="ko-KR" sz="2000" b="1" i="0" u="none" strike="noStrike" cap="none" dirty="0">
                    <a:solidFill>
                      <a:schemeClr val="bg1"/>
                    </a:solidFill>
                    <a:latin typeface="넥슨Lv1고딕 Low OTF Bold" panose="00000800000000000000" pitchFamily="50" charset="-127"/>
                    <a:ea typeface="넥슨Lv1고딕 Low OTF Bold" panose="00000800000000000000" pitchFamily="50" charset="-127"/>
                    <a:sym typeface="Arial"/>
                  </a:rPr>
                  <a:t>4</a:t>
                </a:r>
              </a:p>
            </p:txBody>
          </p:sp>
        </p:grpSp>
        <p:sp>
          <p:nvSpPr>
            <p:cNvPr id="100" name="Google Shape;100;p25"/>
            <p:cNvSpPr txBox="1"/>
            <p:nvPr/>
          </p:nvSpPr>
          <p:spPr>
            <a:xfrm>
              <a:off x="501651" y="67690"/>
              <a:ext cx="3488458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ko-Kore-KR" altLang="en-US" sz="1800" b="1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향후</a:t>
              </a:r>
              <a:r>
                <a:rPr lang="ko-KR" altLang="en-US" sz="1800" b="1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 연구방향</a:t>
              </a:r>
              <a:endParaRPr lang="en-US" altLang="ko-KR" sz="18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endParaRPr>
            </a:p>
          </p:txBody>
        </p:sp>
      </p:grpSp>
      <p:sp>
        <p:nvSpPr>
          <p:cNvPr id="41" name="슬라이드 번호 개체 틀 40">
            <a:extLst>
              <a:ext uri="{FF2B5EF4-FFF2-40B4-BE49-F238E27FC236}">
                <a16:creationId xmlns:a16="http://schemas.microsoft.com/office/drawing/2014/main" id="{608CA31B-382A-94B1-1C7D-CD49DA4DD2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52</a:t>
            </a:fld>
            <a:endParaRPr lang="ko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40BB9669-CA85-AF33-037D-70D6B4B77548}"/>
              </a:ext>
            </a:extLst>
          </p:cNvPr>
          <p:cNvSpPr/>
          <p:nvPr/>
        </p:nvSpPr>
        <p:spPr>
          <a:xfrm>
            <a:off x="3286450" y="1814818"/>
            <a:ext cx="1407317" cy="18610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19583B3-D573-1D5C-D0FE-81DA63BECC9B}"/>
              </a:ext>
            </a:extLst>
          </p:cNvPr>
          <p:cNvGrpSpPr/>
          <p:nvPr/>
        </p:nvGrpSpPr>
        <p:grpSpPr>
          <a:xfrm>
            <a:off x="300702" y="896740"/>
            <a:ext cx="3221814" cy="2312590"/>
            <a:chOff x="273720" y="769221"/>
            <a:chExt cx="3221814" cy="231259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8C5980A-100B-5665-DCDD-A51070A06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3720" y="769221"/>
              <a:ext cx="2897330" cy="2072176"/>
            </a:xfrm>
            <a:prstGeom prst="rect">
              <a:avLst/>
            </a:prstGeom>
          </p:spPr>
        </p:pic>
        <p:cxnSp>
          <p:nvCxnSpPr>
            <p:cNvPr id="6" name="직선 연결선[R] 5">
              <a:extLst>
                <a:ext uri="{FF2B5EF4-FFF2-40B4-BE49-F238E27FC236}">
                  <a16:creationId xmlns:a16="http://schemas.microsoft.com/office/drawing/2014/main" id="{FD25E4BD-77E7-8559-E260-51ECDB5607FC}"/>
                </a:ext>
              </a:extLst>
            </p:cNvPr>
            <p:cNvCxnSpPr>
              <a:cxnSpLocks/>
            </p:cNvCxnSpPr>
            <p:nvPr/>
          </p:nvCxnSpPr>
          <p:spPr>
            <a:xfrm>
              <a:off x="543822" y="1965834"/>
              <a:ext cx="1565631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9BBE87E3-935B-54A0-B035-349EFEBA5108}"/>
                </a:ext>
              </a:extLst>
            </p:cNvPr>
            <p:cNvCxnSpPr>
              <a:cxnSpLocks/>
            </p:cNvCxnSpPr>
            <p:nvPr/>
          </p:nvCxnSpPr>
          <p:spPr>
            <a:xfrm>
              <a:off x="2109453" y="1965834"/>
              <a:ext cx="698512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3C1EC2DF-CD1F-3206-C778-76EF738E2C32}"/>
                </a:ext>
              </a:extLst>
            </p:cNvPr>
            <p:cNvCxnSpPr>
              <a:cxnSpLocks/>
            </p:cNvCxnSpPr>
            <p:nvPr/>
          </p:nvCxnSpPr>
          <p:spPr>
            <a:xfrm>
              <a:off x="2109453" y="1965834"/>
              <a:ext cx="0" cy="79173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3AF8D3EA-1946-2B6F-6DC2-DBA0AEF6B764}"/>
                </a:ext>
              </a:extLst>
            </p:cNvPr>
            <p:cNvCxnSpPr>
              <a:cxnSpLocks/>
            </p:cNvCxnSpPr>
            <p:nvPr/>
          </p:nvCxnSpPr>
          <p:spPr>
            <a:xfrm>
              <a:off x="2807965" y="1965834"/>
              <a:ext cx="0" cy="79173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1C1ADBCC-E75F-31FF-0AB9-F5495DC34683}"/>
                </a:ext>
              </a:extLst>
            </p:cNvPr>
            <p:cNvCxnSpPr>
              <a:cxnSpLocks/>
            </p:cNvCxnSpPr>
            <p:nvPr/>
          </p:nvCxnSpPr>
          <p:spPr>
            <a:xfrm>
              <a:off x="2109453" y="2757570"/>
              <a:ext cx="698512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Google Shape;100;p25">
                  <a:extLst>
                    <a:ext uri="{FF2B5EF4-FFF2-40B4-BE49-F238E27FC236}">
                      <a16:creationId xmlns:a16="http://schemas.microsoft.com/office/drawing/2014/main" id="{601F5581-14AE-E029-C466-B43AE38EDF5F}"/>
                    </a:ext>
                  </a:extLst>
                </p:cNvPr>
                <p:cNvSpPr txBox="1"/>
                <p:nvPr/>
              </p:nvSpPr>
              <p:spPr>
                <a:xfrm>
                  <a:off x="1708841" y="2684810"/>
                  <a:ext cx="1786693" cy="39700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algn="ctr">
                    <a:lnSpc>
                      <a:spcPct val="115000"/>
                    </a:lnSpc>
                    <a:buSzPts val="2500"/>
                  </a:pPr>
                  <a:r>
                    <a:rPr lang="en-US" altLang="ko-KR" sz="1200" b="1" i="1" dirty="0">
                      <a:solidFill>
                        <a:srgbClr val="C00000"/>
                      </a:solidFill>
                      <a:ea typeface="넥슨Lv1고딕 Low OTF" panose="00000500000000000000" pitchFamily="50" charset="-127"/>
                      <a:sym typeface="Wingdings" pitchFamily="2" charset="2"/>
                    </a:rPr>
                    <a:t>Feasible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1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𝒌</m:t>
                          </m:r>
                        </m:e>
                        <m:sub>
                          <m:r>
                            <a:rPr lang="en-US" altLang="ko-KR" sz="1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altLang="ko-KR" sz="1200" b="1" i="1" dirty="0">
                      <a:solidFill>
                        <a:srgbClr val="C00000"/>
                      </a:solidFill>
                      <a:ea typeface="넥슨Lv1고딕 Low OTF" panose="00000500000000000000" pitchFamily="50" charset="-127"/>
                      <a:sym typeface="Wingdings" pitchFamily="2" charset="2"/>
                    </a:rPr>
                    <a:t> range</a:t>
                  </a:r>
                  <a:endParaRPr lang="en-US" altLang="ko-KR" sz="1200" b="1" i="1" dirty="0">
                    <a:solidFill>
                      <a:srgbClr val="C0000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endParaRPr>
                </a:p>
              </p:txBody>
            </p:sp>
          </mc:Choice>
          <mc:Fallback xmlns="">
            <p:sp>
              <p:nvSpPr>
                <p:cNvPr id="32" name="Google Shape;100;p25">
                  <a:extLst>
                    <a:ext uri="{FF2B5EF4-FFF2-40B4-BE49-F238E27FC236}">
                      <a16:creationId xmlns:a16="http://schemas.microsoft.com/office/drawing/2014/main" id="{601F5581-14AE-E029-C466-B43AE38EDF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8841" y="2684810"/>
                  <a:ext cx="1786693" cy="39700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B1E267B-CBC0-B785-F8DC-D1786DB8D5E9}"/>
              </a:ext>
            </a:extLst>
          </p:cNvPr>
          <p:cNvGrpSpPr/>
          <p:nvPr/>
        </p:nvGrpSpPr>
        <p:grpSpPr>
          <a:xfrm>
            <a:off x="4784965" y="964836"/>
            <a:ext cx="4345559" cy="2293630"/>
            <a:chOff x="4757983" y="837317"/>
            <a:chExt cx="4345559" cy="229363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FFC163C-F39E-F0A3-3DFB-621938F32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7983" y="837317"/>
              <a:ext cx="2897330" cy="2072176"/>
            </a:xfrm>
            <a:prstGeom prst="rect">
              <a:avLst/>
            </a:prstGeom>
          </p:spPr>
        </p:pic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EB054617-4794-D813-3394-42F211327AF5}"/>
                </a:ext>
              </a:extLst>
            </p:cNvPr>
            <p:cNvCxnSpPr>
              <a:cxnSpLocks/>
            </p:cNvCxnSpPr>
            <p:nvPr/>
          </p:nvCxnSpPr>
          <p:spPr>
            <a:xfrm>
              <a:off x="5028085" y="2033930"/>
              <a:ext cx="1565631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9A1823D6-027C-6FDD-8975-3D39AF6A03E0}"/>
                </a:ext>
              </a:extLst>
            </p:cNvPr>
            <p:cNvCxnSpPr>
              <a:cxnSpLocks/>
            </p:cNvCxnSpPr>
            <p:nvPr/>
          </p:nvCxnSpPr>
          <p:spPr>
            <a:xfrm>
              <a:off x="6593716" y="2033930"/>
              <a:ext cx="448279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자유형 9">
              <a:extLst>
                <a:ext uri="{FF2B5EF4-FFF2-40B4-BE49-F238E27FC236}">
                  <a16:creationId xmlns:a16="http://schemas.microsoft.com/office/drawing/2014/main" id="{6528019A-6366-4665-80BB-2E5EB67391F0}"/>
                </a:ext>
              </a:extLst>
            </p:cNvPr>
            <p:cNvSpPr/>
            <p:nvPr/>
          </p:nvSpPr>
          <p:spPr>
            <a:xfrm>
              <a:off x="6401424" y="938753"/>
              <a:ext cx="1440737" cy="1445185"/>
            </a:xfrm>
            <a:custGeom>
              <a:avLst/>
              <a:gdLst>
                <a:gd name="connsiteX0" fmla="*/ 0 w 1717288"/>
                <a:gd name="connsiteY0" fmla="*/ 0 h 1454119"/>
                <a:gd name="connsiteX1" fmla="*/ 75828 w 1717288"/>
                <a:gd name="connsiteY1" fmla="*/ 334536 h 1454119"/>
                <a:gd name="connsiteX2" fmla="*/ 392523 w 1717288"/>
                <a:gd name="connsiteY2" fmla="*/ 807348 h 1454119"/>
                <a:gd name="connsiteX3" fmla="*/ 1066056 w 1717288"/>
                <a:gd name="connsiteY3" fmla="*/ 1248936 h 1454119"/>
                <a:gd name="connsiteX4" fmla="*/ 1717288 w 1717288"/>
                <a:gd name="connsiteY4" fmla="*/ 1454119 h 145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7288" h="1454119">
                  <a:moveTo>
                    <a:pt x="0" y="0"/>
                  </a:moveTo>
                  <a:cubicBezTo>
                    <a:pt x="5204" y="99989"/>
                    <a:pt x="10408" y="199978"/>
                    <a:pt x="75828" y="334536"/>
                  </a:cubicBezTo>
                  <a:cubicBezTo>
                    <a:pt x="141249" y="469094"/>
                    <a:pt x="227485" y="654948"/>
                    <a:pt x="392523" y="807348"/>
                  </a:cubicBezTo>
                  <a:cubicBezTo>
                    <a:pt x="557561" y="959748"/>
                    <a:pt x="845262" y="1141141"/>
                    <a:pt x="1066056" y="1248936"/>
                  </a:cubicBezTo>
                  <a:cubicBezTo>
                    <a:pt x="1286850" y="1356731"/>
                    <a:pt x="1610236" y="1422152"/>
                    <a:pt x="1717288" y="1454119"/>
                  </a:cubicBezTo>
                </a:path>
              </a:pathLst>
            </a:cu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5A775A7A-611B-85AB-B333-7A492C0CBD6D}"/>
                </a:ext>
              </a:extLst>
            </p:cNvPr>
            <p:cNvCxnSpPr>
              <a:cxnSpLocks/>
            </p:cNvCxnSpPr>
            <p:nvPr/>
          </p:nvCxnSpPr>
          <p:spPr>
            <a:xfrm>
              <a:off x="6604198" y="2040722"/>
              <a:ext cx="0" cy="80067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A50457F-9E67-3086-B606-FCEF89FC3A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41995" y="2040722"/>
              <a:ext cx="2676" cy="80067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C3B2B3B4-6101-ADC0-9A93-34EA885099B3}"/>
                </a:ext>
              </a:extLst>
            </p:cNvPr>
            <p:cNvCxnSpPr>
              <a:cxnSpLocks/>
            </p:cNvCxnSpPr>
            <p:nvPr/>
          </p:nvCxnSpPr>
          <p:spPr>
            <a:xfrm>
              <a:off x="6593716" y="2797789"/>
              <a:ext cx="448279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Google Shape;100;p25">
                  <a:extLst>
                    <a:ext uri="{FF2B5EF4-FFF2-40B4-BE49-F238E27FC236}">
                      <a16:creationId xmlns:a16="http://schemas.microsoft.com/office/drawing/2014/main" id="{3F632D52-8F21-6100-7B65-A42CBC904EA0}"/>
                    </a:ext>
                  </a:extLst>
                </p:cNvPr>
                <p:cNvSpPr txBox="1"/>
                <p:nvPr/>
              </p:nvSpPr>
              <p:spPr>
                <a:xfrm>
                  <a:off x="6242317" y="2733946"/>
                  <a:ext cx="1786693" cy="39700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algn="ctr">
                    <a:lnSpc>
                      <a:spcPct val="115000"/>
                    </a:lnSpc>
                    <a:buSzPts val="2500"/>
                  </a:pPr>
                  <a:r>
                    <a:rPr lang="en-US" altLang="ko-KR" sz="1200" b="1" i="1" dirty="0">
                      <a:solidFill>
                        <a:srgbClr val="C00000"/>
                      </a:solidFill>
                      <a:ea typeface="넥슨Lv1고딕 Low OTF" panose="00000500000000000000" pitchFamily="50" charset="-127"/>
                      <a:sym typeface="Wingdings" pitchFamily="2" charset="2"/>
                    </a:rPr>
                    <a:t>Feasible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1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𝒌</m:t>
                          </m:r>
                        </m:e>
                        <m:sub>
                          <m:r>
                            <a:rPr lang="en-US" altLang="ko-KR" sz="1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altLang="ko-KR" sz="1200" b="1" i="1" dirty="0">
                      <a:solidFill>
                        <a:srgbClr val="C00000"/>
                      </a:solidFill>
                      <a:ea typeface="넥슨Lv1고딕 Low OTF" panose="00000500000000000000" pitchFamily="50" charset="-127"/>
                      <a:sym typeface="Wingdings" pitchFamily="2" charset="2"/>
                    </a:rPr>
                    <a:t> range</a:t>
                  </a:r>
                  <a:endParaRPr lang="en-US" altLang="ko-KR" sz="1200" b="1" i="1" dirty="0">
                    <a:solidFill>
                      <a:srgbClr val="C0000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endParaRPr>
                </a:p>
              </p:txBody>
            </p:sp>
          </mc:Choice>
          <mc:Fallback xmlns="">
            <p:sp>
              <p:nvSpPr>
                <p:cNvPr id="33" name="Google Shape;100;p25">
                  <a:extLst>
                    <a:ext uri="{FF2B5EF4-FFF2-40B4-BE49-F238E27FC236}">
                      <a16:creationId xmlns:a16="http://schemas.microsoft.com/office/drawing/2014/main" id="{3F632D52-8F21-6100-7B65-A42CBC904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317" y="2733946"/>
                  <a:ext cx="1786693" cy="39700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Google Shape;100;p25">
                  <a:extLst>
                    <a:ext uri="{FF2B5EF4-FFF2-40B4-BE49-F238E27FC236}">
                      <a16:creationId xmlns:a16="http://schemas.microsoft.com/office/drawing/2014/main" id="{FFCC597B-FDD6-DD3E-6C0A-67ABFEA50AA2}"/>
                    </a:ext>
                  </a:extLst>
                </p:cNvPr>
                <p:cNvSpPr txBox="1"/>
                <p:nvPr/>
              </p:nvSpPr>
              <p:spPr>
                <a:xfrm>
                  <a:off x="7456372" y="2262223"/>
                  <a:ext cx="1647170" cy="39700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algn="ctr">
                    <a:lnSpc>
                      <a:spcPct val="115000"/>
                    </a:lnSpc>
                    <a:buSzPts val="2500"/>
                  </a:pPr>
                  <a14:m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(</m:t>
                      </m:r>
                      <m:sSub>
                        <m:sSubPr>
                          <m:ctrlPr>
                            <a:rPr lang="en-US" altLang="ko-KR" sz="1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1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𝜺</m:t>
                          </m:r>
                        </m:e>
                        <m:sub>
                          <m:r>
                            <a:rPr lang="en-US" altLang="ko-KR" sz="1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𝝈</m:t>
                          </m:r>
                        </m:sub>
                      </m:sSub>
                      <m:r>
                        <a:rPr lang="en-US" altLang="ko-KR" sz="1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&lt;</m:t>
                      </m:r>
                      <m:d>
                        <m:dPr>
                          <m:ctrlPr>
                            <a:rPr lang="en-US" altLang="ko-KR" sz="1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n-US" altLang="ko-KR" sz="1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𝟑</m:t>
                          </m:r>
                          <m:r>
                            <a:rPr lang="en-US" altLang="ko-KR" sz="12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𝝈</m:t>
                          </m:r>
                        </m:e>
                      </m:d>
                      <m:r>
                        <a:rPr lang="en-US" altLang="ko-KR" sz="1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)</m:t>
                      </m:r>
                    </m:oMath>
                  </a14:m>
                  <a:r>
                    <a:rPr lang="en-US" altLang="ko-KR" sz="1200" b="1" i="1" dirty="0">
                      <a:solidFill>
                        <a:srgbClr val="C00000"/>
                      </a:solidFill>
                      <a:latin typeface="넥슨Lv1고딕 Low OTF" panose="00000500000000000000" pitchFamily="50" charset="-127"/>
                      <a:ea typeface="넥슨Lv1고딕 Low OTF" panose="00000500000000000000" pitchFamily="50" charset="-127"/>
                      <a:sym typeface="Wingdings" pitchFamily="2" charset="2"/>
                    </a:rPr>
                    <a:t> </a:t>
                  </a:r>
                  <a:r>
                    <a:rPr lang="en-US" altLang="ko-KR" sz="1200" b="1" dirty="0">
                      <a:solidFill>
                        <a:srgbClr val="C00000"/>
                      </a:solidFill>
                      <a:latin typeface="넥슨Lv1고딕 Low OTF" panose="00000500000000000000" pitchFamily="50" charset="-127"/>
                      <a:ea typeface="넥슨Lv1고딕 Low OTF" panose="00000500000000000000" pitchFamily="50" charset="-127"/>
                      <a:sym typeface="Wingdings" pitchFamily="2" charset="2"/>
                    </a:rPr>
                    <a:t>Boundary</a:t>
                  </a:r>
                </a:p>
              </p:txBody>
            </p:sp>
          </mc:Choice>
          <mc:Fallback xmlns="">
            <p:sp>
              <p:nvSpPr>
                <p:cNvPr id="34" name="Google Shape;100;p25">
                  <a:extLst>
                    <a:ext uri="{FF2B5EF4-FFF2-40B4-BE49-F238E27FC236}">
                      <a16:creationId xmlns:a16="http://schemas.microsoft.com/office/drawing/2014/main" id="{FFCC597B-FDD6-DD3E-6C0A-67ABFEA50A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6372" y="2262223"/>
                  <a:ext cx="1647170" cy="39700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Google Shape;100;p25">
                <a:extLst>
                  <a:ext uri="{FF2B5EF4-FFF2-40B4-BE49-F238E27FC236}">
                    <a16:creationId xmlns:a16="http://schemas.microsoft.com/office/drawing/2014/main" id="{714443CB-7906-3A75-851D-09B3ADEFE928}"/>
                  </a:ext>
                </a:extLst>
              </p:cNvPr>
              <p:cNvSpPr txBox="1"/>
              <p:nvPr/>
            </p:nvSpPr>
            <p:spPr>
              <a:xfrm>
                <a:off x="124366" y="3105146"/>
                <a:ext cx="3601844" cy="6093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>
                  <a:lnSpc>
                    <a:spcPct val="115000"/>
                  </a:lnSpc>
                  <a:buSzPts val="2500"/>
                </a:pPr>
                <a:r>
                  <a:rPr lang="en-US" altLang="ko-KR" sz="1200" b="1" i="1" dirty="0">
                    <a:solidFill>
                      <a:srgbClr val="002060"/>
                    </a:solidFill>
                    <a:ea typeface="넥슨Lv1고딕 Low OTF" panose="00000500000000000000" pitchFamily="50" charset="-127"/>
                    <a:sym typeface="Wingdings" pitchFamily="2" charset="2"/>
                  </a:rPr>
                  <a:t>Look angle error </a:t>
                </a:r>
                <a14:m>
                  <m:oMath xmlns:m="http://schemas.openxmlformats.org/officeDocument/2006/math">
                    <m:r>
                      <a:rPr lang="en-US" altLang="ko-KR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(</m:t>
                    </m:r>
                    <m:sSub>
                      <m:sSubPr>
                        <m:ctrlP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𝜺</m:t>
                        </m:r>
                      </m:e>
                      <m:sub>
                        <m: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sub>
                    </m:sSub>
                    <m:r>
                      <a:rPr lang="en-US" altLang="ko-KR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&gt;</m:t>
                    </m:r>
                    <m:d>
                      <m:dPr>
                        <m:ctrlP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𝟑</m:t>
                        </m:r>
                        <m: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</m:d>
                    <m:r>
                      <a:rPr lang="en-US" altLang="ko-KR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n-US" altLang="ko-KR" sz="1200" b="1" i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is NOT considered. </a:t>
                </a:r>
              </a:p>
              <a:p>
                <a:pPr algn="ctr">
                  <a:lnSpc>
                    <a:spcPct val="115000"/>
                  </a:lnSpc>
                  <a:buSzPts val="2500"/>
                </a:pPr>
                <a:r>
                  <a:rPr lang="en-US" altLang="ko-KR" sz="1200" b="1" i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𝜺</m:t>
                        </m:r>
                      </m:e>
                      <m:sub>
                        <m: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𝑹</m:t>
                        </m:r>
                      </m:sub>
                    </m:sSub>
                    <m:r>
                      <a:rPr lang="en-US" altLang="ko-KR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(</m:t>
                    </m:r>
                    <m:r>
                      <a:rPr lang="en-US" altLang="ko-KR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𝟑</m:t>
                    </m:r>
                    <m:r>
                      <a:rPr lang="en-US" altLang="ko-KR" sz="1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𝐦</m:t>
                    </m:r>
                    <m:r>
                      <a:rPr lang="en-US" altLang="ko-KR" sz="1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)</m:t>
                    </m:r>
                    <m:r>
                      <a:rPr lang="en-US" altLang="ko-KR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 &amp; </m:t>
                    </m:r>
                    <m:sSub>
                      <m:sSubPr>
                        <m:ctrlP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𝜺</m:t>
                        </m:r>
                      </m:e>
                      <m:sub>
                        <m: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𝝀</m:t>
                        </m:r>
                      </m:sub>
                    </m:sSub>
                    <m:r>
                      <a:rPr lang="en-US" altLang="ko-KR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(</m:t>
                    </m:r>
                    <m:r>
                      <a:rPr lang="en-US" altLang="ko-KR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𝟐</m:t>
                    </m:r>
                    <m:r>
                      <a:rPr lang="en-US" altLang="ko-KR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.</m:t>
                    </m:r>
                    <m:r>
                      <a:rPr lang="en-US" altLang="ko-KR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𝟓</m:t>
                    </m:r>
                    <m:r>
                      <a:rPr lang="en-US" altLang="ko-KR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°)</m:t>
                    </m:r>
                  </m:oMath>
                </a14:m>
                <a:r>
                  <a:rPr lang="en-US" altLang="ko-KR" sz="1200" b="1" i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are considered.</a:t>
                </a:r>
              </a:p>
            </p:txBody>
          </p:sp>
        </mc:Choice>
        <mc:Fallback xmlns="">
          <p:sp>
            <p:nvSpPr>
              <p:cNvPr id="37" name="Google Shape;100;p25">
                <a:extLst>
                  <a:ext uri="{FF2B5EF4-FFF2-40B4-BE49-F238E27FC236}">
                    <a16:creationId xmlns:a16="http://schemas.microsoft.com/office/drawing/2014/main" id="{714443CB-7906-3A75-851D-09B3ADEFE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66" y="3105146"/>
                <a:ext cx="3601844" cy="6093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Google Shape;100;p25">
                <a:extLst>
                  <a:ext uri="{FF2B5EF4-FFF2-40B4-BE49-F238E27FC236}">
                    <a16:creationId xmlns:a16="http://schemas.microsoft.com/office/drawing/2014/main" id="{110B9906-6E6E-99BF-A519-7656C32481CE}"/>
                  </a:ext>
                </a:extLst>
              </p:cNvPr>
              <p:cNvSpPr txBox="1"/>
              <p:nvPr/>
            </p:nvSpPr>
            <p:spPr>
              <a:xfrm>
                <a:off x="4784965" y="3119556"/>
                <a:ext cx="3163737" cy="6093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>
                  <a:lnSpc>
                    <a:spcPct val="115000"/>
                  </a:lnSpc>
                  <a:buSzPts val="2500"/>
                </a:pPr>
                <a:r>
                  <a:rPr lang="en-US" altLang="ko-KR" sz="1200" b="1" i="1" dirty="0">
                    <a:solidFill>
                      <a:srgbClr val="002060"/>
                    </a:solidFill>
                    <a:ea typeface="넥슨Lv1고딕 Low OTF" panose="00000500000000000000" pitchFamily="50" charset="-127"/>
                    <a:sym typeface="Wingdings" pitchFamily="2" charset="2"/>
                  </a:rPr>
                  <a:t>Both look angle error </a:t>
                </a:r>
                <a14:m>
                  <m:oMath xmlns:m="http://schemas.openxmlformats.org/officeDocument/2006/math">
                    <m:r>
                      <a:rPr lang="en-US" altLang="ko-KR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(</m:t>
                    </m:r>
                    <m:sSub>
                      <m:sSubPr>
                        <m:ctrlP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𝜺</m:t>
                        </m:r>
                      </m:e>
                      <m:sub>
                        <m: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sub>
                    </m:sSub>
                    <m:r>
                      <a:rPr lang="en-US" altLang="ko-KR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&gt;</m:t>
                    </m:r>
                    <m:d>
                      <m:dPr>
                        <m:ctrlP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𝟑</m:t>
                        </m:r>
                        <m: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</m:d>
                    <m:r>
                      <a:rPr lang="en-US" altLang="ko-KR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n-US" altLang="ko-KR" sz="1200" b="1" i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and</a:t>
                </a:r>
              </a:p>
              <a:p>
                <a:pPr algn="ctr">
                  <a:lnSpc>
                    <a:spcPct val="115000"/>
                  </a:lnSpc>
                  <a:buSzPts val="2500"/>
                </a:pPr>
                <a:r>
                  <a:rPr lang="en-US" altLang="ko-KR" sz="1200" b="1" i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𝜺</m:t>
                        </m:r>
                      </m:e>
                      <m:sub>
                        <m: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𝑹</m:t>
                        </m:r>
                      </m:sub>
                    </m:sSub>
                    <m:r>
                      <a:rPr lang="en-US" altLang="ko-KR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(</m:t>
                    </m:r>
                    <m:r>
                      <a:rPr lang="en-US" altLang="ko-KR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𝟑</m:t>
                    </m:r>
                    <m:r>
                      <a:rPr lang="en-US" altLang="ko-KR" sz="1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𝐦</m:t>
                    </m:r>
                    <m:r>
                      <a:rPr lang="en-US" altLang="ko-KR" sz="12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)</m:t>
                    </m:r>
                    <m:r>
                      <a:rPr lang="en-US" altLang="ko-KR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 &amp; </m:t>
                    </m:r>
                    <m:sSub>
                      <m:sSubPr>
                        <m:ctrlP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𝜺</m:t>
                        </m:r>
                      </m:e>
                      <m:sub>
                        <m: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𝝀</m:t>
                        </m:r>
                      </m:sub>
                    </m:sSub>
                    <m:r>
                      <a:rPr lang="en-US" altLang="ko-KR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(</m:t>
                    </m:r>
                    <m:r>
                      <a:rPr lang="en-US" altLang="ko-KR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𝟐</m:t>
                    </m:r>
                    <m:r>
                      <a:rPr lang="en-US" altLang="ko-KR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.</m:t>
                    </m:r>
                    <m:r>
                      <a:rPr lang="en-US" altLang="ko-KR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𝟓</m:t>
                    </m:r>
                    <m:r>
                      <a:rPr lang="en-US" altLang="ko-KR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°)</m:t>
                    </m:r>
                  </m:oMath>
                </a14:m>
                <a:r>
                  <a:rPr lang="en-US" altLang="ko-KR" sz="1200" b="1" i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are considered.</a:t>
                </a:r>
              </a:p>
            </p:txBody>
          </p:sp>
        </mc:Choice>
        <mc:Fallback xmlns="">
          <p:sp>
            <p:nvSpPr>
              <p:cNvPr id="39" name="Google Shape;100;p25">
                <a:extLst>
                  <a:ext uri="{FF2B5EF4-FFF2-40B4-BE49-F238E27FC236}">
                    <a16:creationId xmlns:a16="http://schemas.microsoft.com/office/drawing/2014/main" id="{110B9906-6E6E-99BF-A519-7656C3248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965" y="3119556"/>
                <a:ext cx="3163737" cy="6093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Google Shape;100;p25">
                <a:extLst>
                  <a:ext uri="{FF2B5EF4-FFF2-40B4-BE49-F238E27FC236}">
                    <a16:creationId xmlns:a16="http://schemas.microsoft.com/office/drawing/2014/main" id="{585D8AFC-F12D-B586-B129-5AC982E9FEE0}"/>
                  </a:ext>
                </a:extLst>
              </p:cNvPr>
              <p:cNvSpPr txBox="1"/>
              <p:nvPr/>
            </p:nvSpPr>
            <p:spPr>
              <a:xfrm>
                <a:off x="2882276" y="1532867"/>
                <a:ext cx="2097901" cy="3970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>
                  <a:lnSpc>
                    <a:spcPct val="115000"/>
                  </a:lnSpc>
                  <a:buSzPts val="2500"/>
                </a:pPr>
                <a:r>
                  <a:rPr lang="en-US" altLang="ko-KR" sz="1200" b="1" dirty="0">
                    <a:solidFill>
                      <a:srgbClr val="002060"/>
                    </a:solidFill>
                    <a:ea typeface="넥슨Lv1고딕 Low OTF" panose="00000500000000000000" pitchFamily="50" charset="-127"/>
                    <a:sym typeface="Wingdings" pitchFamily="2" charset="2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ko-KR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(</m:t>
                    </m:r>
                    <m:sSub>
                      <m:sSubPr>
                        <m:ctrlP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𝜺</m:t>
                        </m:r>
                      </m:e>
                      <m:sub>
                        <m: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sub>
                    </m:sSub>
                    <m:r>
                      <a:rPr lang="en-US" altLang="ko-KR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&gt;</m:t>
                    </m:r>
                    <m:d>
                      <m:dPr>
                        <m:ctrlP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𝟑</m:t>
                        </m:r>
                        <m:r>
                          <a:rPr lang="en-US" altLang="ko-KR" sz="1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</m:d>
                    <m:r>
                      <a:rPr lang="en-US" altLang="ko-KR" sz="1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n-US" altLang="ko-KR" sz="1200" b="1" i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considered,</a:t>
                </a:r>
              </a:p>
            </p:txBody>
          </p:sp>
        </mc:Choice>
        <mc:Fallback xmlns="">
          <p:sp>
            <p:nvSpPr>
              <p:cNvPr id="40" name="Google Shape;100;p25">
                <a:extLst>
                  <a:ext uri="{FF2B5EF4-FFF2-40B4-BE49-F238E27FC236}">
                    <a16:creationId xmlns:a16="http://schemas.microsoft.com/office/drawing/2014/main" id="{585D8AFC-F12D-B586-B129-5AC982E9F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276" y="1532867"/>
                <a:ext cx="2097901" cy="3970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Google Shape;100;p25">
                <a:extLst>
                  <a:ext uri="{FF2B5EF4-FFF2-40B4-BE49-F238E27FC236}">
                    <a16:creationId xmlns:a16="http://schemas.microsoft.com/office/drawing/2014/main" id="{FDD97F2D-E2CC-7F89-3CE9-E4F04E709C70}"/>
                  </a:ext>
                </a:extLst>
              </p:cNvPr>
              <p:cNvSpPr txBox="1"/>
              <p:nvPr/>
            </p:nvSpPr>
            <p:spPr>
              <a:xfrm>
                <a:off x="313287" y="493439"/>
                <a:ext cx="1897319" cy="4323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>
                  <a:lnSpc>
                    <a:spcPct val="115000"/>
                  </a:lnSpc>
                  <a:buSzPts val="2500"/>
                </a:pPr>
                <a:r>
                  <a:rPr lang="en-US" altLang="ko-KR" b="1" i="1" dirty="0">
                    <a:solidFill>
                      <a:srgbClr val="002060"/>
                    </a:solidFill>
                    <a:ea typeface="넥슨Lv1고딕 Low OTF" panose="00000500000000000000" pitchFamily="50" charset="-127"/>
                    <a:sym typeface="Wingdings" pitchFamily="2" charset="2"/>
                  </a:rPr>
                  <a:t>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𝜸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𝒅</m:t>
                        </m:r>
                      </m:sub>
                    </m:sSub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=−</m:t>
                    </m:r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𝟏𝟐𝟎</m:t>
                    </m:r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°</m:t>
                    </m:r>
                  </m:oMath>
                </a14:m>
                <a:r>
                  <a:rPr lang="en-US" altLang="ko-KR" b="1" i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</a:t>
                </a: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Case &gt;</a:t>
                </a:r>
              </a:p>
            </p:txBody>
          </p:sp>
        </mc:Choice>
        <mc:Fallback xmlns="">
          <p:sp>
            <p:nvSpPr>
              <p:cNvPr id="42" name="Google Shape;100;p25">
                <a:extLst>
                  <a:ext uri="{FF2B5EF4-FFF2-40B4-BE49-F238E27FC236}">
                    <a16:creationId xmlns:a16="http://schemas.microsoft.com/office/drawing/2014/main" id="{FDD97F2D-E2CC-7F89-3CE9-E4F04E709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287" y="493439"/>
                <a:ext cx="1897319" cy="4323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Google Shape;100;p25">
                <a:extLst>
                  <a:ext uri="{FF2B5EF4-FFF2-40B4-BE49-F238E27FC236}">
                    <a16:creationId xmlns:a16="http://schemas.microsoft.com/office/drawing/2014/main" id="{3F012DFE-3A4D-B382-F043-F5FBDC4F3556}"/>
                  </a:ext>
                </a:extLst>
              </p:cNvPr>
              <p:cNvSpPr txBox="1"/>
              <p:nvPr/>
            </p:nvSpPr>
            <p:spPr>
              <a:xfrm>
                <a:off x="2210606" y="3916513"/>
                <a:ext cx="4807207" cy="9501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>
                  <a:lnSpc>
                    <a:spcPct val="115000"/>
                  </a:lnSpc>
                  <a:buSzPts val="2500"/>
                </a:pPr>
                <a:r>
                  <a:rPr lang="en-US" altLang="ko-KR" b="1" i="1" dirty="0">
                    <a:solidFill>
                      <a:srgbClr val="002060"/>
                    </a:solidFill>
                    <a:ea typeface="넥슨Lv1고딕 Low OTF" panose="00000500000000000000" pitchFamily="50" charset="-127"/>
                    <a:sym typeface="Wingdings" pitchFamily="2" charset="2"/>
                  </a:rPr>
                  <a:t>Will there be any way to increase feasibility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𝒌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b="1" i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?</a:t>
                </a:r>
              </a:p>
              <a:p>
                <a:pPr algn="ctr">
                  <a:lnSpc>
                    <a:spcPct val="115000"/>
                  </a:lnSpc>
                  <a:buSzPts val="2500"/>
                </a:pPr>
                <a:r>
                  <a:rPr lang="en-US" altLang="ko-KR" b="1" i="1" dirty="0">
                    <a:solidFill>
                      <a:srgbClr val="C0000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 Adaptive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𝒌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</m:t>
                        </m:r>
                      </m:sub>
                    </m:sSub>
                  </m:oMath>
                </a14:m>
                <a:endParaRPr lang="en-US" altLang="ko-KR" b="1" i="1" dirty="0">
                  <a:solidFill>
                    <a:srgbClr val="C0000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  <a:p>
                <a:pPr algn="ctr">
                  <a:lnSpc>
                    <a:spcPct val="115000"/>
                  </a:lnSpc>
                  <a:buSzPts val="2500"/>
                </a:pPr>
                <a:r>
                  <a:rPr lang="en-US" altLang="ko-KR" b="1" i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𝜸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𝒅</m:t>
                        </m:r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|</m:t>
                        </m:r>
                        <m:r>
                          <a:rPr lang="en-US" altLang="ko-KR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𝐦𝐚𝐱</m:t>
                        </m:r>
                      </m:sub>
                    </m:sSub>
                  </m:oMath>
                </a14:m>
                <a:r>
                  <a:rPr lang="en-US" altLang="ko-KR" b="1" i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Profile &amp; </a:t>
                </a:r>
                <a14:m>
                  <m:oMath xmlns:m="http://schemas.openxmlformats.org/officeDocument/2006/math">
                    <m:r>
                      <a:rPr lang="en-US" altLang="ko-KR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(</m:t>
                    </m:r>
                    <m:sSub>
                      <m:sSubPr>
                        <m:ctrlPr>
                          <a:rPr lang="en-US" altLang="ko-KR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𝜺</m:t>
                        </m:r>
                      </m:e>
                      <m:sub>
                        <m:r>
                          <a:rPr lang="en-US" altLang="ko-KR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sub>
                    </m:sSub>
                    <m:r>
                      <a:rPr lang="en-US" altLang="ko-KR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&lt;</m:t>
                    </m:r>
                    <m:d>
                      <m:dPr>
                        <m:ctrlPr>
                          <a:rPr lang="en-US" altLang="ko-KR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altLang="ko-KR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𝟑</m:t>
                        </m:r>
                        <m:r>
                          <a:rPr lang="en-US" altLang="ko-KR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</m:d>
                    <m:r>
                      <a:rPr lang="en-US" altLang="ko-KR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n-US" altLang="ko-KR" b="1" i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Profile will change!</a:t>
                </a:r>
              </a:p>
            </p:txBody>
          </p:sp>
        </mc:Choice>
        <mc:Fallback xmlns="">
          <p:sp>
            <p:nvSpPr>
              <p:cNvPr id="43" name="Google Shape;100;p25">
                <a:extLst>
                  <a:ext uri="{FF2B5EF4-FFF2-40B4-BE49-F238E27FC236}">
                    <a16:creationId xmlns:a16="http://schemas.microsoft.com/office/drawing/2014/main" id="{3F012DFE-3A4D-B382-F043-F5FBDC4F3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606" y="3916513"/>
                <a:ext cx="4807207" cy="95010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15152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99;p25">
            <a:extLst>
              <a:ext uri="{FF2B5EF4-FFF2-40B4-BE49-F238E27FC236}">
                <a16:creationId xmlns:a16="http://schemas.microsoft.com/office/drawing/2014/main" id="{243C5756-53EA-9661-DED6-DA95B1DABF9C}"/>
              </a:ext>
            </a:extLst>
          </p:cNvPr>
          <p:cNvSpPr/>
          <p:nvPr/>
        </p:nvSpPr>
        <p:spPr>
          <a:xfrm>
            <a:off x="129639" y="67690"/>
            <a:ext cx="8884721" cy="4970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CF74310-6E02-B0F6-93A5-F99B48C6C945}"/>
              </a:ext>
            </a:extLst>
          </p:cNvPr>
          <p:cNvSpPr/>
          <p:nvPr/>
        </p:nvSpPr>
        <p:spPr>
          <a:xfrm>
            <a:off x="129639" y="86742"/>
            <a:ext cx="8884721" cy="42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sx="99000" sy="99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9068CC-F7A1-120C-BBE7-3605D8512F39}"/>
              </a:ext>
            </a:extLst>
          </p:cNvPr>
          <p:cNvSpPr txBox="1"/>
          <p:nvPr/>
        </p:nvSpPr>
        <p:spPr>
          <a:xfrm>
            <a:off x="4475430" y="16929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자율 지능 시스템 연구실 </a:t>
            </a:r>
            <a:endParaRPr lang="ko-KR" altLang="en-US" sz="1050" dirty="0">
              <a:solidFill>
                <a:srgbClr val="19264B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3642C4-AF9E-1530-57C1-3A011D85781F}"/>
              </a:ext>
            </a:extLst>
          </p:cNvPr>
          <p:cNvGrpSpPr/>
          <p:nvPr/>
        </p:nvGrpSpPr>
        <p:grpSpPr>
          <a:xfrm>
            <a:off x="143033" y="30805"/>
            <a:ext cx="3247867" cy="540069"/>
            <a:chOff x="143033" y="30805"/>
            <a:chExt cx="3247867" cy="540069"/>
          </a:xfrm>
        </p:grpSpPr>
        <p:cxnSp>
          <p:nvCxnSpPr>
            <p:cNvPr id="14" name="Google Shape;226;p33">
              <a:extLst>
                <a:ext uri="{FF2B5EF4-FFF2-40B4-BE49-F238E27FC236}">
                  <a16:creationId xmlns:a16="http://schemas.microsoft.com/office/drawing/2014/main" id="{D73E3371-7FC5-753A-8053-8AE6F8F776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97" y="469131"/>
              <a:ext cx="3201403" cy="0"/>
            </a:xfrm>
            <a:prstGeom prst="straightConnector1">
              <a:avLst/>
            </a:prstGeom>
            <a:noFill/>
            <a:ln w="12700" cap="flat" cmpd="sng">
              <a:solidFill>
                <a:srgbClr val="1926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D2D7726-52B8-5877-DF70-521DDDED412A}"/>
                </a:ext>
              </a:extLst>
            </p:cNvPr>
            <p:cNvGrpSpPr/>
            <p:nvPr/>
          </p:nvGrpSpPr>
          <p:grpSpPr>
            <a:xfrm>
              <a:off x="143033" y="30805"/>
              <a:ext cx="424132" cy="538579"/>
              <a:chOff x="143033" y="30805"/>
              <a:chExt cx="424132" cy="538579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91F47729-AA8A-391C-6868-688D19C4B190}"/>
                  </a:ext>
                </a:extLst>
              </p:cNvPr>
              <p:cNvSpPr/>
              <p:nvPr/>
            </p:nvSpPr>
            <p:spPr>
              <a:xfrm>
                <a:off x="189497" y="128016"/>
                <a:ext cx="331204" cy="344159"/>
              </a:xfrm>
              <a:prstGeom prst="rect">
                <a:avLst/>
              </a:prstGeom>
              <a:solidFill>
                <a:srgbClr val="1926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Google Shape;100;p25">
                <a:extLst>
                  <a:ext uri="{FF2B5EF4-FFF2-40B4-BE49-F238E27FC236}">
                    <a16:creationId xmlns:a16="http://schemas.microsoft.com/office/drawing/2014/main" id="{82D1FE96-32DB-9BC1-0414-272177A06EBC}"/>
                  </a:ext>
                </a:extLst>
              </p:cNvPr>
              <p:cNvSpPr txBox="1"/>
              <p:nvPr/>
            </p:nvSpPr>
            <p:spPr>
              <a:xfrm>
                <a:off x="143033" y="30805"/>
                <a:ext cx="424132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en-US" altLang="ko-KR" sz="2000" b="1" dirty="0">
                    <a:solidFill>
                      <a:schemeClr val="bg1"/>
                    </a:solidFill>
                    <a:latin typeface="넥슨Lv1고딕 Low OTF Bold" panose="00000800000000000000" pitchFamily="50" charset="-127"/>
                    <a:ea typeface="넥슨Lv1고딕 Low OTF Bold" panose="00000800000000000000" pitchFamily="50" charset="-127"/>
                  </a:rPr>
                  <a:t>5</a:t>
                </a:r>
                <a:endParaRPr lang="en-US" altLang="ko-KR" sz="2000" b="1" i="0" u="none" strike="noStrike" cap="none" dirty="0">
                  <a:solidFill>
                    <a:schemeClr val="bg1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  <a:sym typeface="Arial"/>
                </a:endParaRPr>
              </a:p>
            </p:txBody>
          </p:sp>
        </p:grpSp>
        <p:sp>
          <p:nvSpPr>
            <p:cNvPr id="100" name="Google Shape;100;p25"/>
            <p:cNvSpPr txBox="1"/>
            <p:nvPr/>
          </p:nvSpPr>
          <p:spPr>
            <a:xfrm>
              <a:off x="501651" y="67690"/>
              <a:ext cx="2889249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ko-KR" altLang="en-US" sz="1800" b="1" i="0" u="none" strike="noStrike" cap="none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  <a:sym typeface="Arial"/>
                </a:rPr>
                <a:t>문의사항</a:t>
              </a:r>
              <a:endParaRPr lang="en-US" altLang="ko-KR" sz="18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endParaRPr>
            </a:p>
          </p:txBody>
        </p:sp>
      </p:grpSp>
      <p:sp>
        <p:nvSpPr>
          <p:cNvPr id="2" name="Google Shape;100;p25">
            <a:extLst>
              <a:ext uri="{FF2B5EF4-FFF2-40B4-BE49-F238E27FC236}">
                <a16:creationId xmlns:a16="http://schemas.microsoft.com/office/drawing/2014/main" id="{DBF92BB2-7C45-7F29-B13B-695355704514}"/>
              </a:ext>
            </a:extLst>
          </p:cNvPr>
          <p:cNvSpPr txBox="1"/>
          <p:nvPr/>
        </p:nvSpPr>
        <p:spPr>
          <a:xfrm>
            <a:off x="444132" y="1905273"/>
            <a:ext cx="8255735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altLang="ko-KR" sz="1800" b="1" i="1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.</a:t>
            </a:r>
            <a:endParaRPr lang="en-US" altLang="ko-KR" sz="1800" b="1" i="1" u="none" strike="noStrike" cap="none" dirty="0">
              <a:solidFill>
                <a:srgbClr val="19264B"/>
              </a:solidFill>
              <a:latin typeface="넥슨Lv1고딕 Low OTF" panose="00000500000000000000" pitchFamily="50" charset="-127"/>
              <a:ea typeface="넥슨Lv1고딕 Low OTF" panose="00000500000000000000" pitchFamily="50" charset="-127"/>
              <a:sym typeface="Arial"/>
            </a:endParaRPr>
          </a:p>
        </p:txBody>
      </p:sp>
      <p:sp>
        <p:nvSpPr>
          <p:cNvPr id="6" name="Google Shape;100;p25">
            <a:extLst>
              <a:ext uri="{FF2B5EF4-FFF2-40B4-BE49-F238E27FC236}">
                <a16:creationId xmlns:a16="http://schemas.microsoft.com/office/drawing/2014/main" id="{2730777E-D2F7-9DAD-3AA1-54C9FB25632D}"/>
              </a:ext>
            </a:extLst>
          </p:cNvPr>
          <p:cNvSpPr txBox="1"/>
          <p:nvPr/>
        </p:nvSpPr>
        <p:spPr>
          <a:xfrm>
            <a:off x="444131" y="2795180"/>
            <a:ext cx="8255735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altLang="ko-KR" sz="1800" b="1" i="1" dirty="0">
                <a:solidFill>
                  <a:srgbClr val="19264B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</a:rPr>
              <a:t>Any Question ? </a:t>
            </a:r>
            <a:endParaRPr lang="en-US" altLang="ko-KR" sz="1800" b="1" i="1" u="none" strike="noStrike" cap="none" dirty="0">
              <a:solidFill>
                <a:srgbClr val="19264B"/>
              </a:solidFill>
              <a:latin typeface="넥슨Lv1고딕 Low OTF" panose="00000500000000000000" pitchFamily="50" charset="-127"/>
              <a:ea typeface="넥슨Lv1고딕 Low OTF" panose="00000500000000000000" pitchFamily="50" charset="-127"/>
              <a:sym typeface="Arial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65A7E4F-0018-C24C-BAE3-63D121B1BE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53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7540566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/>
          <p:nvPr/>
        </p:nvSpPr>
        <p:spPr>
          <a:xfrm>
            <a:off x="0" y="-37950"/>
            <a:ext cx="9144000" cy="521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99;p25">
            <a:extLst>
              <a:ext uri="{FF2B5EF4-FFF2-40B4-BE49-F238E27FC236}">
                <a16:creationId xmlns:a16="http://schemas.microsoft.com/office/drawing/2014/main" id="{243C5756-53EA-9661-DED6-DA95B1DABF9C}"/>
              </a:ext>
            </a:extLst>
          </p:cNvPr>
          <p:cNvSpPr/>
          <p:nvPr/>
        </p:nvSpPr>
        <p:spPr>
          <a:xfrm>
            <a:off x="129639" y="86741"/>
            <a:ext cx="8884721" cy="4970018"/>
          </a:xfrm>
          <a:prstGeom prst="rect">
            <a:avLst/>
          </a:prstGeom>
          <a:solidFill>
            <a:srgbClr val="19264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5"/>
          <p:cNvSpPr txBox="1"/>
          <p:nvPr/>
        </p:nvSpPr>
        <p:spPr>
          <a:xfrm>
            <a:off x="1326146" y="2258218"/>
            <a:ext cx="6491705" cy="627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ko-KR" altLang="en-US" sz="2500" b="1" i="0" u="none" strike="noStrike" cap="none">
                <a:solidFill>
                  <a:schemeClr val="bg1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감사합니다</a:t>
            </a:r>
            <a:endParaRPr lang="en-US" altLang="ko-KR" sz="2500" b="1" i="0" u="none" strike="noStrike" cap="none" dirty="0">
              <a:solidFill>
                <a:schemeClr val="bg1"/>
              </a:solidFill>
              <a:latin typeface="넥슨Lv1고딕 Low OTF Bold" panose="00000800000000000000" pitchFamily="50" charset="-127"/>
              <a:ea typeface="넥슨Lv1고딕 Low OTF Bold" panose="00000800000000000000" pitchFamily="50" charset="-127"/>
              <a:sym typeface="Arial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7C93DF-B258-8DEA-8E54-58E7B2CACA38}"/>
              </a:ext>
            </a:extLst>
          </p:cNvPr>
          <p:cNvSpPr/>
          <p:nvPr/>
        </p:nvSpPr>
        <p:spPr>
          <a:xfrm>
            <a:off x="129639" y="86742"/>
            <a:ext cx="8884721" cy="427609"/>
          </a:xfrm>
          <a:prstGeom prst="rect">
            <a:avLst/>
          </a:prstGeom>
          <a:solidFill>
            <a:srgbClr val="19264B"/>
          </a:solidFill>
          <a:ln>
            <a:noFill/>
          </a:ln>
          <a:effectLst>
            <a:outerShdw blurRad="101600" dist="38100" dir="5400000" sx="99000" sy="99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31E435-ADB5-5B67-9FAE-308188D5DCEB}"/>
              </a:ext>
            </a:extLst>
          </p:cNvPr>
          <p:cNvSpPr txBox="1"/>
          <p:nvPr/>
        </p:nvSpPr>
        <p:spPr>
          <a:xfrm>
            <a:off x="4475430" y="16929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b="1" i="0" u="none" strike="noStrike" cap="none" dirty="0">
                <a:solidFill>
                  <a:schemeClr val="bg1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자율 지능 시스템 연구실 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44CE9FF-4D1A-69BB-CA31-A557B0004B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54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583440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5F7059CD-A009-0BEF-846C-CC0DCC7D9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4C63769-ED3F-BE02-7877-D8998119EF8B}"/>
              </a:ext>
            </a:extLst>
          </p:cNvPr>
          <p:cNvSpPr/>
          <p:nvPr/>
        </p:nvSpPr>
        <p:spPr>
          <a:xfrm>
            <a:off x="129639" y="86742"/>
            <a:ext cx="8884721" cy="42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sx="99000" sy="99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78BA89-88B9-4EDF-3D02-3E3E6365CFEE}"/>
              </a:ext>
            </a:extLst>
          </p:cNvPr>
          <p:cNvSpPr txBox="1"/>
          <p:nvPr/>
        </p:nvSpPr>
        <p:spPr>
          <a:xfrm>
            <a:off x="4475430" y="16929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자율 지능 시스템 연구실 </a:t>
            </a:r>
            <a:endParaRPr lang="ko-KR" altLang="en-US" sz="1050" dirty="0">
              <a:solidFill>
                <a:srgbClr val="19264B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97860E0-A2C9-A6E4-CD34-3EA376AC2B4F}"/>
              </a:ext>
            </a:extLst>
          </p:cNvPr>
          <p:cNvGrpSpPr/>
          <p:nvPr/>
        </p:nvGrpSpPr>
        <p:grpSpPr>
          <a:xfrm>
            <a:off x="143033" y="30805"/>
            <a:ext cx="3847076" cy="540069"/>
            <a:chOff x="143033" y="30805"/>
            <a:chExt cx="3847076" cy="540069"/>
          </a:xfrm>
        </p:grpSpPr>
        <p:cxnSp>
          <p:nvCxnSpPr>
            <p:cNvPr id="14" name="Google Shape;226;p33">
              <a:extLst>
                <a:ext uri="{FF2B5EF4-FFF2-40B4-BE49-F238E27FC236}">
                  <a16:creationId xmlns:a16="http://schemas.microsoft.com/office/drawing/2014/main" id="{64C017F0-5C30-F441-E26B-2ECCA5CD07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97" y="469131"/>
              <a:ext cx="3201403" cy="0"/>
            </a:xfrm>
            <a:prstGeom prst="straightConnector1">
              <a:avLst/>
            </a:prstGeom>
            <a:noFill/>
            <a:ln w="12700" cap="flat" cmpd="sng">
              <a:solidFill>
                <a:srgbClr val="1926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E1E6BFE-D42C-5C56-7CB9-9DEA37A439C3}"/>
                </a:ext>
              </a:extLst>
            </p:cNvPr>
            <p:cNvGrpSpPr/>
            <p:nvPr/>
          </p:nvGrpSpPr>
          <p:grpSpPr>
            <a:xfrm>
              <a:off x="143033" y="30805"/>
              <a:ext cx="424132" cy="538579"/>
              <a:chOff x="143033" y="30805"/>
              <a:chExt cx="424132" cy="538579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D3F6D4E-BBB0-8B79-4390-5CE8E216DFF4}"/>
                  </a:ext>
                </a:extLst>
              </p:cNvPr>
              <p:cNvSpPr/>
              <p:nvPr/>
            </p:nvSpPr>
            <p:spPr>
              <a:xfrm>
                <a:off x="189497" y="128016"/>
                <a:ext cx="331204" cy="344159"/>
              </a:xfrm>
              <a:prstGeom prst="rect">
                <a:avLst/>
              </a:prstGeom>
              <a:solidFill>
                <a:srgbClr val="1926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Google Shape;100;p25">
                <a:extLst>
                  <a:ext uri="{FF2B5EF4-FFF2-40B4-BE49-F238E27FC236}">
                    <a16:creationId xmlns:a16="http://schemas.microsoft.com/office/drawing/2014/main" id="{E4C07C2B-CC6C-DD99-A1DE-9499ACBF051A}"/>
                  </a:ext>
                </a:extLst>
              </p:cNvPr>
              <p:cNvSpPr txBox="1"/>
              <p:nvPr/>
            </p:nvSpPr>
            <p:spPr>
              <a:xfrm>
                <a:off x="143033" y="30805"/>
                <a:ext cx="424132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en-US" altLang="ko-KR" sz="2000" b="1" i="0" u="none" strike="noStrike" cap="none" dirty="0">
                    <a:solidFill>
                      <a:schemeClr val="bg1"/>
                    </a:solidFill>
                    <a:latin typeface="넥슨Lv1고딕 Low OTF Bold" panose="00000800000000000000" pitchFamily="50" charset="-127"/>
                    <a:ea typeface="넥슨Lv1고딕 Low OTF Bold" panose="00000800000000000000" pitchFamily="50" charset="-127"/>
                    <a:sym typeface="Arial"/>
                  </a:rPr>
                  <a:t>2</a:t>
                </a:r>
              </a:p>
            </p:txBody>
          </p:sp>
        </p:grpSp>
        <p:sp>
          <p:nvSpPr>
            <p:cNvPr id="100" name="Google Shape;100;p25">
              <a:extLst>
                <a:ext uri="{FF2B5EF4-FFF2-40B4-BE49-F238E27FC236}">
                  <a16:creationId xmlns:a16="http://schemas.microsoft.com/office/drawing/2014/main" id="{692A84E3-B2AC-A513-F2C7-F59F7E0F0062}"/>
                </a:ext>
              </a:extLst>
            </p:cNvPr>
            <p:cNvSpPr txBox="1"/>
            <p:nvPr/>
          </p:nvSpPr>
          <p:spPr>
            <a:xfrm>
              <a:off x="501651" y="67690"/>
              <a:ext cx="3488458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ko-KR" altLang="en-US" sz="1800" b="1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지난</a:t>
              </a:r>
              <a:r>
                <a:rPr lang="en-US" altLang="ko-KR" sz="1800" b="1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 </a:t>
              </a:r>
              <a:r>
                <a:rPr lang="ko-KR" altLang="en-US" sz="1800" b="1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연구 요약</a:t>
              </a:r>
              <a:endParaRPr lang="en-US" altLang="ko-KR" sz="18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endParaRPr>
            </a:p>
          </p:txBody>
        </p:sp>
      </p:grp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43FB2606-0C36-2BA7-5DE0-B2D33F67DD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6</a:t>
            </a:fld>
            <a:endParaRPr lang="ko" altLang="en-US"/>
          </a:p>
        </p:txBody>
      </p:sp>
      <p:sp>
        <p:nvSpPr>
          <p:cNvPr id="8" name="Google Shape;100;p25">
            <a:extLst>
              <a:ext uri="{FF2B5EF4-FFF2-40B4-BE49-F238E27FC236}">
                <a16:creationId xmlns:a16="http://schemas.microsoft.com/office/drawing/2014/main" id="{B181DCB3-3B17-CFCB-797B-25726D6EA125}"/>
              </a:ext>
            </a:extLst>
          </p:cNvPr>
          <p:cNvSpPr txBox="1"/>
          <p:nvPr/>
        </p:nvSpPr>
        <p:spPr>
          <a:xfrm>
            <a:off x="2007414" y="554724"/>
            <a:ext cx="1306427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Standard KF :</a:t>
            </a:r>
            <a:endParaRPr lang="en-US" altLang="ko-KR" b="1" i="1" dirty="0">
              <a:solidFill>
                <a:srgbClr val="002060"/>
              </a:solidFill>
              <a:latin typeface="넥슨Lv1고딕 Low OTF" panose="00000500000000000000" pitchFamily="50" charset="-127"/>
              <a:ea typeface="넥슨Lv1고딕 Low OTF" panose="00000500000000000000" pitchFamily="50" charset="-127"/>
              <a:sym typeface="Wingdings" pitchFamily="2" charset="2"/>
            </a:endParaRPr>
          </a:p>
        </p:txBody>
      </p:sp>
      <p:sp>
        <p:nvSpPr>
          <p:cNvPr id="11" name="Google Shape;100;p25">
            <a:extLst>
              <a:ext uri="{FF2B5EF4-FFF2-40B4-BE49-F238E27FC236}">
                <a16:creationId xmlns:a16="http://schemas.microsoft.com/office/drawing/2014/main" id="{F36E8C07-1C12-D57C-11A1-699050A0B28E}"/>
              </a:ext>
            </a:extLst>
          </p:cNvPr>
          <p:cNvSpPr txBox="1"/>
          <p:nvPr/>
        </p:nvSpPr>
        <p:spPr>
          <a:xfrm>
            <a:off x="5204377" y="554724"/>
            <a:ext cx="234458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C0000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produces “biased estimate”.</a:t>
            </a:r>
            <a:endParaRPr lang="en-US" altLang="ko-KR" b="1" i="1" dirty="0">
              <a:solidFill>
                <a:srgbClr val="C00000"/>
              </a:solidFill>
              <a:latin typeface="넥슨Lv1고딕 Low OTF" panose="00000500000000000000" pitchFamily="50" charset="-127"/>
              <a:ea typeface="넥슨Lv1고딕 Low OTF" panose="00000500000000000000" pitchFamily="50" charset="-127"/>
              <a:sym typeface="Wingdings" pitchFamily="2" charset="2"/>
            </a:endParaRPr>
          </a:p>
        </p:txBody>
      </p:sp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E69F3BD4-6AF8-7A02-B962-DF2B9579A170}"/>
              </a:ext>
            </a:extLst>
          </p:cNvPr>
          <p:cNvSpPr/>
          <p:nvPr/>
        </p:nvSpPr>
        <p:spPr>
          <a:xfrm rot="5400000">
            <a:off x="4053539" y="1136707"/>
            <a:ext cx="360010" cy="13750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Google Shape;100;p25">
            <a:extLst>
              <a:ext uri="{FF2B5EF4-FFF2-40B4-BE49-F238E27FC236}">
                <a16:creationId xmlns:a16="http://schemas.microsoft.com/office/drawing/2014/main" id="{D012EB47-2D9E-4512-55B5-8335B3AFA0BF}"/>
              </a:ext>
            </a:extLst>
          </p:cNvPr>
          <p:cNvSpPr txBox="1"/>
          <p:nvPr/>
        </p:nvSpPr>
        <p:spPr>
          <a:xfrm>
            <a:off x="1322617" y="1371297"/>
            <a:ext cx="2213812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Modified KF(TKF) :</a:t>
            </a:r>
            <a:endParaRPr lang="en-US" altLang="ko-KR" b="1" i="1" dirty="0">
              <a:solidFill>
                <a:srgbClr val="002060"/>
              </a:solidFill>
              <a:latin typeface="넥슨Lv1고딕 Low OTF" panose="00000500000000000000" pitchFamily="50" charset="-127"/>
              <a:ea typeface="넥슨Lv1고딕 Low OTF" panose="00000500000000000000" pitchFamily="50" charset="-127"/>
              <a:sym typeface="Wingdings" pitchFamily="2" charset="2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219C4FB-CA3F-E911-39A3-040A08851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231" y="1424865"/>
            <a:ext cx="2213812" cy="360078"/>
          </a:xfrm>
          <a:prstGeom prst="rect">
            <a:avLst/>
          </a:prstGeom>
        </p:spPr>
      </p:pic>
      <p:sp>
        <p:nvSpPr>
          <p:cNvPr id="2" name="액자 1">
            <a:extLst>
              <a:ext uri="{FF2B5EF4-FFF2-40B4-BE49-F238E27FC236}">
                <a16:creationId xmlns:a16="http://schemas.microsoft.com/office/drawing/2014/main" id="{761ABA7E-FCD1-F495-827F-2477E2BF5AE2}"/>
              </a:ext>
            </a:extLst>
          </p:cNvPr>
          <p:cNvSpPr/>
          <p:nvPr/>
        </p:nvSpPr>
        <p:spPr>
          <a:xfrm>
            <a:off x="3178289" y="1463748"/>
            <a:ext cx="281882" cy="282312"/>
          </a:xfrm>
          <a:prstGeom prst="frame">
            <a:avLst>
              <a:gd name="adj1" fmla="val 0"/>
            </a:avLst>
          </a:prstGeom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DEAFDF46-89E7-2C28-1AF1-21FA0EBA445A}"/>
              </a:ext>
            </a:extLst>
          </p:cNvPr>
          <p:cNvSpPr/>
          <p:nvPr/>
        </p:nvSpPr>
        <p:spPr>
          <a:xfrm>
            <a:off x="3645802" y="1463748"/>
            <a:ext cx="281882" cy="282312"/>
          </a:xfrm>
          <a:prstGeom prst="frame">
            <a:avLst>
              <a:gd name="adj1" fmla="val 0"/>
            </a:avLst>
          </a:prstGeom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293E383D-841C-8318-347D-7C8F8A6F90E8}"/>
              </a:ext>
            </a:extLst>
          </p:cNvPr>
          <p:cNvSpPr/>
          <p:nvPr/>
        </p:nvSpPr>
        <p:spPr>
          <a:xfrm>
            <a:off x="4366981" y="1463748"/>
            <a:ext cx="281882" cy="282312"/>
          </a:xfrm>
          <a:prstGeom prst="frame">
            <a:avLst>
              <a:gd name="adj1" fmla="val 0"/>
            </a:avLst>
          </a:prstGeom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3" name="액자 12">
            <a:extLst>
              <a:ext uri="{FF2B5EF4-FFF2-40B4-BE49-F238E27FC236}">
                <a16:creationId xmlns:a16="http://schemas.microsoft.com/office/drawing/2014/main" id="{257B5CF3-C46D-C260-EB26-789993495315}"/>
              </a:ext>
            </a:extLst>
          </p:cNvPr>
          <p:cNvSpPr/>
          <p:nvPr/>
        </p:nvSpPr>
        <p:spPr>
          <a:xfrm>
            <a:off x="4731839" y="1463748"/>
            <a:ext cx="472537" cy="282312"/>
          </a:xfrm>
          <a:prstGeom prst="frame">
            <a:avLst>
              <a:gd name="adj1" fmla="val 0"/>
            </a:avLst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C00000"/>
              </a:solidFill>
            </a:endParaRPr>
          </a:p>
        </p:txBody>
      </p:sp>
      <p:sp>
        <p:nvSpPr>
          <p:cNvPr id="23" name="액자 22">
            <a:extLst>
              <a:ext uri="{FF2B5EF4-FFF2-40B4-BE49-F238E27FC236}">
                <a16:creationId xmlns:a16="http://schemas.microsoft.com/office/drawing/2014/main" id="{6746B405-0EE9-5AFF-986F-2947D99B1CF9}"/>
              </a:ext>
            </a:extLst>
          </p:cNvPr>
          <p:cNvSpPr/>
          <p:nvPr/>
        </p:nvSpPr>
        <p:spPr>
          <a:xfrm>
            <a:off x="4048250" y="1463748"/>
            <a:ext cx="281882" cy="282312"/>
          </a:xfrm>
          <a:prstGeom prst="frame">
            <a:avLst>
              <a:gd name="adj1" fmla="val 0"/>
            </a:avLst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4" name="Google Shape;100;p25">
            <a:extLst>
              <a:ext uri="{FF2B5EF4-FFF2-40B4-BE49-F238E27FC236}">
                <a16:creationId xmlns:a16="http://schemas.microsoft.com/office/drawing/2014/main" id="{0E41F387-99E3-0D7B-A4E7-1FA1D8E6628A}"/>
              </a:ext>
            </a:extLst>
          </p:cNvPr>
          <p:cNvSpPr txBox="1"/>
          <p:nvPr/>
        </p:nvSpPr>
        <p:spPr>
          <a:xfrm>
            <a:off x="3050285" y="1641063"/>
            <a:ext cx="554029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Goal</a:t>
            </a:r>
            <a:endParaRPr lang="en-US" altLang="ko-KR" b="1" i="1" dirty="0">
              <a:solidFill>
                <a:srgbClr val="002060"/>
              </a:solidFill>
              <a:latin typeface="넥슨Lv1고딕 Low OTF" panose="00000500000000000000" pitchFamily="50" charset="-127"/>
              <a:ea typeface="넥슨Lv1고딕 Low OTF" panose="00000500000000000000" pitchFamily="50" charset="-127"/>
              <a:sym typeface="Wingdings" pitchFamily="2" charset="2"/>
            </a:endParaRPr>
          </a:p>
        </p:txBody>
      </p:sp>
      <p:sp>
        <p:nvSpPr>
          <p:cNvPr id="25" name="Google Shape;100;p25">
            <a:extLst>
              <a:ext uri="{FF2B5EF4-FFF2-40B4-BE49-F238E27FC236}">
                <a16:creationId xmlns:a16="http://schemas.microsoft.com/office/drawing/2014/main" id="{679EB1C1-9F50-4863-A443-9DBB4B49684F}"/>
              </a:ext>
            </a:extLst>
          </p:cNvPr>
          <p:cNvSpPr txBox="1"/>
          <p:nvPr/>
        </p:nvSpPr>
        <p:spPr>
          <a:xfrm>
            <a:off x="3178289" y="2105521"/>
            <a:ext cx="1243662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Use Jacobian</a:t>
            </a:r>
            <a:endParaRPr lang="en-US" altLang="ko-KR" b="1" i="1" dirty="0">
              <a:solidFill>
                <a:srgbClr val="002060"/>
              </a:solidFill>
              <a:latin typeface="넥슨Lv1고딕 Low OTF" panose="00000500000000000000" pitchFamily="50" charset="-127"/>
              <a:ea typeface="넥슨Lv1고딕 Low OTF" panose="00000500000000000000" pitchFamily="50" charset="-127"/>
              <a:sym typeface="Wingdings" pitchFamily="2" charset="2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E6E9A2E-86E8-9FFE-18FF-52E31592A00A}"/>
              </a:ext>
            </a:extLst>
          </p:cNvPr>
          <p:cNvCxnSpPr>
            <a:cxnSpLocks/>
          </p:cNvCxnSpPr>
          <p:nvPr/>
        </p:nvCxnSpPr>
        <p:spPr>
          <a:xfrm>
            <a:off x="3786743" y="1746060"/>
            <a:ext cx="0" cy="486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D01E050-8C7B-1FA9-898E-42C41FBEB360}"/>
              </a:ext>
            </a:extLst>
          </p:cNvPr>
          <p:cNvCxnSpPr>
            <a:cxnSpLocks/>
          </p:cNvCxnSpPr>
          <p:nvPr/>
        </p:nvCxnSpPr>
        <p:spPr>
          <a:xfrm>
            <a:off x="4514791" y="1746060"/>
            <a:ext cx="0" cy="243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Google Shape;100;p25">
            <a:extLst>
              <a:ext uri="{FF2B5EF4-FFF2-40B4-BE49-F238E27FC236}">
                <a16:creationId xmlns:a16="http://schemas.microsoft.com/office/drawing/2014/main" id="{7F5DDFF4-1D9C-045B-52DC-212EE9DA3164}"/>
              </a:ext>
            </a:extLst>
          </p:cNvPr>
          <p:cNvSpPr txBox="1"/>
          <p:nvPr/>
        </p:nvSpPr>
        <p:spPr>
          <a:xfrm>
            <a:off x="3624936" y="1871598"/>
            <a:ext cx="2213805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Either SAT. or UNSAT.</a:t>
            </a:r>
            <a:endParaRPr lang="en-US" altLang="ko-KR" b="1" i="1" dirty="0">
              <a:solidFill>
                <a:srgbClr val="002060"/>
              </a:solidFill>
              <a:latin typeface="넥슨Lv1고딕 Low OTF" panose="00000500000000000000" pitchFamily="50" charset="-127"/>
              <a:ea typeface="넥슨Lv1고딕 Low OTF" panose="00000500000000000000" pitchFamily="50" charset="-127"/>
              <a:sym typeface="Wingdings" pitchFamily="2" charset="2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9D010D1B-D00E-1BF5-FC80-8491B224B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99" y="2928914"/>
            <a:ext cx="2688394" cy="8092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14EFFC8-DCC5-1914-49D6-86F391AEF8F5}"/>
                  </a:ext>
                </a:extLst>
              </p:cNvPr>
              <p:cNvSpPr txBox="1"/>
              <p:nvPr/>
            </p:nvSpPr>
            <p:spPr>
              <a:xfrm>
                <a:off x="1320171" y="2537917"/>
                <a:ext cx="509306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ko-Kore-KR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1" lang="ko-Kore-KR" altLang="en-US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14EFFC8-DCC5-1914-49D6-86F391AEF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171" y="2537917"/>
                <a:ext cx="50930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ACD8873-D846-9465-CC37-827872D50EA2}"/>
                  </a:ext>
                </a:extLst>
              </p:cNvPr>
              <p:cNvSpPr txBox="1"/>
              <p:nvPr/>
            </p:nvSpPr>
            <p:spPr>
              <a:xfrm>
                <a:off x="5590618" y="2536637"/>
                <a:ext cx="786049" cy="36933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ko-Kore-KR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kumimoji="1" lang="en-US" altLang="ko-Kore-KR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ore-KR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ko-Kore-KR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1" lang="ko-Kore-KR" altLang="en-US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ACD8873-D846-9465-CC37-827872D50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618" y="2536637"/>
                <a:ext cx="786049" cy="369332"/>
              </a:xfrm>
              <a:prstGeom prst="rect">
                <a:avLst/>
              </a:prstGeom>
              <a:blipFill>
                <a:blip r:embed="rId8"/>
                <a:stretch>
                  <a:fillRect b="-16129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AE64C5DE-8115-756B-D9F2-0E84A70DFFCA}"/>
              </a:ext>
            </a:extLst>
          </p:cNvPr>
          <p:cNvCxnSpPr>
            <a:cxnSpLocks/>
          </p:cNvCxnSpPr>
          <p:nvPr/>
        </p:nvCxnSpPr>
        <p:spPr>
          <a:xfrm flipH="1">
            <a:off x="3043493" y="2536637"/>
            <a:ext cx="6792" cy="2349688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id="{C3670FE5-7F72-86B8-BE1B-91E78C31EBC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65004"/>
          <a:stretch/>
        </p:blipFill>
        <p:spPr>
          <a:xfrm>
            <a:off x="3156231" y="3005690"/>
            <a:ext cx="3520479" cy="289887"/>
          </a:xfrm>
          <a:prstGeom prst="rect">
            <a:avLst/>
          </a:prstGeom>
        </p:spPr>
      </p:pic>
      <p:sp>
        <p:nvSpPr>
          <p:cNvPr id="48" name="오른쪽 대괄호[R] 47">
            <a:extLst>
              <a:ext uri="{FF2B5EF4-FFF2-40B4-BE49-F238E27FC236}">
                <a16:creationId xmlns:a16="http://schemas.microsoft.com/office/drawing/2014/main" id="{0A2B89B6-1A5B-2020-A4A9-E185EDB7C738}"/>
              </a:ext>
            </a:extLst>
          </p:cNvPr>
          <p:cNvSpPr/>
          <p:nvPr/>
        </p:nvSpPr>
        <p:spPr>
          <a:xfrm rot="5400000">
            <a:off x="6050553" y="2722735"/>
            <a:ext cx="45719" cy="1110342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6EF867E-E323-4028-8B7A-EFBCC86AD3CF}"/>
                  </a:ext>
                </a:extLst>
              </p:cNvPr>
              <p:cNvSpPr txBox="1"/>
              <p:nvPr/>
            </p:nvSpPr>
            <p:spPr>
              <a:xfrm>
                <a:off x="5838741" y="3232947"/>
                <a:ext cx="5296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𝑢𝑠</m:t>
                          </m:r>
                        </m:sub>
                      </m:sSub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6EF867E-E323-4028-8B7A-EFBCC86AD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741" y="3232947"/>
                <a:ext cx="529697" cy="307777"/>
              </a:xfrm>
              <a:prstGeom prst="rect">
                <a:avLst/>
              </a:prstGeom>
              <a:blipFill>
                <a:blip r:embed="rId10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그림 49">
            <a:extLst>
              <a:ext uri="{FF2B5EF4-FFF2-40B4-BE49-F238E27FC236}">
                <a16:creationId xmlns:a16="http://schemas.microsoft.com/office/drawing/2014/main" id="{7FDBD245-CD1E-FDF3-E267-E1F4E50E3DF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6419" t="31983" r="17532" b="33788"/>
          <a:stretch/>
        </p:blipFill>
        <p:spPr>
          <a:xfrm>
            <a:off x="3990109" y="3711742"/>
            <a:ext cx="1973179" cy="283538"/>
          </a:xfrm>
          <a:prstGeom prst="rect">
            <a:avLst/>
          </a:prstGeom>
        </p:spPr>
      </p:pic>
      <p:sp>
        <p:nvSpPr>
          <p:cNvPr id="51" name="오른쪽 대괄호[R] 50">
            <a:extLst>
              <a:ext uri="{FF2B5EF4-FFF2-40B4-BE49-F238E27FC236}">
                <a16:creationId xmlns:a16="http://schemas.microsoft.com/office/drawing/2014/main" id="{1BCD80F4-6215-4D06-3541-2183C207A256}"/>
              </a:ext>
            </a:extLst>
          </p:cNvPr>
          <p:cNvSpPr/>
          <p:nvPr/>
        </p:nvSpPr>
        <p:spPr>
          <a:xfrm rot="5400000">
            <a:off x="5491823" y="3627975"/>
            <a:ext cx="45721" cy="732205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0F4B76C-8924-352B-9487-388A6F228D26}"/>
                  </a:ext>
                </a:extLst>
              </p:cNvPr>
              <p:cNvSpPr txBox="1"/>
              <p:nvPr/>
            </p:nvSpPr>
            <p:spPr>
              <a:xfrm>
                <a:off x="5249834" y="3977609"/>
                <a:ext cx="3864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0F4B76C-8924-352B-9487-388A6F228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834" y="3977609"/>
                <a:ext cx="386451" cy="307777"/>
              </a:xfrm>
              <a:prstGeom prst="rect">
                <a:avLst/>
              </a:prstGeom>
              <a:blipFill>
                <a:blip r:embed="rId11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그림 52">
            <a:extLst>
              <a:ext uri="{FF2B5EF4-FFF2-40B4-BE49-F238E27FC236}">
                <a16:creationId xmlns:a16="http://schemas.microsoft.com/office/drawing/2014/main" id="{74A4BCF4-C406-3206-FA28-986B1E12856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4987" t="65004" r="17402" b="7470"/>
          <a:stretch/>
        </p:blipFill>
        <p:spPr>
          <a:xfrm>
            <a:off x="3935108" y="4456234"/>
            <a:ext cx="2028180" cy="228010"/>
          </a:xfrm>
          <a:prstGeom prst="rect">
            <a:avLst/>
          </a:prstGeom>
        </p:spPr>
      </p:pic>
      <p:sp>
        <p:nvSpPr>
          <p:cNvPr id="54" name="오른쪽 대괄호[R] 53">
            <a:extLst>
              <a:ext uri="{FF2B5EF4-FFF2-40B4-BE49-F238E27FC236}">
                <a16:creationId xmlns:a16="http://schemas.microsoft.com/office/drawing/2014/main" id="{EE03DDEE-029D-9734-01A6-113ACCB1884D}"/>
              </a:ext>
            </a:extLst>
          </p:cNvPr>
          <p:cNvSpPr/>
          <p:nvPr/>
        </p:nvSpPr>
        <p:spPr>
          <a:xfrm rot="5400000">
            <a:off x="5539951" y="4371941"/>
            <a:ext cx="45721" cy="732205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1DB703B-1ED5-4611-4DEC-88278031FA3F}"/>
                  </a:ext>
                </a:extLst>
              </p:cNvPr>
              <p:cNvSpPr txBox="1"/>
              <p:nvPr/>
            </p:nvSpPr>
            <p:spPr>
              <a:xfrm>
                <a:off x="5354709" y="4715183"/>
                <a:ext cx="42056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1DB703B-1ED5-4611-4DEC-88278031F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709" y="4715183"/>
                <a:ext cx="420563" cy="307777"/>
              </a:xfrm>
              <a:prstGeom prst="rect">
                <a:avLst/>
              </a:prstGeom>
              <a:blipFill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FCAF7BC-4020-5770-4638-24FE8495DD09}"/>
                  </a:ext>
                </a:extLst>
              </p:cNvPr>
              <p:cNvSpPr txBox="1"/>
              <p:nvPr/>
            </p:nvSpPr>
            <p:spPr>
              <a:xfrm>
                <a:off x="3156231" y="617034"/>
                <a:ext cx="21546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𝐻</m:t>
                      </m:r>
                      <m:sSubSup>
                        <m:sSubSupPr>
                          <m:ctrlPr>
                            <a:rPr kumimoji="1" lang="en-US" altLang="ko-Kore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ore-KR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kumimoji="1" lang="en-US" altLang="ko-Kore-KR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FCAF7BC-4020-5770-4638-24FE8495D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231" y="617034"/>
                <a:ext cx="2154628" cy="307777"/>
              </a:xfrm>
              <a:prstGeom prst="rect">
                <a:avLst/>
              </a:prstGeom>
              <a:blipFill>
                <a:blip r:embed="rId1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100;p25">
                <a:extLst>
                  <a:ext uri="{FF2B5EF4-FFF2-40B4-BE49-F238E27FC236}">
                    <a16:creationId xmlns:a16="http://schemas.microsoft.com/office/drawing/2014/main" id="{663DDC8C-5744-718E-6A77-90210E8A3EA0}"/>
                  </a:ext>
                </a:extLst>
              </p:cNvPr>
              <p:cNvSpPr txBox="1"/>
              <p:nvPr/>
            </p:nvSpPr>
            <p:spPr>
              <a:xfrm>
                <a:off x="5158941" y="1374588"/>
                <a:ext cx="3241044" cy="4323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C0000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is presented in a way that minimizes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𝐏</m:t>
                    </m:r>
                    <m:r>
                      <a:rPr lang="en-US" altLang="ko-KR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.</m:t>
                    </m:r>
                  </m:oMath>
                </a14:m>
                <a:endParaRPr lang="en-US" altLang="ko-KR" b="1" dirty="0">
                  <a:solidFill>
                    <a:srgbClr val="C0000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7" name="Google Shape;100;p25">
                <a:extLst>
                  <a:ext uri="{FF2B5EF4-FFF2-40B4-BE49-F238E27FC236}">
                    <a16:creationId xmlns:a16="http://schemas.microsoft.com/office/drawing/2014/main" id="{663DDC8C-5744-718E-6A77-90210E8A3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941" y="1374588"/>
                <a:ext cx="3241044" cy="43239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Google Shape;100;p25">
            <a:extLst>
              <a:ext uri="{FF2B5EF4-FFF2-40B4-BE49-F238E27FC236}">
                <a16:creationId xmlns:a16="http://schemas.microsoft.com/office/drawing/2014/main" id="{55FE9B50-1570-DD72-D15F-92EB02E1B3DE}"/>
              </a:ext>
            </a:extLst>
          </p:cNvPr>
          <p:cNvSpPr txBox="1"/>
          <p:nvPr/>
        </p:nvSpPr>
        <p:spPr>
          <a:xfrm>
            <a:off x="6165909" y="3219321"/>
            <a:ext cx="1783309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  <a:buSzPts val="2500"/>
            </a:pPr>
            <a:r>
              <a:rPr lang="en-US" altLang="ko-KR" sz="1200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: Unsaturated Probability</a:t>
            </a:r>
            <a:endParaRPr lang="en-US" altLang="ko-KR" sz="1200" b="1" i="1" dirty="0">
              <a:solidFill>
                <a:srgbClr val="002060"/>
              </a:solidFill>
              <a:latin typeface="넥슨Lv1고딕 Low OTF" panose="00000500000000000000" pitchFamily="50" charset="-127"/>
              <a:ea typeface="넥슨Lv1고딕 Low OTF" panose="00000500000000000000" pitchFamily="50" charset="-127"/>
              <a:sym typeface="Wingdings" pitchFamily="2" charset="2"/>
            </a:endParaRPr>
          </a:p>
        </p:txBody>
      </p:sp>
      <p:sp>
        <p:nvSpPr>
          <p:cNvPr id="26" name="Google Shape;100;p25">
            <a:extLst>
              <a:ext uri="{FF2B5EF4-FFF2-40B4-BE49-F238E27FC236}">
                <a16:creationId xmlns:a16="http://schemas.microsoft.com/office/drawing/2014/main" id="{CE38E91F-66BE-0550-4BD8-FC9DD7654234}"/>
              </a:ext>
            </a:extLst>
          </p:cNvPr>
          <p:cNvSpPr txBox="1"/>
          <p:nvPr/>
        </p:nvSpPr>
        <p:spPr>
          <a:xfrm>
            <a:off x="5440692" y="3953803"/>
            <a:ext cx="1973179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  <a:buSzPts val="2500"/>
            </a:pPr>
            <a:r>
              <a:rPr lang="en-US" altLang="ko-KR" sz="1200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: Low-saturated  Probability</a:t>
            </a:r>
            <a:endParaRPr lang="en-US" altLang="ko-KR" sz="1200" b="1" i="1" dirty="0">
              <a:solidFill>
                <a:srgbClr val="002060"/>
              </a:solidFill>
              <a:latin typeface="넥슨Lv1고딕 Low OTF" panose="00000500000000000000" pitchFamily="50" charset="-127"/>
              <a:ea typeface="넥슨Lv1고딕 Low OTF" panose="00000500000000000000" pitchFamily="50" charset="-127"/>
              <a:sym typeface="Wingdings" pitchFamily="2" charset="2"/>
            </a:endParaRPr>
          </a:p>
        </p:txBody>
      </p:sp>
      <p:sp>
        <p:nvSpPr>
          <p:cNvPr id="30" name="Google Shape;100;p25">
            <a:extLst>
              <a:ext uri="{FF2B5EF4-FFF2-40B4-BE49-F238E27FC236}">
                <a16:creationId xmlns:a16="http://schemas.microsoft.com/office/drawing/2014/main" id="{FD3ADF14-2E94-E63E-07FE-EA52D98F38F5}"/>
              </a:ext>
            </a:extLst>
          </p:cNvPr>
          <p:cNvSpPr txBox="1"/>
          <p:nvPr/>
        </p:nvSpPr>
        <p:spPr>
          <a:xfrm>
            <a:off x="5523727" y="4685724"/>
            <a:ext cx="2126813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  <a:buSzPts val="2500"/>
            </a:pPr>
            <a:r>
              <a:rPr lang="en-US" altLang="ko-KR" sz="1200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: High-saturated  Probability</a:t>
            </a:r>
            <a:endParaRPr lang="en-US" altLang="ko-KR" sz="1200" b="1" i="1" dirty="0">
              <a:solidFill>
                <a:srgbClr val="002060"/>
              </a:solidFill>
              <a:latin typeface="넥슨Lv1고딕 Low OTF" panose="00000500000000000000" pitchFamily="50" charset="-127"/>
              <a:ea typeface="넥슨Lv1고딕 Low OTF" panose="00000500000000000000" pitchFamily="50" charset="-127"/>
              <a:sym typeface="Wingdings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410153E-17EE-75AC-B5E6-478BA348EA75}"/>
                  </a:ext>
                </a:extLst>
              </p:cNvPr>
              <p:cNvSpPr txBox="1"/>
              <p:nvPr/>
            </p:nvSpPr>
            <p:spPr>
              <a:xfrm>
                <a:off x="3256158" y="3270434"/>
                <a:ext cx="57822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𝑬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2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ko-KR" sz="12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ko-KR" sz="12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ore-KR" altLang="en-US" sz="12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410153E-17EE-75AC-B5E6-478BA348E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158" y="3270434"/>
                <a:ext cx="578226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오른쪽 대괄호[R] 32">
            <a:extLst>
              <a:ext uri="{FF2B5EF4-FFF2-40B4-BE49-F238E27FC236}">
                <a16:creationId xmlns:a16="http://schemas.microsoft.com/office/drawing/2014/main" id="{04729261-2A4E-F0B0-3623-75EF64A65A75}"/>
              </a:ext>
            </a:extLst>
          </p:cNvPr>
          <p:cNvSpPr/>
          <p:nvPr/>
        </p:nvSpPr>
        <p:spPr>
          <a:xfrm rot="5400000">
            <a:off x="3523894" y="2963593"/>
            <a:ext cx="53214" cy="632409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오른쪽 대괄호[R] 35">
            <a:extLst>
              <a:ext uri="{FF2B5EF4-FFF2-40B4-BE49-F238E27FC236}">
                <a16:creationId xmlns:a16="http://schemas.microsoft.com/office/drawing/2014/main" id="{348E2DF0-5530-9A13-1FE3-9F24DF016952}"/>
              </a:ext>
            </a:extLst>
          </p:cNvPr>
          <p:cNvSpPr/>
          <p:nvPr/>
        </p:nvSpPr>
        <p:spPr>
          <a:xfrm rot="5400000">
            <a:off x="4733175" y="2614956"/>
            <a:ext cx="53216" cy="1329684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C9ED0EB-4AC9-721D-20EF-92DF493BF343}"/>
                  </a:ext>
                </a:extLst>
              </p:cNvPr>
              <p:cNvSpPr txBox="1"/>
              <p:nvPr/>
            </p:nvSpPr>
            <p:spPr>
              <a:xfrm>
                <a:off x="4215238" y="3264415"/>
                <a:ext cx="994696" cy="306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𝑬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ko-KR" sz="1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ko-KR" sz="1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𝒌</m:t>
                              </m:r>
                              <m:r>
                                <a:rPr lang="en-US" altLang="ko-KR" sz="1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|</m:t>
                              </m:r>
                              <m:r>
                                <a:rPr lang="en-US" altLang="ko-KR" sz="12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𝐔𝐍𝐒𝐀𝐓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ko-Kore-KR" altLang="en-US" sz="12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C9ED0EB-4AC9-721D-20EF-92DF493BF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238" y="3264415"/>
                <a:ext cx="994696" cy="30681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오른쪽 대괄호[R] 40">
            <a:extLst>
              <a:ext uri="{FF2B5EF4-FFF2-40B4-BE49-F238E27FC236}">
                <a16:creationId xmlns:a16="http://schemas.microsoft.com/office/drawing/2014/main" id="{8BA79136-4323-EFAA-3BBE-D27009F3D4E4}"/>
              </a:ext>
            </a:extLst>
          </p:cNvPr>
          <p:cNvSpPr/>
          <p:nvPr/>
        </p:nvSpPr>
        <p:spPr>
          <a:xfrm rot="5400000">
            <a:off x="4585876" y="3507231"/>
            <a:ext cx="54683" cy="969473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C955108-905A-2017-993C-408A822CF6F7}"/>
                  </a:ext>
                </a:extLst>
              </p:cNvPr>
              <p:cNvSpPr txBox="1"/>
              <p:nvPr/>
            </p:nvSpPr>
            <p:spPr>
              <a:xfrm>
                <a:off x="4128479" y="3987395"/>
                <a:ext cx="925766" cy="306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𝑬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ko-KR" sz="1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ko-KR" sz="1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𝒌</m:t>
                              </m:r>
                              <m:r>
                                <a:rPr lang="en-US" altLang="ko-KR" sz="1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|</m:t>
                              </m:r>
                              <m:r>
                                <a:rPr lang="en-US" altLang="ko-KR" sz="12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𝐋</m:t>
                              </m:r>
                              <m:r>
                                <a:rPr lang="en-US" altLang="ko-KR" sz="12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.</m:t>
                              </m:r>
                              <m:r>
                                <a:rPr lang="en-US" altLang="ko-KR" sz="12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𝐒𝐀𝐓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ko-Kore-KR" altLang="en-US" sz="1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C955108-905A-2017-993C-408A822CF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479" y="3987395"/>
                <a:ext cx="925766" cy="30681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오른쪽 대괄호[R] 44">
            <a:extLst>
              <a:ext uri="{FF2B5EF4-FFF2-40B4-BE49-F238E27FC236}">
                <a16:creationId xmlns:a16="http://schemas.microsoft.com/office/drawing/2014/main" id="{BE42AA80-3C13-01B4-2D8A-8D151EDA0DF9}"/>
              </a:ext>
            </a:extLst>
          </p:cNvPr>
          <p:cNvSpPr/>
          <p:nvPr/>
        </p:nvSpPr>
        <p:spPr>
          <a:xfrm rot="5400000">
            <a:off x="4585874" y="4250021"/>
            <a:ext cx="54683" cy="969473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CA0E1AB-478A-5D09-F22C-3A5EC01B4EB6}"/>
                  </a:ext>
                </a:extLst>
              </p:cNvPr>
              <p:cNvSpPr txBox="1"/>
              <p:nvPr/>
            </p:nvSpPr>
            <p:spPr>
              <a:xfrm>
                <a:off x="4144670" y="4729712"/>
                <a:ext cx="945002" cy="306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𝑬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ko-KR" sz="1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ko-KR" sz="1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𝒌</m:t>
                              </m:r>
                              <m:r>
                                <a:rPr lang="en-US" altLang="ko-KR" sz="1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|</m:t>
                              </m:r>
                              <m:r>
                                <a:rPr lang="en-US" altLang="ko-KR" sz="12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𝐇</m:t>
                              </m:r>
                              <m:r>
                                <a:rPr lang="en-US" altLang="ko-KR" sz="12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.</m:t>
                              </m:r>
                              <m:r>
                                <a:rPr lang="en-US" altLang="ko-KR" sz="12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𝐒𝐀𝐓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ko-Kore-KR" altLang="en-US" sz="12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CA0E1AB-478A-5D09-F22C-3A5EC01B4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670" y="4729712"/>
                <a:ext cx="945002" cy="30681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5D3CB80-AD3C-A724-581B-D66470C19E23}"/>
                  </a:ext>
                </a:extLst>
              </p:cNvPr>
              <p:cNvSpPr txBox="1"/>
              <p:nvPr/>
            </p:nvSpPr>
            <p:spPr>
              <a:xfrm>
                <a:off x="263457" y="3770700"/>
                <a:ext cx="2134493" cy="335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en-US" altLang="ko-Kore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ore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ore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ko-Kore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ore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ko-Kore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ore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kumimoji="1" lang="en-US" altLang="ko-Kore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kumimoji="1" lang="en-US" altLang="ko-Kore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ko-Kore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𝑢𝑠</m:t>
                          </m:r>
                        </m:sub>
                      </m:sSub>
                      <m:r>
                        <a:rPr kumimoji="1" lang="en-US" altLang="ko-Kore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5D3CB80-AD3C-A724-581B-D66470C19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57" y="3770700"/>
                <a:ext cx="2134493" cy="335476"/>
              </a:xfrm>
              <a:prstGeom prst="rect">
                <a:avLst/>
              </a:prstGeom>
              <a:blipFill>
                <a:blip r:embed="rId19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A3ACB2A-4DBD-6B6B-E5F2-0F169F1EFC82}"/>
                  </a:ext>
                </a:extLst>
              </p:cNvPr>
              <p:cNvSpPr txBox="1"/>
              <p:nvPr/>
            </p:nvSpPr>
            <p:spPr>
              <a:xfrm>
                <a:off x="379929" y="4141707"/>
                <a:ext cx="1932131" cy="3116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en-US" altLang="ko-Kore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ore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ko-Kore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ore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ore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ko-Kore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ko-Kore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ore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ore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ko-Kore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ko-Kore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ore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1" lang="en-US" altLang="ko-Kore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kumimoji="1" lang="en-US" altLang="ko-Kore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A3ACB2A-4DBD-6B6B-E5F2-0F169F1EF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29" y="4141707"/>
                <a:ext cx="1932131" cy="311688"/>
              </a:xfrm>
              <a:prstGeom prst="rect">
                <a:avLst/>
              </a:prstGeom>
              <a:blipFill>
                <a:blip r:embed="rId20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6477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4061D5EF-52FE-F9D2-CD34-EC17CBBB5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F030118-B533-B043-C647-B321796DDB93}"/>
              </a:ext>
            </a:extLst>
          </p:cNvPr>
          <p:cNvSpPr/>
          <p:nvPr/>
        </p:nvSpPr>
        <p:spPr>
          <a:xfrm>
            <a:off x="129639" y="86742"/>
            <a:ext cx="8884721" cy="42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sx="99000" sy="99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F8F567-0B6D-9D57-512B-5B9C16448249}"/>
              </a:ext>
            </a:extLst>
          </p:cNvPr>
          <p:cNvSpPr txBox="1"/>
          <p:nvPr/>
        </p:nvSpPr>
        <p:spPr>
          <a:xfrm>
            <a:off x="4475430" y="16929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자율 지능 시스템 연구실 </a:t>
            </a:r>
            <a:endParaRPr lang="ko-KR" altLang="en-US" sz="1050" dirty="0">
              <a:solidFill>
                <a:srgbClr val="19264B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D4CD8BE-1513-6056-A521-64DD1D05EB24}"/>
              </a:ext>
            </a:extLst>
          </p:cNvPr>
          <p:cNvGrpSpPr/>
          <p:nvPr/>
        </p:nvGrpSpPr>
        <p:grpSpPr>
          <a:xfrm>
            <a:off x="143033" y="30805"/>
            <a:ext cx="3847076" cy="540069"/>
            <a:chOff x="143033" y="30805"/>
            <a:chExt cx="3847076" cy="540069"/>
          </a:xfrm>
        </p:grpSpPr>
        <p:cxnSp>
          <p:nvCxnSpPr>
            <p:cNvPr id="14" name="Google Shape;226;p33">
              <a:extLst>
                <a:ext uri="{FF2B5EF4-FFF2-40B4-BE49-F238E27FC236}">
                  <a16:creationId xmlns:a16="http://schemas.microsoft.com/office/drawing/2014/main" id="{103897BE-75E8-1419-5571-16FF7B1B20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97" y="469131"/>
              <a:ext cx="3201403" cy="0"/>
            </a:xfrm>
            <a:prstGeom prst="straightConnector1">
              <a:avLst/>
            </a:prstGeom>
            <a:noFill/>
            <a:ln w="12700" cap="flat" cmpd="sng">
              <a:solidFill>
                <a:srgbClr val="1926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3832573-FF22-CB7A-922E-2E3581C2FC8E}"/>
                </a:ext>
              </a:extLst>
            </p:cNvPr>
            <p:cNvGrpSpPr/>
            <p:nvPr/>
          </p:nvGrpSpPr>
          <p:grpSpPr>
            <a:xfrm>
              <a:off x="143033" y="30805"/>
              <a:ext cx="424132" cy="538579"/>
              <a:chOff x="143033" y="30805"/>
              <a:chExt cx="424132" cy="538579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DA211439-623C-A2A8-B181-94DA321AAEF5}"/>
                  </a:ext>
                </a:extLst>
              </p:cNvPr>
              <p:cNvSpPr/>
              <p:nvPr/>
            </p:nvSpPr>
            <p:spPr>
              <a:xfrm>
                <a:off x="189497" y="128016"/>
                <a:ext cx="331204" cy="344159"/>
              </a:xfrm>
              <a:prstGeom prst="rect">
                <a:avLst/>
              </a:prstGeom>
              <a:solidFill>
                <a:srgbClr val="1926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Google Shape;100;p25">
                <a:extLst>
                  <a:ext uri="{FF2B5EF4-FFF2-40B4-BE49-F238E27FC236}">
                    <a16:creationId xmlns:a16="http://schemas.microsoft.com/office/drawing/2014/main" id="{4D918AE4-2E73-17F1-AE74-A49DFEEEA3EC}"/>
                  </a:ext>
                </a:extLst>
              </p:cNvPr>
              <p:cNvSpPr txBox="1"/>
              <p:nvPr/>
            </p:nvSpPr>
            <p:spPr>
              <a:xfrm>
                <a:off x="143033" y="30805"/>
                <a:ext cx="424132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en-US" altLang="ko-KR" sz="2000" b="1" i="0" u="none" strike="noStrike" cap="none" dirty="0">
                    <a:solidFill>
                      <a:schemeClr val="bg1"/>
                    </a:solidFill>
                    <a:latin typeface="넥슨Lv1고딕 Low OTF Bold" panose="00000800000000000000" pitchFamily="50" charset="-127"/>
                    <a:ea typeface="넥슨Lv1고딕 Low OTF Bold" panose="00000800000000000000" pitchFamily="50" charset="-127"/>
                    <a:sym typeface="Arial"/>
                  </a:rPr>
                  <a:t>2</a:t>
                </a:r>
              </a:p>
            </p:txBody>
          </p:sp>
        </p:grpSp>
        <p:sp>
          <p:nvSpPr>
            <p:cNvPr id="100" name="Google Shape;100;p25">
              <a:extLst>
                <a:ext uri="{FF2B5EF4-FFF2-40B4-BE49-F238E27FC236}">
                  <a16:creationId xmlns:a16="http://schemas.microsoft.com/office/drawing/2014/main" id="{A9532528-2F24-8FC7-3C24-E0631F3F2321}"/>
                </a:ext>
              </a:extLst>
            </p:cNvPr>
            <p:cNvSpPr txBox="1"/>
            <p:nvPr/>
          </p:nvSpPr>
          <p:spPr>
            <a:xfrm>
              <a:off x="501651" y="67690"/>
              <a:ext cx="3488458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>
                <a:lnSpc>
                  <a:spcPct val="115000"/>
                </a:lnSpc>
                <a:buSzPts val="2500"/>
              </a:pPr>
              <a:r>
                <a:rPr lang="ko-KR" altLang="en-US" sz="1800" b="1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지난</a:t>
              </a:r>
              <a:r>
                <a:rPr lang="en-US" altLang="ko-KR" sz="1800" b="1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 </a:t>
              </a:r>
              <a:r>
                <a:rPr lang="ko-KR" altLang="en-US" sz="1800" b="1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연구</a:t>
              </a:r>
              <a:r>
                <a:rPr lang="en-US" altLang="ko-KR" sz="1800" b="1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 </a:t>
              </a:r>
              <a:r>
                <a:rPr lang="ko-KR" altLang="en-US" sz="1800" b="1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요약</a:t>
              </a:r>
              <a:endParaRPr lang="en-US" altLang="ko-KR" sz="18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endParaRPr>
            </a:p>
          </p:txBody>
        </p:sp>
      </p:grp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A86AF1B9-5995-A275-22A1-B222498187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7</a:t>
            </a:fld>
            <a:endParaRPr lang="ko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FEA4D8C-DD64-04E0-B798-B0E55C8D3C4D}"/>
                  </a:ext>
                </a:extLst>
              </p:cNvPr>
              <p:cNvSpPr txBox="1"/>
              <p:nvPr/>
            </p:nvSpPr>
            <p:spPr>
              <a:xfrm>
                <a:off x="4859118" y="1209894"/>
                <a:ext cx="128964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𝑢𝑠</m:t>
                          </m:r>
                        </m:sub>
                      </m:sSub>
                      <m:r>
                        <a:rPr kumimoji="1" lang="en-US" altLang="ko-Kore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ko-Kore-KR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kumimoji="1" lang="en-US" altLang="ko-Kore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ko-Kore-KR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FEA4D8C-DD64-04E0-B798-B0E55C8D3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118" y="1209894"/>
                <a:ext cx="1289647" cy="338554"/>
              </a:xfrm>
              <a:prstGeom prst="rect">
                <a:avLst/>
              </a:prstGeom>
              <a:blipFill>
                <a:blip r:embed="rId3"/>
                <a:stretch>
                  <a:fillRect b="-1851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그림 14">
            <a:extLst>
              <a:ext uri="{FF2B5EF4-FFF2-40B4-BE49-F238E27FC236}">
                <a16:creationId xmlns:a16="http://schemas.microsoft.com/office/drawing/2014/main" id="{23296AAF-4D30-B1DB-BE29-3C4CA1A673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74"/>
          <a:stretch/>
        </p:blipFill>
        <p:spPr>
          <a:xfrm>
            <a:off x="864754" y="1067992"/>
            <a:ext cx="2176854" cy="609600"/>
          </a:xfrm>
          <a:prstGeom prst="rect">
            <a:avLst/>
          </a:prstGeom>
        </p:spPr>
      </p:pic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E90D48DF-E346-E18C-9137-F5A1268A60BB}"/>
              </a:ext>
            </a:extLst>
          </p:cNvPr>
          <p:cNvSpPr/>
          <p:nvPr/>
        </p:nvSpPr>
        <p:spPr>
          <a:xfrm>
            <a:off x="4294285" y="1361765"/>
            <a:ext cx="503959" cy="14287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Google Shape;100;p25">
            <a:extLst>
              <a:ext uri="{FF2B5EF4-FFF2-40B4-BE49-F238E27FC236}">
                <a16:creationId xmlns:a16="http://schemas.microsoft.com/office/drawing/2014/main" id="{95F33647-4D0E-31D4-FD22-5A45FC41AD10}"/>
              </a:ext>
            </a:extLst>
          </p:cNvPr>
          <p:cNvSpPr txBox="1"/>
          <p:nvPr/>
        </p:nvSpPr>
        <p:spPr>
          <a:xfrm>
            <a:off x="2954233" y="1064805"/>
            <a:ext cx="1392008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: Unsaturated</a:t>
            </a:r>
            <a:b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</a:b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: Saturated</a:t>
            </a:r>
            <a:endParaRPr lang="en-US" altLang="ko-KR" b="1" i="1" dirty="0">
              <a:solidFill>
                <a:srgbClr val="002060"/>
              </a:solidFill>
              <a:latin typeface="넥슨Lv1고딕 Low OTF" panose="00000500000000000000" pitchFamily="50" charset="-127"/>
              <a:ea typeface="넥슨Lv1고딕 Low OTF" panose="00000500000000000000" pitchFamily="50" charset="-127"/>
              <a:sym typeface="Wingdings" pitchFamily="2" charset="2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C06059D-38E4-530D-52F0-4DC819342CB3}"/>
              </a:ext>
            </a:extLst>
          </p:cNvPr>
          <p:cNvCxnSpPr>
            <a:cxnSpLocks/>
          </p:cNvCxnSpPr>
          <p:nvPr/>
        </p:nvCxnSpPr>
        <p:spPr>
          <a:xfrm>
            <a:off x="1019753" y="2678684"/>
            <a:ext cx="225157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A8238CFD-9850-7344-5546-559BD53F9F1E}"/>
              </a:ext>
            </a:extLst>
          </p:cNvPr>
          <p:cNvCxnSpPr>
            <a:cxnSpLocks/>
          </p:cNvCxnSpPr>
          <p:nvPr/>
        </p:nvCxnSpPr>
        <p:spPr>
          <a:xfrm>
            <a:off x="2671867" y="2173264"/>
            <a:ext cx="56637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E2AE947A-41BF-004D-4853-87FDB4017B8E}"/>
              </a:ext>
            </a:extLst>
          </p:cNvPr>
          <p:cNvCxnSpPr>
            <a:cxnSpLocks/>
          </p:cNvCxnSpPr>
          <p:nvPr/>
        </p:nvCxnSpPr>
        <p:spPr>
          <a:xfrm flipV="1">
            <a:off x="1619218" y="2173264"/>
            <a:ext cx="1052649" cy="10108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1A365587-DDC9-709A-BBF6-55FB6C7179DE}"/>
              </a:ext>
            </a:extLst>
          </p:cNvPr>
          <p:cNvCxnSpPr>
            <a:cxnSpLocks/>
          </p:cNvCxnSpPr>
          <p:nvPr/>
        </p:nvCxnSpPr>
        <p:spPr>
          <a:xfrm>
            <a:off x="1019753" y="3184105"/>
            <a:ext cx="59946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34BF8F2-BAA7-9A81-8BBA-CAE7D65E4C63}"/>
              </a:ext>
            </a:extLst>
          </p:cNvPr>
          <p:cNvCxnSpPr>
            <a:cxnSpLocks/>
          </p:cNvCxnSpPr>
          <p:nvPr/>
        </p:nvCxnSpPr>
        <p:spPr>
          <a:xfrm>
            <a:off x="2679691" y="2173264"/>
            <a:ext cx="0" cy="50542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연결선[R] 63">
            <a:extLst>
              <a:ext uri="{FF2B5EF4-FFF2-40B4-BE49-F238E27FC236}">
                <a16:creationId xmlns:a16="http://schemas.microsoft.com/office/drawing/2014/main" id="{94422A79-042A-524E-33C1-A20FF5E1AD38}"/>
              </a:ext>
            </a:extLst>
          </p:cNvPr>
          <p:cNvCxnSpPr>
            <a:cxnSpLocks/>
          </p:cNvCxnSpPr>
          <p:nvPr/>
        </p:nvCxnSpPr>
        <p:spPr>
          <a:xfrm>
            <a:off x="1619218" y="2678685"/>
            <a:ext cx="0" cy="50542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7F09837-96B3-80CA-0A3D-9DB389783298}"/>
                  </a:ext>
                </a:extLst>
              </p:cNvPr>
              <p:cNvSpPr txBox="1"/>
              <p:nvPr/>
            </p:nvSpPr>
            <p:spPr>
              <a:xfrm>
                <a:off x="2108532" y="3025665"/>
                <a:ext cx="92486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</a:rPr>
                        <m:t>=−7.5</m:t>
                      </m:r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kumimoji="1" lang="en-US" altLang="ko-Kore-KR" sz="12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7F09837-96B3-80CA-0A3D-9DB389783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532" y="3025665"/>
                <a:ext cx="924869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82B792C-5321-77D8-79F9-75FD5F400E14}"/>
                  </a:ext>
                </a:extLst>
              </p:cNvPr>
              <p:cNvSpPr txBox="1"/>
              <p:nvPr/>
            </p:nvSpPr>
            <p:spPr>
              <a:xfrm>
                <a:off x="1284455" y="2029210"/>
                <a:ext cx="95430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</a:rPr>
                        <m:t>=+7.5</m:t>
                      </m:r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kumimoji="1" lang="ko-Kore-KR" altLang="en-US" sz="1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82B792C-5321-77D8-79F9-75FD5F400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455" y="2029210"/>
                <a:ext cx="954300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오른쪽 화살표[R] 67">
            <a:extLst>
              <a:ext uri="{FF2B5EF4-FFF2-40B4-BE49-F238E27FC236}">
                <a16:creationId xmlns:a16="http://schemas.microsoft.com/office/drawing/2014/main" id="{30158122-F916-3005-DD29-3DCA802B3965}"/>
              </a:ext>
            </a:extLst>
          </p:cNvPr>
          <p:cNvSpPr/>
          <p:nvPr/>
        </p:nvSpPr>
        <p:spPr>
          <a:xfrm>
            <a:off x="3971471" y="2607246"/>
            <a:ext cx="503959" cy="14287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66F200EE-BDF7-27DC-A0C7-1CC4D3AEC317}"/>
              </a:ext>
            </a:extLst>
          </p:cNvPr>
          <p:cNvGrpSpPr/>
          <p:nvPr/>
        </p:nvGrpSpPr>
        <p:grpSpPr>
          <a:xfrm>
            <a:off x="4561859" y="1931715"/>
            <a:ext cx="2990033" cy="1452339"/>
            <a:chOff x="567165" y="2480103"/>
            <a:chExt cx="3274497" cy="1595521"/>
          </a:xfrm>
        </p:grpSpPr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4ED73D24-D3DF-EEE6-9A26-40E9C6544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3085" y="2480103"/>
              <a:ext cx="2868577" cy="50055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8DC18D74-6BDF-EAE2-75AA-1D50851C9401}"/>
                    </a:ext>
                  </a:extLst>
                </p:cNvPr>
                <p:cNvSpPr txBox="1"/>
                <p:nvPr/>
              </p:nvSpPr>
              <p:spPr>
                <a:xfrm>
                  <a:off x="567165" y="2561320"/>
                  <a:ext cx="405920" cy="3381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ko-Kore-KR" b="0" i="1" smtClean="0">
                                <a:latin typeface="Cambria Math" panose="02040503050406030204" pitchFamily="18" charset="0"/>
                              </a:rPr>
                              <m:t>𝑢𝑠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4DCF7E2-F2AC-9CB4-05E8-BA77AC3B9B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165" y="2561320"/>
                  <a:ext cx="405920" cy="338120"/>
                </a:xfrm>
                <a:prstGeom prst="rect">
                  <a:avLst/>
                </a:prstGeom>
                <a:blipFill>
                  <a:blip r:embed="rId9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FABF061D-F4E8-90AF-D8DB-9C33C4B17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52629" y="3023551"/>
              <a:ext cx="2967641" cy="105207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100;p25">
                <a:extLst>
                  <a:ext uri="{FF2B5EF4-FFF2-40B4-BE49-F238E27FC236}">
                    <a16:creationId xmlns:a16="http://schemas.microsoft.com/office/drawing/2014/main" id="{F42CE35F-1F1F-69D8-D57F-99B072CD6B73}"/>
                  </a:ext>
                </a:extLst>
              </p:cNvPr>
              <p:cNvSpPr txBox="1"/>
              <p:nvPr/>
            </p:nvSpPr>
            <p:spPr>
              <a:xfrm>
                <a:off x="189496" y="462776"/>
                <a:ext cx="3075297" cy="4323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i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How can I get probabilities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𝒑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𝒖𝒔</m:t>
                        </m:r>
                      </m:sub>
                    </m:sSub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, </m:t>
                    </m:r>
                    <m:sSub>
                      <m:sSubPr>
                        <m:ctrlP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𝒑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𝒍</m:t>
                        </m:r>
                      </m:sub>
                    </m:sSub>
                    <m:r>
                      <a:rPr lang="en-US" altLang="ko-KR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, </m:t>
                    </m:r>
                    <m:sSub>
                      <m:sSubPr>
                        <m:ctrlP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𝒑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𝒉</m:t>
                        </m:r>
                      </m:sub>
                    </m:sSub>
                  </m:oMath>
                </a14:m>
                <a:r>
                  <a:rPr lang="en-US" altLang="ko-KR" b="1" i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?</a:t>
                </a:r>
              </a:p>
            </p:txBody>
          </p:sp>
        </mc:Choice>
        <mc:Fallback xmlns="">
          <p:sp>
            <p:nvSpPr>
              <p:cNvPr id="2" name="Google Shape;100;p25">
                <a:extLst>
                  <a:ext uri="{FF2B5EF4-FFF2-40B4-BE49-F238E27FC236}">
                    <a16:creationId xmlns:a16="http://schemas.microsoft.com/office/drawing/2014/main" id="{F42CE35F-1F1F-69D8-D57F-99B072CD6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96" y="462776"/>
                <a:ext cx="3075297" cy="432396"/>
              </a:xfrm>
              <a:prstGeom prst="rect">
                <a:avLst/>
              </a:prstGeom>
              <a:blipFill>
                <a:blip r:embed="rId11"/>
                <a:stretch>
                  <a:fillRect l="-4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09C421-BC96-B7D2-1A5C-C3A700A2BBA9}"/>
                  </a:ext>
                </a:extLst>
              </p:cNvPr>
              <p:cNvSpPr txBox="1"/>
              <p:nvPr/>
            </p:nvSpPr>
            <p:spPr>
              <a:xfrm>
                <a:off x="501651" y="1177546"/>
                <a:ext cx="45390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09C421-BC96-B7D2-1A5C-C3A700A2B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51" y="1177546"/>
                <a:ext cx="453907" cy="338554"/>
              </a:xfrm>
              <a:prstGeom prst="rect">
                <a:avLst/>
              </a:prstGeom>
              <a:blipFill>
                <a:blip r:embed="rId12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00;p25">
                <a:extLst>
                  <a:ext uri="{FF2B5EF4-FFF2-40B4-BE49-F238E27FC236}">
                    <a16:creationId xmlns:a16="http://schemas.microsoft.com/office/drawing/2014/main" id="{F1A52F37-EE51-1B07-9771-B7F0188C6D7C}"/>
                  </a:ext>
                </a:extLst>
              </p:cNvPr>
              <p:cNvSpPr txBox="1"/>
              <p:nvPr/>
            </p:nvSpPr>
            <p:spPr>
              <a:xfrm>
                <a:off x="7613630" y="551148"/>
                <a:ext cx="1292599" cy="11584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just">
                  <a:lnSpc>
                    <a:spcPct val="115000"/>
                  </a:lnSpc>
                  <a:buSzPts val="2500"/>
                </a:pPr>
                <a14:m>
                  <m:oMath xmlns:m="http://schemas.openxmlformats.org/officeDocument/2006/math"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𝝓</m:t>
                    </m:r>
                  </m:oMath>
                </a14:m>
                <a:r>
                  <a:rPr lang="en-US" altLang="ko-KR" sz="1100" b="1" i="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Wingdings" pitchFamily="2" charset="2"/>
                  </a:rPr>
                  <a:t>: </a:t>
                </a: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PDF of </a:t>
                </a:r>
                <a14:m>
                  <m:oMath xmlns:m="http://schemas.openxmlformats.org/officeDocument/2006/math"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𝑵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(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𝟎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,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𝟏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)</m:t>
                    </m:r>
                  </m:oMath>
                </a14:m>
                <a:endParaRPr lang="en-US" altLang="ko-KR" sz="1100" b="1" i="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itchFamily="2" charset="2"/>
                </a:endParaRPr>
              </a:p>
              <a:p>
                <a:pPr algn="just">
                  <a:lnSpc>
                    <a:spcPct val="115000"/>
                  </a:lnSpc>
                  <a:buSzPts val="2500"/>
                </a:pPr>
                <a14:m>
                  <m:oMath xmlns:m="http://schemas.openxmlformats.org/officeDocument/2006/math">
                    <m:r>
                      <a:rPr lang="en-US" altLang="ko-KR" sz="11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𝚽</m:t>
                    </m:r>
                  </m:oMath>
                </a14:m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: CDF of </a:t>
                </a:r>
                <a14:m>
                  <m:oMath xmlns:m="http://schemas.openxmlformats.org/officeDocument/2006/math">
                    <m:r>
                      <a:rPr lang="en-US" altLang="ko-KR" sz="11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𝑵</m:t>
                    </m:r>
                    <m:d>
                      <m:dPr>
                        <m:ctrlPr>
                          <a:rPr lang="en-US" altLang="ko-KR" sz="11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altLang="ko-KR" sz="11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𝟎</m:t>
                        </m:r>
                        <m:r>
                          <a:rPr lang="en-US" altLang="ko-KR" sz="11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,</m:t>
                        </m:r>
                        <m:r>
                          <a:rPr lang="en-US" altLang="ko-KR" sz="11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</m:t>
                        </m:r>
                      </m:e>
                    </m:d>
                  </m:oMath>
                </a14:m>
                <a:endParaRPr lang="en-US" altLang="ko-KR" sz="11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  <a:p>
                <a:pPr algn="just">
                  <a:lnSpc>
                    <a:spcPct val="115000"/>
                  </a:lnSpc>
                  <a:buSzPts val="2500"/>
                </a:pPr>
                <a14:m>
                  <m:oMath xmlns:m="http://schemas.openxmlformats.org/officeDocument/2006/math"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𝒑</m:t>
                    </m:r>
                  </m:oMath>
                </a14:m>
                <a:r>
                  <a:rPr lang="en-US" altLang="ko-KR" sz="1100" b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Wingdings" pitchFamily="2" charset="2"/>
                  </a:rPr>
                  <a:t>: </a:t>
                </a: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Probability</a:t>
                </a:r>
              </a:p>
              <a:p>
                <a:pPr algn="just">
                  <a:lnSpc>
                    <a:spcPct val="115000"/>
                  </a:lnSpc>
                  <a:buSzPts val="25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𝒙</m:t>
                        </m:r>
                      </m:e>
                      <m:sub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𝒌</m:t>
                        </m:r>
                      </m:sub>
                    </m:sSub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≅</m:t>
                    </m:r>
                    <m:sSubSup>
                      <m:sSubSupPr>
                        <m:ctrlPr>
                          <a:rPr lang="en-US" altLang="ko-KR" sz="11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ko-KR" sz="11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accPr>
                          <m:e>
                            <m:r>
                              <a:rPr lang="en-US" altLang="ko-KR" sz="11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altLang="ko-KR" sz="11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𝒌</m:t>
                        </m:r>
                      </m:sub>
                      <m:sup>
                        <m:r>
                          <a:rPr lang="en-US" altLang="ko-KR" sz="11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−</m:t>
                        </m:r>
                      </m:sup>
                    </m:sSubSup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US" altLang="ko-KR" sz="1100" b="1" i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Wingdings" pitchFamily="2" charset="2"/>
                  </a:rPr>
                  <a:t> </a:t>
                </a:r>
              </a:p>
              <a:p>
                <a:pPr algn="just">
                  <a:lnSpc>
                    <a:spcPct val="115000"/>
                  </a:lnSpc>
                  <a:buSzPts val="2500"/>
                </a:pPr>
                <a:endParaRPr lang="en-US" altLang="ko-KR" sz="11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7" name="Google Shape;100;p25">
                <a:extLst>
                  <a:ext uri="{FF2B5EF4-FFF2-40B4-BE49-F238E27FC236}">
                    <a16:creationId xmlns:a16="http://schemas.microsoft.com/office/drawing/2014/main" id="{F1A52F37-EE51-1B07-9771-B7F0188C6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3630" y="551148"/>
                <a:ext cx="1292599" cy="11584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100;p25">
                <a:extLst>
                  <a:ext uri="{FF2B5EF4-FFF2-40B4-BE49-F238E27FC236}">
                    <a16:creationId xmlns:a16="http://schemas.microsoft.com/office/drawing/2014/main" id="{C6C16409-9F55-F825-29B2-E4AE025E936B}"/>
                  </a:ext>
                </a:extLst>
              </p:cNvPr>
              <p:cNvSpPr txBox="1"/>
              <p:nvPr/>
            </p:nvSpPr>
            <p:spPr>
              <a:xfrm>
                <a:off x="282982" y="756126"/>
                <a:ext cx="4620502" cy="4323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Let new random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𝒑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altLang="ko-KR" b="1" i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</a:t>
                </a: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follow Bernoulli Distribution. </a:t>
                </a:r>
              </a:p>
            </p:txBody>
          </p:sp>
        </mc:Choice>
        <mc:Fallback xmlns="">
          <p:sp>
            <p:nvSpPr>
              <p:cNvPr id="10" name="Google Shape;100;p25">
                <a:extLst>
                  <a:ext uri="{FF2B5EF4-FFF2-40B4-BE49-F238E27FC236}">
                    <a16:creationId xmlns:a16="http://schemas.microsoft.com/office/drawing/2014/main" id="{C6C16409-9F55-F825-29B2-E4AE025E9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82" y="756126"/>
                <a:ext cx="4620502" cy="432396"/>
              </a:xfrm>
              <a:prstGeom prst="rect">
                <a:avLst/>
              </a:prstGeom>
              <a:blipFill>
                <a:blip r:embed="rId14"/>
                <a:stretch>
                  <a:fillRect l="-5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2148F0-2D50-31E8-1DC0-D21278117C8E}"/>
                  </a:ext>
                </a:extLst>
              </p:cNvPr>
              <p:cNvSpPr txBox="1"/>
              <p:nvPr/>
            </p:nvSpPr>
            <p:spPr>
              <a:xfrm>
                <a:off x="7342197" y="2405022"/>
                <a:ext cx="1724446" cy="5002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 1−</m:t>
                      </m:r>
                      <m:r>
                        <m:rPr>
                          <m:sty m:val="p"/>
                        </m:rPr>
                        <a:rPr kumimoji="1" lang="el-GR" altLang="ko-Kore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kumimoji="1" lang="el-GR" altLang="ko-Kore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l-GR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l-GR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l-GR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sSub>
                                <m:sSubPr>
                                  <m:ctrlP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l-GR" altLang="ko-Kore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2148F0-2D50-31E8-1DC0-D21278117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197" y="2405022"/>
                <a:ext cx="1724446" cy="50020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Google Shape;100;p25">
            <a:extLst>
              <a:ext uri="{FF2B5EF4-FFF2-40B4-BE49-F238E27FC236}">
                <a16:creationId xmlns:a16="http://schemas.microsoft.com/office/drawing/2014/main" id="{8F2DCEEC-5580-F7C3-579C-D407B20927F0}"/>
              </a:ext>
            </a:extLst>
          </p:cNvPr>
          <p:cNvSpPr txBox="1"/>
          <p:nvPr/>
        </p:nvSpPr>
        <p:spPr>
          <a:xfrm>
            <a:off x="2593233" y="4226221"/>
            <a:ext cx="4247786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 Probabilities are acquired.</a:t>
            </a:r>
          </a:p>
          <a:p>
            <a:pPr>
              <a:lnSpc>
                <a:spcPct val="115000"/>
              </a:lnSpc>
              <a:buSzPts val="2500"/>
            </a:pPr>
            <a:r>
              <a:rPr lang="en-US" altLang="ko-KR" b="1" i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Next step: Expected values of the measurements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Google Shape;100;p25">
                <a:extLst>
                  <a:ext uri="{FF2B5EF4-FFF2-40B4-BE49-F238E27FC236}">
                    <a16:creationId xmlns:a16="http://schemas.microsoft.com/office/drawing/2014/main" id="{4425F948-2A52-FDC4-F486-D60866599478}"/>
                  </a:ext>
                </a:extLst>
              </p:cNvPr>
              <p:cNvSpPr txBox="1"/>
              <p:nvPr/>
            </p:nvSpPr>
            <p:spPr>
              <a:xfrm>
                <a:off x="567165" y="3579546"/>
                <a:ext cx="8404574" cy="6809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Assumption : We do not know the true state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(</m:t>
                    </m:r>
                    <m:sSub>
                      <m:sSubPr>
                        <m:ctrlP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𝒙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𝒌</m:t>
                        </m:r>
                      </m:sub>
                    </m:sSub>
                    <m:r>
                      <a:rPr lang="en-US" altLang="ko-KR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, thus, we assume the state prediction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(</m:t>
                    </m:r>
                    <m:sSubSup>
                      <m:sSubSupPr>
                        <m:ctrlP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ko-KR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</m:ctrlPr>
                          </m:accPr>
                          <m:e>
                            <m:r>
                              <a:rPr lang="en-US" altLang="ko-KR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넥슨Lv1고딕 Low OTF" panose="00000500000000000000" pitchFamily="50" charset="-127"/>
                                <a:sym typeface="Wingdings" pitchFamily="2" charset="2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𝒌</m:t>
                        </m:r>
                      </m:sub>
                      <m:sup>
                        <m:r>
                          <a:rPr lang="en-US" altLang="ko-KR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−</m:t>
                        </m:r>
                      </m:sup>
                    </m:sSubSup>
                    <m:r>
                      <a:rPr lang="en-US" altLang="ko-KR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provides a 	  reasonably accurate estimate of the probability of censoring.</a:t>
                </a:r>
              </a:p>
            </p:txBody>
          </p:sp>
        </mc:Choice>
        <mc:Fallback xmlns="">
          <p:sp>
            <p:nvSpPr>
              <p:cNvPr id="43" name="Google Shape;100;p25">
                <a:extLst>
                  <a:ext uri="{FF2B5EF4-FFF2-40B4-BE49-F238E27FC236}">
                    <a16:creationId xmlns:a16="http://schemas.microsoft.com/office/drawing/2014/main" id="{4425F948-2A52-FDC4-F486-D60866599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65" y="3579546"/>
                <a:ext cx="8404574" cy="680925"/>
              </a:xfrm>
              <a:prstGeom prst="rect">
                <a:avLst/>
              </a:prstGeom>
              <a:blipFill>
                <a:blip r:embed="rId16"/>
                <a:stretch>
                  <a:fillRect l="-1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BB7D78-702D-D242-CB3C-27AE22141408}"/>
                  </a:ext>
                </a:extLst>
              </p:cNvPr>
              <p:cNvSpPr txBox="1"/>
              <p:nvPr/>
            </p:nvSpPr>
            <p:spPr>
              <a:xfrm>
                <a:off x="5824185" y="1698439"/>
                <a:ext cx="440570" cy="308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ko-KR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</m:ctrlPr>
                            </m:accPr>
                            <m:e>
                              <m:r>
                                <a:rPr lang="en-US" altLang="ko-KR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𝒌</m:t>
                          </m:r>
                        </m:sub>
                        <m:sup>
                          <m:r>
                            <a:rPr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BB7D78-702D-D242-CB3C-27AE22141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185" y="1698439"/>
                <a:ext cx="440570" cy="308418"/>
              </a:xfrm>
              <a:prstGeom prst="rect">
                <a:avLst/>
              </a:prstGeom>
              <a:blipFill>
                <a:blip r:embed="rId17"/>
                <a:stretch>
                  <a:fillRect t="-4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4B9CBF-A926-2F86-2803-ABD1BD331DCA}"/>
                  </a:ext>
                </a:extLst>
              </p:cNvPr>
              <p:cNvSpPr txBox="1"/>
              <p:nvPr/>
            </p:nvSpPr>
            <p:spPr>
              <a:xfrm>
                <a:off x="7139131" y="1710421"/>
                <a:ext cx="328092" cy="308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ko-KR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</m:ctrlPr>
                            </m:accPr>
                            <m:e>
                              <m:r>
                                <a:rPr lang="en-US" altLang="ko-KR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𝒌</m:t>
                          </m:r>
                        </m:sub>
                        <m:sup>
                          <m:r>
                            <a:rPr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4B9CBF-A926-2F86-2803-ABD1BD331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131" y="1710421"/>
                <a:ext cx="328092" cy="308418"/>
              </a:xfrm>
              <a:prstGeom prst="rect">
                <a:avLst/>
              </a:prstGeom>
              <a:blipFill>
                <a:blip r:embed="rId18"/>
                <a:stretch>
                  <a:fillRect t="-4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03976D3-A74F-8B8B-A722-2B1ED5EC0A89}"/>
                  </a:ext>
                </a:extLst>
              </p:cNvPr>
              <p:cNvSpPr txBox="1"/>
              <p:nvPr/>
            </p:nvSpPr>
            <p:spPr>
              <a:xfrm>
                <a:off x="6537860" y="2238596"/>
                <a:ext cx="440570" cy="308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ko-KR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</m:ctrlPr>
                            </m:accPr>
                            <m:e>
                              <m:r>
                                <a:rPr lang="en-US" altLang="ko-KR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𝒌</m:t>
                          </m:r>
                        </m:sub>
                        <m:sup>
                          <m:r>
                            <a:rPr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03976D3-A74F-8B8B-A722-2B1ED5EC0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860" y="2238596"/>
                <a:ext cx="440570" cy="308418"/>
              </a:xfrm>
              <a:prstGeom prst="rect">
                <a:avLst/>
              </a:prstGeom>
              <a:blipFill>
                <a:blip r:embed="rId19"/>
                <a:stretch>
                  <a:fillRect t="-4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C410D6-42D2-0BC4-3605-1C29BA197C6C}"/>
                  </a:ext>
                </a:extLst>
              </p:cNvPr>
              <p:cNvSpPr txBox="1"/>
              <p:nvPr/>
            </p:nvSpPr>
            <p:spPr>
              <a:xfrm>
                <a:off x="6862607" y="2723231"/>
                <a:ext cx="440570" cy="308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ko-KR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</m:ctrlPr>
                            </m:accPr>
                            <m:e>
                              <m:r>
                                <a:rPr lang="en-US" altLang="ko-KR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𝒌</m:t>
                          </m:r>
                        </m:sub>
                        <m:sup>
                          <m:r>
                            <a:rPr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C410D6-42D2-0BC4-3605-1C29BA197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2607" y="2723231"/>
                <a:ext cx="440570" cy="308418"/>
              </a:xfrm>
              <a:prstGeom prst="rect">
                <a:avLst/>
              </a:prstGeom>
              <a:blipFill>
                <a:blip r:embed="rId20"/>
                <a:stretch>
                  <a:fillRect t="-4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AF7BFE4-6665-6E8A-A026-3B59A561B144}"/>
                  </a:ext>
                </a:extLst>
              </p:cNvPr>
              <p:cNvSpPr txBox="1"/>
              <p:nvPr/>
            </p:nvSpPr>
            <p:spPr>
              <a:xfrm>
                <a:off x="8583774" y="2238596"/>
                <a:ext cx="328092" cy="308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ko-KR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</m:ctrlPr>
                            </m:accPr>
                            <m:e>
                              <m:r>
                                <a:rPr lang="en-US" altLang="ko-KR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𝒌</m:t>
                          </m:r>
                        </m:sub>
                        <m:sup>
                          <m:r>
                            <a:rPr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AF7BFE4-6665-6E8A-A026-3B59A561B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3774" y="2238596"/>
                <a:ext cx="328092" cy="308418"/>
              </a:xfrm>
              <a:prstGeom prst="rect">
                <a:avLst/>
              </a:prstGeom>
              <a:blipFill>
                <a:blip r:embed="rId21"/>
                <a:stretch>
                  <a:fillRect t="-4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DA085D4-735F-0B43-90F8-C8ED63B35113}"/>
              </a:ext>
            </a:extLst>
          </p:cNvPr>
          <p:cNvCxnSpPr>
            <a:cxnSpLocks/>
          </p:cNvCxnSpPr>
          <p:nvPr/>
        </p:nvCxnSpPr>
        <p:spPr>
          <a:xfrm flipV="1">
            <a:off x="2149182" y="1889499"/>
            <a:ext cx="0" cy="15151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DFD7783D-3DED-C3E7-1537-F05F602C6836}"/>
              </a:ext>
            </a:extLst>
          </p:cNvPr>
          <p:cNvCxnSpPr>
            <a:cxnSpLocks/>
          </p:cNvCxnSpPr>
          <p:nvPr/>
        </p:nvCxnSpPr>
        <p:spPr>
          <a:xfrm flipH="1">
            <a:off x="2149182" y="2173264"/>
            <a:ext cx="53050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A496DFF3-0DD2-8257-2923-8832151BD71D}"/>
              </a:ext>
            </a:extLst>
          </p:cNvPr>
          <p:cNvCxnSpPr>
            <a:cxnSpLocks/>
          </p:cNvCxnSpPr>
          <p:nvPr/>
        </p:nvCxnSpPr>
        <p:spPr>
          <a:xfrm flipH="1">
            <a:off x="1603627" y="3180371"/>
            <a:ext cx="53050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Google Shape;100;p25">
            <a:extLst>
              <a:ext uri="{FF2B5EF4-FFF2-40B4-BE49-F238E27FC236}">
                <a16:creationId xmlns:a16="http://schemas.microsoft.com/office/drawing/2014/main" id="{22880CE2-9E3F-2183-7E2D-DC72D577240C}"/>
              </a:ext>
            </a:extLst>
          </p:cNvPr>
          <p:cNvSpPr txBox="1"/>
          <p:nvPr/>
        </p:nvSpPr>
        <p:spPr>
          <a:xfrm>
            <a:off x="3222014" y="2472828"/>
            <a:ext cx="683894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Actual</a:t>
            </a:r>
            <a:endParaRPr lang="en-US" altLang="ko-KR" b="1" i="1" dirty="0">
              <a:solidFill>
                <a:srgbClr val="002060"/>
              </a:solidFill>
              <a:latin typeface="넥슨Lv1고딕 Low OTF" panose="00000500000000000000" pitchFamily="50" charset="-127"/>
              <a:ea typeface="넥슨Lv1고딕 Low OTF" panose="00000500000000000000" pitchFamily="50" charset="-127"/>
              <a:sym typeface="Wingdings" pitchFamily="2" charset="2"/>
            </a:endParaRPr>
          </a:p>
        </p:txBody>
      </p:sp>
      <p:sp>
        <p:nvSpPr>
          <p:cNvPr id="32" name="Google Shape;100;p25">
            <a:extLst>
              <a:ext uri="{FF2B5EF4-FFF2-40B4-BE49-F238E27FC236}">
                <a16:creationId xmlns:a16="http://schemas.microsoft.com/office/drawing/2014/main" id="{682AC013-1A7C-680E-AF1D-33C1D9D8685B}"/>
              </a:ext>
            </a:extLst>
          </p:cNvPr>
          <p:cNvSpPr txBox="1"/>
          <p:nvPr/>
        </p:nvSpPr>
        <p:spPr>
          <a:xfrm>
            <a:off x="1680533" y="1579835"/>
            <a:ext cx="1116444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Measured</a:t>
            </a:r>
          </a:p>
        </p:txBody>
      </p:sp>
    </p:spTree>
    <p:extLst>
      <p:ext uri="{BB962C8B-B14F-4D97-AF65-F5344CB8AC3E}">
        <p14:creationId xmlns:p14="http://schemas.microsoft.com/office/powerpoint/2010/main" val="1372260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7D935B96-B00E-F18F-E5A0-6B4F9658B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7CA9D6C-7707-7BC4-A2F5-3A37C10695F5}"/>
              </a:ext>
            </a:extLst>
          </p:cNvPr>
          <p:cNvSpPr/>
          <p:nvPr/>
        </p:nvSpPr>
        <p:spPr>
          <a:xfrm>
            <a:off x="129639" y="86742"/>
            <a:ext cx="8884721" cy="42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sx="99000" sy="99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4D5104-FF95-5412-697F-6A6A6D5ABF89}"/>
              </a:ext>
            </a:extLst>
          </p:cNvPr>
          <p:cNvSpPr txBox="1"/>
          <p:nvPr/>
        </p:nvSpPr>
        <p:spPr>
          <a:xfrm>
            <a:off x="4475430" y="16929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자율 지능 시스템 연구실 </a:t>
            </a:r>
            <a:endParaRPr lang="ko-KR" altLang="en-US" sz="1050" dirty="0">
              <a:solidFill>
                <a:srgbClr val="19264B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57FA59C-3373-3FE0-CAE4-62282AB1F667}"/>
              </a:ext>
            </a:extLst>
          </p:cNvPr>
          <p:cNvGrpSpPr/>
          <p:nvPr/>
        </p:nvGrpSpPr>
        <p:grpSpPr>
          <a:xfrm>
            <a:off x="143033" y="30805"/>
            <a:ext cx="3847076" cy="540069"/>
            <a:chOff x="143033" y="30805"/>
            <a:chExt cx="3847076" cy="540069"/>
          </a:xfrm>
        </p:grpSpPr>
        <p:cxnSp>
          <p:nvCxnSpPr>
            <p:cNvPr id="14" name="Google Shape;226;p33">
              <a:extLst>
                <a:ext uri="{FF2B5EF4-FFF2-40B4-BE49-F238E27FC236}">
                  <a16:creationId xmlns:a16="http://schemas.microsoft.com/office/drawing/2014/main" id="{415E6977-F790-9C2F-1079-4F0B16E43E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97" y="469131"/>
              <a:ext cx="3201403" cy="0"/>
            </a:xfrm>
            <a:prstGeom prst="straightConnector1">
              <a:avLst/>
            </a:prstGeom>
            <a:noFill/>
            <a:ln w="12700" cap="flat" cmpd="sng">
              <a:solidFill>
                <a:srgbClr val="1926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4355F11-0CC4-432F-185C-CAE574362D10}"/>
                </a:ext>
              </a:extLst>
            </p:cNvPr>
            <p:cNvGrpSpPr/>
            <p:nvPr/>
          </p:nvGrpSpPr>
          <p:grpSpPr>
            <a:xfrm>
              <a:off x="143033" y="30805"/>
              <a:ext cx="424132" cy="538579"/>
              <a:chOff x="143033" y="30805"/>
              <a:chExt cx="424132" cy="538579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5CDCE3C0-5DC1-EEA7-4F64-506EB5F0C12C}"/>
                  </a:ext>
                </a:extLst>
              </p:cNvPr>
              <p:cNvSpPr/>
              <p:nvPr/>
            </p:nvSpPr>
            <p:spPr>
              <a:xfrm>
                <a:off x="189497" y="128016"/>
                <a:ext cx="331204" cy="344159"/>
              </a:xfrm>
              <a:prstGeom prst="rect">
                <a:avLst/>
              </a:prstGeom>
              <a:solidFill>
                <a:srgbClr val="1926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Google Shape;100;p25">
                <a:extLst>
                  <a:ext uri="{FF2B5EF4-FFF2-40B4-BE49-F238E27FC236}">
                    <a16:creationId xmlns:a16="http://schemas.microsoft.com/office/drawing/2014/main" id="{88F83F68-7853-EE4E-58D0-A9BFF6FBD3A5}"/>
                  </a:ext>
                </a:extLst>
              </p:cNvPr>
              <p:cNvSpPr txBox="1"/>
              <p:nvPr/>
            </p:nvSpPr>
            <p:spPr>
              <a:xfrm>
                <a:off x="143033" y="30805"/>
                <a:ext cx="424132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en-US" altLang="ko-KR" sz="2000" b="1" i="0" u="none" strike="noStrike" cap="none" dirty="0">
                    <a:solidFill>
                      <a:schemeClr val="bg1"/>
                    </a:solidFill>
                    <a:latin typeface="넥슨Lv1고딕 Low OTF Bold" panose="00000800000000000000" pitchFamily="50" charset="-127"/>
                    <a:ea typeface="넥슨Lv1고딕 Low OTF Bold" panose="00000800000000000000" pitchFamily="50" charset="-127"/>
                    <a:sym typeface="Arial"/>
                  </a:rPr>
                  <a:t>2</a:t>
                </a:r>
              </a:p>
            </p:txBody>
          </p:sp>
        </p:grpSp>
        <p:sp>
          <p:nvSpPr>
            <p:cNvPr id="100" name="Google Shape;100;p25">
              <a:extLst>
                <a:ext uri="{FF2B5EF4-FFF2-40B4-BE49-F238E27FC236}">
                  <a16:creationId xmlns:a16="http://schemas.microsoft.com/office/drawing/2014/main" id="{310DE57A-252B-9869-95F5-2103C4F3652D}"/>
                </a:ext>
              </a:extLst>
            </p:cNvPr>
            <p:cNvSpPr txBox="1"/>
            <p:nvPr/>
          </p:nvSpPr>
          <p:spPr>
            <a:xfrm>
              <a:off x="501651" y="67690"/>
              <a:ext cx="3488458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>
                <a:lnSpc>
                  <a:spcPct val="115000"/>
                </a:lnSpc>
                <a:buSzPts val="2500"/>
              </a:pPr>
              <a:r>
                <a:rPr lang="ko-KR" altLang="en-US" sz="1800" b="1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지난</a:t>
              </a:r>
              <a:r>
                <a:rPr lang="en-US" altLang="ko-KR" sz="1800" b="1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 </a:t>
              </a:r>
              <a:r>
                <a:rPr lang="ko-KR" altLang="en-US" sz="1800" b="1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연구</a:t>
              </a:r>
              <a:r>
                <a:rPr lang="en-US" altLang="ko-KR" sz="1800" b="1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 </a:t>
              </a:r>
              <a:r>
                <a:rPr lang="ko-KR" altLang="en-US" sz="1800" b="1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요약</a:t>
              </a:r>
              <a:endParaRPr lang="en-US" altLang="ko-KR" sz="18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endParaRPr>
            </a:p>
          </p:txBody>
        </p:sp>
      </p:grp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54A37416-6880-159D-EEEF-589E14AD3D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8</a:t>
            </a:fld>
            <a:endParaRPr lang="ko" altLang="en-US"/>
          </a:p>
        </p:txBody>
      </p:sp>
      <p:sp>
        <p:nvSpPr>
          <p:cNvPr id="73" name="Google Shape;100;p25">
            <a:extLst>
              <a:ext uri="{FF2B5EF4-FFF2-40B4-BE49-F238E27FC236}">
                <a16:creationId xmlns:a16="http://schemas.microsoft.com/office/drawing/2014/main" id="{8DB351A6-5720-E328-7850-B6D7D92AFC67}"/>
              </a:ext>
            </a:extLst>
          </p:cNvPr>
          <p:cNvSpPr txBox="1"/>
          <p:nvPr/>
        </p:nvSpPr>
        <p:spPr>
          <a:xfrm>
            <a:off x="2448106" y="2537189"/>
            <a:ext cx="4247786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 Expected values of the measurement are acquired.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FB071F4-EB19-2B78-CFF0-0B8635FEA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85" y="829033"/>
            <a:ext cx="3046026" cy="2893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4893C2C-8129-CE4D-987D-31E2CAF10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343" y="624288"/>
            <a:ext cx="2738107" cy="625456"/>
          </a:xfrm>
          <a:prstGeom prst="rect">
            <a:avLst/>
          </a:prstGeom>
        </p:spPr>
      </p:pic>
      <p:sp>
        <p:nvSpPr>
          <p:cNvPr id="7" name="Google Shape;100;p25">
            <a:extLst>
              <a:ext uri="{FF2B5EF4-FFF2-40B4-BE49-F238E27FC236}">
                <a16:creationId xmlns:a16="http://schemas.microsoft.com/office/drawing/2014/main" id="{51BF0924-2086-1281-33E5-D5310BEFD284}"/>
              </a:ext>
            </a:extLst>
          </p:cNvPr>
          <p:cNvSpPr txBox="1"/>
          <p:nvPr/>
        </p:nvSpPr>
        <p:spPr>
          <a:xfrm>
            <a:off x="3566295" y="760821"/>
            <a:ext cx="696004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where</a:t>
            </a:r>
            <a:endParaRPr lang="en-US" altLang="ko-KR" b="1" i="1" dirty="0">
              <a:solidFill>
                <a:srgbClr val="002060"/>
              </a:solidFill>
              <a:latin typeface="넥슨Lv1고딕 Low OTF" panose="00000500000000000000" pitchFamily="50" charset="-127"/>
              <a:ea typeface="넥슨Lv1고딕 Low OTF" panose="00000500000000000000" pitchFamily="50" charset="-127"/>
              <a:sym typeface="Wingdings" pitchFamily="2" charset="2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DDF39B54-C76D-F088-B71E-212A0AB0242B}"/>
              </a:ext>
            </a:extLst>
          </p:cNvPr>
          <p:cNvSpPr/>
          <p:nvPr/>
        </p:nvSpPr>
        <p:spPr>
          <a:xfrm rot="5400000">
            <a:off x="2831937" y="735314"/>
            <a:ext cx="45719" cy="752765"/>
          </a:xfrm>
          <a:prstGeom prst="rightBrac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2060"/>
              </a:solidFill>
            </a:endParaRPr>
          </a:p>
        </p:txBody>
      </p:sp>
      <p:sp>
        <p:nvSpPr>
          <p:cNvPr id="10" name="Google Shape;100;p25">
            <a:extLst>
              <a:ext uri="{FF2B5EF4-FFF2-40B4-BE49-F238E27FC236}">
                <a16:creationId xmlns:a16="http://schemas.microsoft.com/office/drawing/2014/main" id="{CE36A5A3-58C1-EABE-30BD-1892FA0382EB}"/>
              </a:ext>
            </a:extLst>
          </p:cNvPr>
          <p:cNvSpPr txBox="1"/>
          <p:nvPr/>
        </p:nvSpPr>
        <p:spPr>
          <a:xfrm>
            <a:off x="3339477" y="1233303"/>
            <a:ext cx="1623478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i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Inverse Mill’s Ratio</a:t>
            </a:r>
          </a:p>
        </p:txBody>
      </p:sp>
      <p:sp>
        <p:nvSpPr>
          <p:cNvPr id="11" name="Google Shape;100;p25">
            <a:extLst>
              <a:ext uri="{FF2B5EF4-FFF2-40B4-BE49-F238E27FC236}">
                <a16:creationId xmlns:a16="http://schemas.microsoft.com/office/drawing/2014/main" id="{7F301C2C-B4F1-DB1B-B5D2-3F7B42E95478}"/>
              </a:ext>
            </a:extLst>
          </p:cNvPr>
          <p:cNvSpPr txBox="1"/>
          <p:nvPr/>
        </p:nvSpPr>
        <p:spPr>
          <a:xfrm>
            <a:off x="2617095" y="1476333"/>
            <a:ext cx="4775475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i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 Plays the role of preventing expectation to be “Biased”.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Google Shape;100;p25">
                <a:extLst>
                  <a:ext uri="{FF2B5EF4-FFF2-40B4-BE49-F238E27FC236}">
                    <a16:creationId xmlns:a16="http://schemas.microsoft.com/office/drawing/2014/main" id="{FB41F352-C37A-D222-64FA-811AA1B68D06}"/>
                  </a:ext>
                </a:extLst>
              </p:cNvPr>
              <p:cNvSpPr txBox="1"/>
              <p:nvPr/>
            </p:nvSpPr>
            <p:spPr>
              <a:xfrm>
                <a:off x="7613630" y="551148"/>
                <a:ext cx="1292599" cy="9884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just">
                  <a:lnSpc>
                    <a:spcPct val="115000"/>
                  </a:lnSpc>
                  <a:buSzPts val="2500"/>
                </a:pPr>
                <a14:m>
                  <m:oMath xmlns:m="http://schemas.openxmlformats.org/officeDocument/2006/math"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𝝓</m:t>
                    </m:r>
                  </m:oMath>
                </a14:m>
                <a:r>
                  <a:rPr lang="en-US" altLang="ko-KR" sz="1100" b="1" i="0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Wingdings" pitchFamily="2" charset="2"/>
                  </a:rPr>
                  <a:t>: </a:t>
                </a: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PDF of </a:t>
                </a:r>
                <a14:m>
                  <m:oMath xmlns:m="http://schemas.openxmlformats.org/officeDocument/2006/math"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𝑵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(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𝟎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,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𝟏</m:t>
                    </m:r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)</m:t>
                    </m:r>
                  </m:oMath>
                </a14:m>
                <a:endParaRPr lang="en-US" altLang="ko-KR" sz="1100" b="1" i="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itchFamily="2" charset="2"/>
                </a:endParaRPr>
              </a:p>
              <a:p>
                <a:pPr algn="just">
                  <a:lnSpc>
                    <a:spcPct val="115000"/>
                  </a:lnSpc>
                  <a:buSzPts val="2500"/>
                </a:pPr>
                <a14:m>
                  <m:oMath xmlns:m="http://schemas.openxmlformats.org/officeDocument/2006/math">
                    <m:r>
                      <a:rPr lang="en-US" altLang="ko-KR" sz="11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𝚽</m:t>
                    </m:r>
                  </m:oMath>
                </a14:m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: CDF of </a:t>
                </a:r>
                <a14:m>
                  <m:oMath xmlns:m="http://schemas.openxmlformats.org/officeDocument/2006/math">
                    <m:r>
                      <a:rPr lang="en-US" altLang="ko-KR" sz="11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넥슨Lv1고딕 Low OTF" panose="00000500000000000000" pitchFamily="50" charset="-127"/>
                        <a:sym typeface="Wingdings" pitchFamily="2" charset="2"/>
                      </a:rPr>
                      <m:t>𝑵</m:t>
                    </m:r>
                    <m:d>
                      <m:dPr>
                        <m:ctrlPr>
                          <a:rPr lang="en-US" altLang="ko-KR" sz="11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altLang="ko-KR" sz="11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𝟎</m:t>
                        </m:r>
                        <m:r>
                          <a:rPr lang="en-US" altLang="ko-KR" sz="11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,</m:t>
                        </m:r>
                        <m:r>
                          <a:rPr lang="en-US" altLang="ko-KR" sz="11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𝟏</m:t>
                        </m:r>
                      </m:e>
                    </m:d>
                  </m:oMath>
                </a14:m>
                <a:endParaRPr lang="en-US" altLang="ko-KR" sz="1100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  <a:p>
                <a:pPr algn="just">
                  <a:lnSpc>
                    <a:spcPct val="115000"/>
                  </a:lnSpc>
                  <a:buSzPts val="2500"/>
                </a:pPr>
                <a14:m>
                  <m:oMath xmlns:m="http://schemas.openxmlformats.org/officeDocument/2006/math">
                    <m:r>
                      <a:rPr lang="en-US" altLang="ko-KR" sz="1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𝒑</m:t>
                    </m:r>
                  </m:oMath>
                </a14:m>
                <a:r>
                  <a:rPr lang="en-US" altLang="ko-KR" sz="1100" b="1" dirty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Wingdings" pitchFamily="2" charset="2"/>
                  </a:rPr>
                  <a:t>: </a:t>
                </a:r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Probability</a:t>
                </a:r>
              </a:p>
              <a:p>
                <a:pPr algn="just">
                  <a:lnSpc>
                    <a:spcPct val="115000"/>
                  </a:lnSpc>
                  <a:buSzPts val="25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1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n-US" altLang="ko-KR" sz="11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11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𝒌</m:t>
                          </m:r>
                        </m:sub>
                      </m:sSub>
                      <m:r>
                        <a:rPr lang="en-US" altLang="ko-KR" sz="11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≅</m:t>
                      </m:r>
                      <m:sSubSup>
                        <m:sSubSupPr>
                          <m:ctrlPr>
                            <a:rPr lang="en-US" altLang="ko-KR" sz="11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ko-KR" sz="11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</m:ctrlPr>
                            </m:accPr>
                            <m:e>
                              <m:r>
                                <a:rPr lang="en-US" altLang="ko-KR" sz="11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altLang="ko-KR" sz="11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𝒌</m:t>
                          </m:r>
                        </m:sub>
                        <m:sup>
                          <m:r>
                            <a:rPr lang="en-US" altLang="ko-KR" sz="11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US" altLang="ko-KR" sz="1100" b="1" i="1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3" name="Google Shape;100;p25">
                <a:extLst>
                  <a:ext uri="{FF2B5EF4-FFF2-40B4-BE49-F238E27FC236}">
                    <a16:creationId xmlns:a16="http://schemas.microsoft.com/office/drawing/2014/main" id="{FB41F352-C37A-D222-64FA-811AA1B68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3630" y="551148"/>
                <a:ext cx="1292599" cy="9884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그림 18">
            <a:extLst>
              <a:ext uri="{FF2B5EF4-FFF2-40B4-BE49-F238E27FC236}">
                <a16:creationId xmlns:a16="http://schemas.microsoft.com/office/drawing/2014/main" id="{3BB923C4-9C52-1A55-8F34-1C6DC772AC2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5423" b="11638"/>
          <a:stretch/>
        </p:blipFill>
        <p:spPr>
          <a:xfrm>
            <a:off x="237771" y="1615773"/>
            <a:ext cx="1444030" cy="28353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DE28AE3-5CF2-4142-31E0-31A70A8587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467" b="3086"/>
          <a:stretch/>
        </p:blipFill>
        <p:spPr>
          <a:xfrm>
            <a:off x="234043" y="2227951"/>
            <a:ext cx="1572179" cy="31097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AF4EF31-D85F-A6BB-A391-095DD5CC6E2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845"/>
          <a:stretch/>
        </p:blipFill>
        <p:spPr>
          <a:xfrm>
            <a:off x="1298577" y="3881983"/>
            <a:ext cx="2940052" cy="31185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715A357-6DF5-FEE8-F131-328F14B4501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65004"/>
          <a:stretch/>
        </p:blipFill>
        <p:spPr>
          <a:xfrm>
            <a:off x="567165" y="3296378"/>
            <a:ext cx="3520479" cy="28988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BC8A500-9272-F4F3-19B5-A02199A30EA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4987" t="65004" r="17402" b="7470"/>
          <a:stretch/>
        </p:blipFill>
        <p:spPr>
          <a:xfrm>
            <a:off x="6060506" y="3327316"/>
            <a:ext cx="2028180" cy="22801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3C5E13B-EA96-85B1-279E-A19EB04B2B0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6419" t="31983" r="17532" b="33788"/>
          <a:stretch/>
        </p:blipFill>
        <p:spPr>
          <a:xfrm>
            <a:off x="4087644" y="3302727"/>
            <a:ext cx="1973179" cy="283538"/>
          </a:xfrm>
          <a:prstGeom prst="rect">
            <a:avLst/>
          </a:prstGeom>
        </p:spPr>
      </p:pic>
      <p:sp>
        <p:nvSpPr>
          <p:cNvPr id="28" name="오른쪽 대괄호[R] 27">
            <a:extLst>
              <a:ext uri="{FF2B5EF4-FFF2-40B4-BE49-F238E27FC236}">
                <a16:creationId xmlns:a16="http://schemas.microsoft.com/office/drawing/2014/main" id="{2936C355-460E-D829-6CF0-A09B6C330706}"/>
              </a:ext>
            </a:extLst>
          </p:cNvPr>
          <p:cNvSpPr/>
          <p:nvPr/>
        </p:nvSpPr>
        <p:spPr>
          <a:xfrm rot="5400000">
            <a:off x="3431373" y="2981402"/>
            <a:ext cx="45719" cy="1110342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오른쪽 대괄호[R] 28">
            <a:extLst>
              <a:ext uri="{FF2B5EF4-FFF2-40B4-BE49-F238E27FC236}">
                <a16:creationId xmlns:a16="http://schemas.microsoft.com/office/drawing/2014/main" id="{5BCA1E25-CBBE-A935-D75D-234BBFAA4728}"/>
              </a:ext>
            </a:extLst>
          </p:cNvPr>
          <p:cNvSpPr/>
          <p:nvPr/>
        </p:nvSpPr>
        <p:spPr>
          <a:xfrm rot="5400000">
            <a:off x="5586589" y="3177347"/>
            <a:ext cx="45721" cy="73220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오른쪽 대괄호[R] 30">
            <a:extLst>
              <a:ext uri="{FF2B5EF4-FFF2-40B4-BE49-F238E27FC236}">
                <a16:creationId xmlns:a16="http://schemas.microsoft.com/office/drawing/2014/main" id="{C8C51903-EB56-D4F0-A469-910445AF102B}"/>
              </a:ext>
            </a:extLst>
          </p:cNvPr>
          <p:cNvSpPr/>
          <p:nvPr/>
        </p:nvSpPr>
        <p:spPr>
          <a:xfrm rot="5400000">
            <a:off x="7626545" y="3190386"/>
            <a:ext cx="45721" cy="73220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9583EC3-0910-83F4-AFEB-7BA23495ECDC}"/>
                  </a:ext>
                </a:extLst>
              </p:cNvPr>
              <p:cNvSpPr txBox="1"/>
              <p:nvPr/>
            </p:nvSpPr>
            <p:spPr>
              <a:xfrm>
                <a:off x="3231180" y="3437587"/>
                <a:ext cx="52969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𝑢𝑠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9583EC3-0910-83F4-AFEB-7BA23495E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180" y="3437587"/>
                <a:ext cx="529697" cy="338554"/>
              </a:xfrm>
              <a:prstGeom prst="rect">
                <a:avLst/>
              </a:prstGeom>
              <a:blipFill>
                <a:blip r:embed="rId10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75E4568-6AE2-E0E8-E30B-D916E3F344B8}"/>
                  </a:ext>
                </a:extLst>
              </p:cNvPr>
              <p:cNvSpPr txBox="1"/>
              <p:nvPr/>
            </p:nvSpPr>
            <p:spPr>
              <a:xfrm>
                <a:off x="5433658" y="3466619"/>
                <a:ext cx="4162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75E4568-6AE2-E0E8-E30B-D916E3F34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658" y="3466619"/>
                <a:ext cx="416203" cy="338554"/>
              </a:xfrm>
              <a:prstGeom prst="rect">
                <a:avLst/>
              </a:prstGeom>
              <a:blipFill>
                <a:blip r:embed="rId11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4992E2A-A7DA-9094-E402-F94D7DA1DBA8}"/>
                  </a:ext>
                </a:extLst>
              </p:cNvPr>
              <p:cNvSpPr txBox="1"/>
              <p:nvPr/>
            </p:nvSpPr>
            <p:spPr>
              <a:xfrm>
                <a:off x="7447263" y="3485026"/>
                <a:ext cx="45493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ko-Kore-KR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kumimoji="1" lang="ko-Kore-KR" altLang="en-US" sz="1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4992E2A-A7DA-9094-E402-F94D7DA1D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263" y="3485026"/>
                <a:ext cx="454932" cy="338554"/>
              </a:xfrm>
              <a:prstGeom prst="rect">
                <a:avLst/>
              </a:prstGeom>
              <a:blipFill>
                <a:blip r:embed="rId12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오른쪽 대괄호[R] 34">
            <a:extLst>
              <a:ext uri="{FF2B5EF4-FFF2-40B4-BE49-F238E27FC236}">
                <a16:creationId xmlns:a16="http://schemas.microsoft.com/office/drawing/2014/main" id="{1E914B8D-4C1A-7F22-4581-C52BFDC8E0DA}"/>
              </a:ext>
            </a:extLst>
          </p:cNvPr>
          <p:cNvSpPr/>
          <p:nvPr/>
        </p:nvSpPr>
        <p:spPr>
          <a:xfrm rot="5400000">
            <a:off x="2176716" y="2892246"/>
            <a:ext cx="45719" cy="1288655"/>
          </a:xfrm>
          <a:prstGeom prst="rightBracket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오른쪽 대괄호[R] 35">
            <a:extLst>
              <a:ext uri="{FF2B5EF4-FFF2-40B4-BE49-F238E27FC236}">
                <a16:creationId xmlns:a16="http://schemas.microsoft.com/office/drawing/2014/main" id="{E0E06FC9-E488-02C2-6454-69CB08601844}"/>
              </a:ext>
            </a:extLst>
          </p:cNvPr>
          <p:cNvSpPr/>
          <p:nvPr/>
        </p:nvSpPr>
        <p:spPr>
          <a:xfrm rot="5400000">
            <a:off x="4677345" y="3075779"/>
            <a:ext cx="53806" cy="927256"/>
          </a:xfrm>
          <a:prstGeom prst="rightBracket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오른쪽 대괄호[R] 37">
            <a:extLst>
              <a:ext uri="{FF2B5EF4-FFF2-40B4-BE49-F238E27FC236}">
                <a16:creationId xmlns:a16="http://schemas.microsoft.com/office/drawing/2014/main" id="{2C14C108-4AC6-1727-4418-FC0BB6A26A1B}"/>
              </a:ext>
            </a:extLst>
          </p:cNvPr>
          <p:cNvSpPr/>
          <p:nvPr/>
        </p:nvSpPr>
        <p:spPr>
          <a:xfrm rot="5400000">
            <a:off x="6709742" y="3048124"/>
            <a:ext cx="53806" cy="1011768"/>
          </a:xfrm>
          <a:prstGeom prst="rightBracket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055B3DE-5856-228D-CBBE-E1F8DB3B56B4}"/>
              </a:ext>
            </a:extLst>
          </p:cNvPr>
          <p:cNvCxnSpPr/>
          <p:nvPr/>
        </p:nvCxnSpPr>
        <p:spPr>
          <a:xfrm>
            <a:off x="2768743" y="4816020"/>
            <a:ext cx="3301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Google Shape;100;p25">
            <a:extLst>
              <a:ext uri="{FF2B5EF4-FFF2-40B4-BE49-F238E27FC236}">
                <a16:creationId xmlns:a16="http://schemas.microsoft.com/office/drawing/2014/main" id="{0748497B-C073-7F5D-4B5F-90742FDAF63B}"/>
              </a:ext>
            </a:extLst>
          </p:cNvPr>
          <p:cNvSpPr txBox="1"/>
          <p:nvPr/>
        </p:nvSpPr>
        <p:spPr>
          <a:xfrm>
            <a:off x="3101882" y="4599822"/>
            <a:ext cx="1240461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Refer to [TKF]. </a:t>
            </a:r>
          </a:p>
        </p:txBody>
      </p:sp>
      <p:sp>
        <p:nvSpPr>
          <p:cNvPr id="15" name="Google Shape;100;p25">
            <a:extLst>
              <a:ext uri="{FF2B5EF4-FFF2-40B4-BE49-F238E27FC236}">
                <a16:creationId xmlns:a16="http://schemas.microsoft.com/office/drawing/2014/main" id="{4F9F0227-07ED-DF8A-8F81-0380BFAA4343}"/>
              </a:ext>
            </a:extLst>
          </p:cNvPr>
          <p:cNvSpPr txBox="1"/>
          <p:nvPr/>
        </p:nvSpPr>
        <p:spPr>
          <a:xfrm>
            <a:off x="189496" y="462776"/>
            <a:ext cx="4981149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i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How can I get expected values?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08C8F4C-41D5-C717-69F4-E5DE742D10AE}"/>
                  </a:ext>
                </a:extLst>
              </p:cNvPr>
              <p:cNvSpPr txBox="1"/>
              <p:nvPr/>
            </p:nvSpPr>
            <p:spPr>
              <a:xfrm>
                <a:off x="1730148" y="3503637"/>
                <a:ext cx="994696" cy="306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𝑬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ko-KR" sz="1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ko-KR" sz="1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𝒌</m:t>
                              </m:r>
                              <m:r>
                                <a:rPr lang="en-US" altLang="ko-KR" sz="1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|</m:t>
                              </m:r>
                              <m:r>
                                <a:rPr lang="en-US" altLang="ko-KR" sz="12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𝐔𝐍</m:t>
                              </m:r>
                              <m:r>
                                <a:rPr lang="en-US" altLang="ko-KR" sz="12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𝐒𝐀𝐓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ko-Kore-KR" altLang="en-US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08C8F4C-41D5-C717-69F4-E5DE742D1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148" y="3503637"/>
                <a:ext cx="994696" cy="30681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DA1C88-A657-CDDC-60DE-4CDE6D7C196A}"/>
                  </a:ext>
                </a:extLst>
              </p:cNvPr>
              <p:cNvSpPr txBox="1"/>
              <p:nvPr/>
            </p:nvSpPr>
            <p:spPr>
              <a:xfrm>
                <a:off x="6295824" y="3527526"/>
                <a:ext cx="945002" cy="306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𝑬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ko-KR" sz="1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ko-KR" sz="1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𝒌</m:t>
                              </m:r>
                              <m:r>
                                <a:rPr lang="en-US" altLang="ko-KR" sz="1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|</m:t>
                              </m:r>
                              <m:r>
                                <a:rPr lang="en-US" altLang="ko-KR" sz="12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𝐇</m:t>
                              </m:r>
                              <m:r>
                                <a:rPr lang="en-US" altLang="ko-KR" sz="12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.</m:t>
                              </m:r>
                              <m:r>
                                <a:rPr lang="en-US" altLang="ko-KR" sz="12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𝐒𝐀𝐓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ko-Kore-KR" altLang="en-US" sz="1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DA1C88-A657-CDDC-60DE-4CDE6D7C1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824" y="3527526"/>
                <a:ext cx="945002" cy="30681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오른쪽 대괄호[R] 20">
            <a:extLst>
              <a:ext uri="{FF2B5EF4-FFF2-40B4-BE49-F238E27FC236}">
                <a16:creationId xmlns:a16="http://schemas.microsoft.com/office/drawing/2014/main" id="{21A3893C-FC9C-955B-9B1D-09066B2FBA73}"/>
              </a:ext>
            </a:extLst>
          </p:cNvPr>
          <p:cNvSpPr/>
          <p:nvPr/>
        </p:nvSpPr>
        <p:spPr>
          <a:xfrm rot="5400000">
            <a:off x="1024662" y="399461"/>
            <a:ext cx="50971" cy="1386918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395B504-7BE5-C550-B7FB-A688EB6BFE45}"/>
                  </a:ext>
                </a:extLst>
              </p:cNvPr>
              <p:cNvSpPr txBox="1"/>
              <p:nvPr/>
            </p:nvSpPr>
            <p:spPr>
              <a:xfrm>
                <a:off x="534790" y="1072789"/>
                <a:ext cx="994696" cy="306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𝑬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ko-KR" sz="1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ko-KR" sz="1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𝒌</m:t>
                              </m:r>
                              <m:r>
                                <a:rPr lang="en-US" altLang="ko-KR" sz="1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|</m:t>
                              </m:r>
                              <m:r>
                                <a:rPr lang="en-US" altLang="ko-KR" sz="12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𝐔𝐍𝐒𝐀𝐓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ko-Kore-KR" altLang="en-US" sz="1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395B504-7BE5-C550-B7FB-A688EB6BF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90" y="1072789"/>
                <a:ext cx="994696" cy="30681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오른쪽 대괄호[R] 36">
            <a:extLst>
              <a:ext uri="{FF2B5EF4-FFF2-40B4-BE49-F238E27FC236}">
                <a16:creationId xmlns:a16="http://schemas.microsoft.com/office/drawing/2014/main" id="{D0BACD47-31DA-B65A-D937-28CC4D867381}"/>
              </a:ext>
            </a:extLst>
          </p:cNvPr>
          <p:cNvSpPr/>
          <p:nvPr/>
        </p:nvSpPr>
        <p:spPr>
          <a:xfrm rot="5400000">
            <a:off x="759581" y="1333217"/>
            <a:ext cx="60734" cy="1026774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B137FE0-7407-855B-451C-2C4683359434}"/>
                  </a:ext>
                </a:extLst>
              </p:cNvPr>
              <p:cNvSpPr txBox="1"/>
              <p:nvPr/>
            </p:nvSpPr>
            <p:spPr>
              <a:xfrm>
                <a:off x="356688" y="1826666"/>
                <a:ext cx="925766" cy="306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𝑬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ko-KR" sz="1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ko-KR" sz="1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𝒌</m:t>
                              </m:r>
                              <m:r>
                                <a:rPr lang="en-US" altLang="ko-KR" sz="1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|</m:t>
                              </m:r>
                              <m:r>
                                <a:rPr lang="en-US" altLang="ko-KR" sz="12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𝐋</m:t>
                              </m:r>
                              <m:r>
                                <a:rPr lang="en-US" altLang="ko-KR" sz="12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.</m:t>
                              </m:r>
                              <m:r>
                                <a:rPr lang="en-US" altLang="ko-KR" sz="12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𝐒𝐀𝐓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ko-Kore-KR" altLang="en-US" sz="1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B137FE0-7407-855B-451C-2C4683359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688" y="1826666"/>
                <a:ext cx="925766" cy="30681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오른쪽 대괄호[R] 41">
            <a:extLst>
              <a:ext uri="{FF2B5EF4-FFF2-40B4-BE49-F238E27FC236}">
                <a16:creationId xmlns:a16="http://schemas.microsoft.com/office/drawing/2014/main" id="{5C3F363F-4A28-651B-7111-B9F3BE97B467}"/>
              </a:ext>
            </a:extLst>
          </p:cNvPr>
          <p:cNvSpPr/>
          <p:nvPr/>
        </p:nvSpPr>
        <p:spPr>
          <a:xfrm rot="5400000">
            <a:off x="759036" y="1944851"/>
            <a:ext cx="61821" cy="1026775"/>
          </a:xfrm>
          <a:prstGeom prst="righ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1E5460A-E7CE-FF38-25A7-E9A9C96A9A2B}"/>
                  </a:ext>
                </a:extLst>
              </p:cNvPr>
              <p:cNvSpPr txBox="1"/>
              <p:nvPr/>
            </p:nvSpPr>
            <p:spPr>
              <a:xfrm>
                <a:off x="347070" y="2458238"/>
                <a:ext cx="945002" cy="306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𝑬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ko-KR" sz="1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ko-KR" sz="1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𝒌</m:t>
                              </m:r>
                              <m:r>
                                <a:rPr lang="en-US" altLang="ko-KR" sz="1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|</m:t>
                              </m:r>
                              <m:r>
                                <a:rPr lang="en-US" altLang="ko-KR" sz="12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𝐇</m:t>
                              </m:r>
                              <m:r>
                                <a:rPr lang="en-US" altLang="ko-KR" sz="12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.</m:t>
                              </m:r>
                              <m:r>
                                <a:rPr lang="en-US" altLang="ko-KR" sz="12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𝐒𝐀𝐓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ko-Kore-KR" altLang="en-US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1E5460A-E7CE-FF38-25A7-E9A9C96A9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70" y="2458238"/>
                <a:ext cx="945002" cy="30681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C1F6D622-AEFA-54A5-B13B-3FFEE40511A9}"/>
              </a:ext>
            </a:extLst>
          </p:cNvPr>
          <p:cNvCxnSpPr>
            <a:cxnSpLocks/>
          </p:cNvCxnSpPr>
          <p:nvPr/>
        </p:nvCxnSpPr>
        <p:spPr>
          <a:xfrm>
            <a:off x="194162" y="3143902"/>
            <a:ext cx="3572213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9241025D-B974-61FB-14E0-21E7DE0FAB82}"/>
              </a:ext>
            </a:extLst>
          </p:cNvPr>
          <p:cNvCxnSpPr>
            <a:cxnSpLocks/>
          </p:cNvCxnSpPr>
          <p:nvPr/>
        </p:nvCxnSpPr>
        <p:spPr>
          <a:xfrm>
            <a:off x="4858548" y="3143902"/>
            <a:ext cx="3923069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Google Shape;100;p25">
            <a:extLst>
              <a:ext uri="{FF2B5EF4-FFF2-40B4-BE49-F238E27FC236}">
                <a16:creationId xmlns:a16="http://schemas.microsoft.com/office/drawing/2014/main" id="{BA53C9DD-2786-4CE9-BDEA-8F0F30A21B04}"/>
              </a:ext>
            </a:extLst>
          </p:cNvPr>
          <p:cNvSpPr txBox="1"/>
          <p:nvPr/>
        </p:nvSpPr>
        <p:spPr>
          <a:xfrm>
            <a:off x="3681896" y="2899091"/>
            <a:ext cx="1247882" cy="4677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5000"/>
              </a:lnSpc>
              <a:buSzPts val="2500"/>
            </a:pPr>
            <a:r>
              <a:rPr lang="en-US" altLang="ko-KR" sz="1600" b="1" dirty="0">
                <a:solidFill>
                  <a:srgbClr val="00206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&lt; Wrap-up 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FDEECE5-DBC2-C725-723C-C2CEC2AF5B55}"/>
                  </a:ext>
                </a:extLst>
              </p:cNvPr>
              <p:cNvSpPr txBox="1"/>
              <p:nvPr/>
            </p:nvSpPr>
            <p:spPr>
              <a:xfrm>
                <a:off x="4297271" y="3513713"/>
                <a:ext cx="925766" cy="3068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넥슨Lv1고딕 Low OTF" panose="00000500000000000000" pitchFamily="50" charset="-127"/>
                          <a:sym typeface="Wingdings" pitchFamily="2" charset="2"/>
                        </a:rPr>
                        <m:t>𝑬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n-US" altLang="ko-KR" sz="1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ko-KR" sz="1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𝒌</m:t>
                              </m:r>
                              <m:r>
                                <a:rPr lang="en-US" altLang="ko-KR" sz="12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|</m:t>
                              </m:r>
                              <m:r>
                                <a:rPr lang="en-US" altLang="ko-KR" sz="12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𝐋</m:t>
                              </m:r>
                              <m:r>
                                <a:rPr lang="en-US" altLang="ko-KR" sz="12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.</m:t>
                              </m:r>
                              <m:r>
                                <a:rPr lang="en-US" altLang="ko-KR" sz="12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𝐒𝐀𝐓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ko-Kore-KR" altLang="en-US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FDEECE5-DBC2-C725-723C-C2CEC2AF5B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271" y="3513713"/>
                <a:ext cx="925766" cy="30681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1534DD4-3A52-610C-4CF4-0EB37D5D5A20}"/>
                  </a:ext>
                </a:extLst>
              </p:cNvPr>
              <p:cNvSpPr txBox="1"/>
              <p:nvPr/>
            </p:nvSpPr>
            <p:spPr>
              <a:xfrm>
                <a:off x="839540" y="4264346"/>
                <a:ext cx="2134493" cy="335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en-US" altLang="ko-Kore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ore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ore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ko-Kore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ore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ko-Kore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ko-Kore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ore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kumimoji="1" lang="en-US" altLang="ko-Kore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d>
                      <m:r>
                        <a:rPr kumimoji="1" lang="en-US" altLang="ko-Kore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ore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kumimoji="1" lang="en-US" altLang="ko-Kore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𝑢𝑠</m:t>
                          </m:r>
                        </m:sub>
                      </m:sSub>
                      <m:r>
                        <a:rPr kumimoji="1" lang="en-US" altLang="ko-Kore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1534DD4-3A52-610C-4CF4-0EB37D5D5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40" y="4264346"/>
                <a:ext cx="2134493" cy="335476"/>
              </a:xfrm>
              <a:prstGeom prst="rect">
                <a:avLst/>
              </a:prstGeom>
              <a:blipFill>
                <a:blip r:embed="rId19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2FB8712-FCC7-707C-D030-720FBDC95D50}"/>
                  </a:ext>
                </a:extLst>
              </p:cNvPr>
              <p:cNvSpPr txBox="1"/>
              <p:nvPr/>
            </p:nvSpPr>
            <p:spPr>
              <a:xfrm>
                <a:off x="956012" y="4635353"/>
                <a:ext cx="1932131" cy="3116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kumimoji="1" lang="en-US" altLang="ko-Kore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ore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kumimoji="1" lang="en-US" altLang="ko-Kore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ore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ore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ko-Kore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ko-Kore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ko-Kore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ko-Kore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ko-Kore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kumimoji="1" lang="en-US" altLang="ko-Kore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ko-Kore-K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ore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1" lang="en-US" altLang="ko-Kore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kumimoji="1" lang="en-US" altLang="ko-Kore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ko-Kore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2FB8712-FCC7-707C-D030-720FBDC95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012" y="4635353"/>
                <a:ext cx="1932131" cy="311688"/>
              </a:xfrm>
              <a:prstGeom prst="rect">
                <a:avLst/>
              </a:prstGeom>
              <a:blipFill>
                <a:blip r:embed="rId20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꺾인 연결선[E] 38">
            <a:extLst>
              <a:ext uri="{FF2B5EF4-FFF2-40B4-BE49-F238E27FC236}">
                <a16:creationId xmlns:a16="http://schemas.microsoft.com/office/drawing/2014/main" id="{AD219F0E-AB96-969F-44B9-562B1B563D8F}"/>
              </a:ext>
            </a:extLst>
          </p:cNvPr>
          <p:cNvCxnSpPr>
            <a:stCxn id="8" idx="1"/>
          </p:cNvCxnSpPr>
          <p:nvPr/>
        </p:nvCxnSpPr>
        <p:spPr>
          <a:xfrm rot="16200000" flipH="1">
            <a:off x="2913114" y="1076237"/>
            <a:ext cx="341777" cy="458415"/>
          </a:xfrm>
          <a:prstGeom prst="bentConnector4">
            <a:avLst>
              <a:gd name="adj1" fmla="val -4955"/>
              <a:gd name="adj2" fmla="val 77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9AA9A4A-AB3F-4D0E-96A8-82A4616C2010}"/>
                  </a:ext>
                </a:extLst>
              </p:cNvPr>
              <p:cNvSpPr txBox="1"/>
              <p:nvPr/>
            </p:nvSpPr>
            <p:spPr>
              <a:xfrm>
                <a:off x="1991968" y="679139"/>
                <a:ext cx="440570" cy="308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ko-KR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</m:ctrlPr>
                            </m:accPr>
                            <m:e>
                              <m:r>
                                <a:rPr lang="en-US" altLang="ko-KR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𝒌</m:t>
                          </m:r>
                        </m:sub>
                        <m:sup>
                          <m:r>
                            <a:rPr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9AA9A4A-AB3F-4D0E-96A8-82A4616C2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968" y="679139"/>
                <a:ext cx="440570" cy="308418"/>
              </a:xfrm>
              <a:prstGeom prst="rect">
                <a:avLst/>
              </a:prstGeom>
              <a:blipFill>
                <a:blip r:embed="rId21"/>
                <a:stretch>
                  <a:fillRect t="-4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818A550-8E43-43B3-3537-4FABBDBEB85C}"/>
                  </a:ext>
                </a:extLst>
              </p:cNvPr>
              <p:cNvSpPr txBox="1"/>
              <p:nvPr/>
            </p:nvSpPr>
            <p:spPr>
              <a:xfrm>
                <a:off x="1806222" y="3721354"/>
                <a:ext cx="440570" cy="308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ko-KR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</m:ctrlPr>
                            </m:accPr>
                            <m:e>
                              <m:r>
                                <a:rPr lang="en-US" altLang="ko-KR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넥슨Lv1고딕 Low OTF" panose="00000500000000000000" pitchFamily="50" charset="-127"/>
                                  <a:sym typeface="Wingdings" pitchFamily="2" charset="2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𝒌</m:t>
                          </m:r>
                        </m:sub>
                        <m:sup>
                          <m:r>
                            <a:rPr lang="en-US" altLang="ko-K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넥슨Lv1고딕 Low OTF" panose="00000500000000000000" pitchFamily="50" charset="-127"/>
                              <a:sym typeface="Wingdings" pitchFamily="2" charset="2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kumimoji="1" lang="ko-Kore-KR" alt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818A550-8E43-43B3-3537-4FABBDBEB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222" y="3721354"/>
                <a:ext cx="440570" cy="30841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1715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F46ECCC7-DAA8-F412-014B-39849C24B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9249871-E43A-82C0-17A0-5C6447046668}"/>
              </a:ext>
            </a:extLst>
          </p:cNvPr>
          <p:cNvSpPr/>
          <p:nvPr/>
        </p:nvSpPr>
        <p:spPr>
          <a:xfrm>
            <a:off x="129639" y="86742"/>
            <a:ext cx="8884721" cy="4276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dist="38100" dir="5400000" sx="99000" sy="99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9CC351-A60F-A091-D530-2B36BF2823F6}"/>
              </a:ext>
            </a:extLst>
          </p:cNvPr>
          <p:cNvSpPr txBox="1"/>
          <p:nvPr/>
        </p:nvSpPr>
        <p:spPr>
          <a:xfrm>
            <a:off x="4475430" y="16929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rPr>
              <a:t>자율 지능 시스템 연구실 </a:t>
            </a:r>
            <a:endParaRPr lang="ko-KR" altLang="en-US" sz="1050" dirty="0">
              <a:solidFill>
                <a:srgbClr val="19264B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402B276-B161-DB4B-3E23-9A2DE94E465D}"/>
              </a:ext>
            </a:extLst>
          </p:cNvPr>
          <p:cNvGrpSpPr/>
          <p:nvPr/>
        </p:nvGrpSpPr>
        <p:grpSpPr>
          <a:xfrm>
            <a:off x="143033" y="30805"/>
            <a:ext cx="3847076" cy="540069"/>
            <a:chOff x="143033" y="30805"/>
            <a:chExt cx="3847076" cy="540069"/>
          </a:xfrm>
        </p:grpSpPr>
        <p:cxnSp>
          <p:nvCxnSpPr>
            <p:cNvPr id="14" name="Google Shape;226;p33">
              <a:extLst>
                <a:ext uri="{FF2B5EF4-FFF2-40B4-BE49-F238E27FC236}">
                  <a16:creationId xmlns:a16="http://schemas.microsoft.com/office/drawing/2014/main" id="{4D3315AF-4D5B-9DFB-DFB4-EB16B6B1F3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497" y="469131"/>
              <a:ext cx="3201403" cy="0"/>
            </a:xfrm>
            <a:prstGeom prst="straightConnector1">
              <a:avLst/>
            </a:prstGeom>
            <a:noFill/>
            <a:ln w="12700" cap="flat" cmpd="sng">
              <a:solidFill>
                <a:srgbClr val="19264B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153E992-D48C-E7E4-DE02-14C02D96455A}"/>
                </a:ext>
              </a:extLst>
            </p:cNvPr>
            <p:cNvGrpSpPr/>
            <p:nvPr/>
          </p:nvGrpSpPr>
          <p:grpSpPr>
            <a:xfrm>
              <a:off x="143033" y="30805"/>
              <a:ext cx="424132" cy="538579"/>
              <a:chOff x="143033" y="30805"/>
              <a:chExt cx="424132" cy="538579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00A2998D-B759-313F-93D0-78186EF01C3B}"/>
                  </a:ext>
                </a:extLst>
              </p:cNvPr>
              <p:cNvSpPr/>
              <p:nvPr/>
            </p:nvSpPr>
            <p:spPr>
              <a:xfrm>
                <a:off x="189497" y="128016"/>
                <a:ext cx="331204" cy="344159"/>
              </a:xfrm>
              <a:prstGeom prst="rect">
                <a:avLst/>
              </a:prstGeom>
              <a:solidFill>
                <a:srgbClr val="1926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Google Shape;100;p25">
                <a:extLst>
                  <a:ext uri="{FF2B5EF4-FFF2-40B4-BE49-F238E27FC236}">
                    <a16:creationId xmlns:a16="http://schemas.microsoft.com/office/drawing/2014/main" id="{8D75713A-3AC5-0E72-E9E7-BEF4B12BE2AF}"/>
                  </a:ext>
                </a:extLst>
              </p:cNvPr>
              <p:cNvSpPr txBox="1"/>
              <p:nvPr/>
            </p:nvSpPr>
            <p:spPr>
              <a:xfrm>
                <a:off x="143033" y="30805"/>
                <a:ext cx="424132" cy="538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500"/>
                  <a:buFont typeface="Arial"/>
                  <a:buNone/>
                </a:pPr>
                <a:r>
                  <a:rPr lang="en-US" altLang="ko-KR" sz="2000" b="1" i="0" u="none" strike="noStrike" cap="none" dirty="0">
                    <a:solidFill>
                      <a:schemeClr val="bg1"/>
                    </a:solidFill>
                    <a:latin typeface="넥슨Lv1고딕 Low OTF Bold" panose="00000800000000000000" pitchFamily="50" charset="-127"/>
                    <a:ea typeface="넥슨Lv1고딕 Low OTF Bold" panose="00000800000000000000" pitchFamily="50" charset="-127"/>
                    <a:sym typeface="Arial"/>
                  </a:rPr>
                  <a:t>2</a:t>
                </a:r>
              </a:p>
            </p:txBody>
          </p:sp>
        </p:grpSp>
        <p:sp>
          <p:nvSpPr>
            <p:cNvPr id="100" name="Google Shape;100;p25">
              <a:extLst>
                <a:ext uri="{FF2B5EF4-FFF2-40B4-BE49-F238E27FC236}">
                  <a16:creationId xmlns:a16="http://schemas.microsoft.com/office/drawing/2014/main" id="{862CAAEE-94E8-D2B1-5AC2-B239127ECEDE}"/>
                </a:ext>
              </a:extLst>
            </p:cNvPr>
            <p:cNvSpPr txBox="1"/>
            <p:nvPr/>
          </p:nvSpPr>
          <p:spPr>
            <a:xfrm>
              <a:off x="501651" y="67690"/>
              <a:ext cx="3488458" cy="50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>
                <a:lnSpc>
                  <a:spcPct val="115000"/>
                </a:lnSpc>
                <a:buSzPts val="2500"/>
              </a:pPr>
              <a:r>
                <a:rPr lang="ko-KR" altLang="en-US" sz="1800" b="1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지난</a:t>
              </a:r>
              <a:r>
                <a:rPr lang="en-US" altLang="ko-KR" sz="1800" b="1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 </a:t>
              </a:r>
              <a:r>
                <a:rPr lang="ko-KR" altLang="en-US" sz="1800" b="1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연구</a:t>
              </a:r>
              <a:r>
                <a:rPr lang="en-US" altLang="ko-KR" sz="1800" b="1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 </a:t>
              </a:r>
              <a:r>
                <a:rPr lang="ko-KR" altLang="en-US" sz="1800" b="1" dirty="0">
                  <a:solidFill>
                    <a:srgbClr val="19264B"/>
                  </a:solidFill>
                  <a:latin typeface="넥슨Lv1고딕 Low OTF Bold" panose="00000800000000000000" pitchFamily="50" charset="-127"/>
                  <a:ea typeface="넥슨Lv1고딕 Low OTF Bold" panose="00000800000000000000" pitchFamily="50" charset="-127"/>
                </a:rPr>
                <a:t>요약</a:t>
              </a:r>
              <a:endParaRPr lang="en-US" altLang="ko-KR" sz="1800" b="1" i="0" u="none" strike="noStrike" cap="none" dirty="0">
                <a:solidFill>
                  <a:srgbClr val="19264B"/>
                </a:solidFill>
                <a:latin typeface="넥슨Lv1고딕 Low OTF Bold" panose="00000800000000000000" pitchFamily="50" charset="-127"/>
                <a:ea typeface="넥슨Lv1고딕 Low OTF Bold" panose="00000800000000000000" pitchFamily="50" charset="-127"/>
                <a:sym typeface="Arial"/>
              </a:endParaRPr>
            </a:p>
          </p:txBody>
        </p:sp>
      </p:grp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4F7DE68B-F252-C783-F834-374102B5CB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 smtClean="0"/>
              <a:t>9</a:t>
            </a:fld>
            <a:endParaRPr lang="ko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Google Shape;100;p25">
                <a:extLst>
                  <a:ext uri="{FF2B5EF4-FFF2-40B4-BE49-F238E27FC236}">
                    <a16:creationId xmlns:a16="http://schemas.microsoft.com/office/drawing/2014/main" id="{C77A513E-39C3-B342-C595-F3DBE003B1F5}"/>
                  </a:ext>
                </a:extLst>
              </p:cNvPr>
              <p:cNvSpPr txBox="1"/>
              <p:nvPr/>
            </p:nvSpPr>
            <p:spPr>
              <a:xfrm>
                <a:off x="355098" y="513449"/>
                <a:ext cx="7507453" cy="4396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[ Simulation Cases ] </a:t>
                </a:r>
              </a:p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Guidance Law: Impact Angle Control Composite Guidance(IACCG)</a:t>
                </a:r>
              </a:p>
              <a:p>
                <a:pPr>
                  <a:lnSpc>
                    <a:spcPct val="115000"/>
                  </a:lnSpc>
                  <a:buSzPts val="2500"/>
                </a:pPr>
                <a:endParaRPr lang="en-US" altLang="ko-KR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Case (1):</a:t>
                </a:r>
                <a:r>
                  <a:rPr lang="ko-KR" altLang="en-US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</a:t>
                </a: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Does TKF act as EKF(or standard KF) if measurements are far from the censoring region?</a:t>
                </a:r>
              </a:p>
              <a:p>
                <a:pPr>
                  <a:lnSpc>
                    <a:spcPct val="115000"/>
                  </a:lnSpc>
                  <a:buSzPts val="25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kumimoji="1" lang="en-US" altLang="ko-Kore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=7.5°, </m:t>
                      </m:r>
                      <m:sSub>
                        <m:sSub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kumimoji="1" lang="en-US" altLang="ko-Kore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=−45°, </m:t>
                      </m:r>
                      <m:sSub>
                        <m:sSub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ore-KR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switch</m:t>
                          </m:r>
                        </m:sub>
                      </m:sSub>
                      <m:r>
                        <a:rPr kumimoji="1" lang="en-US" altLang="ko-Kore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=38.75°, </m:t>
                      </m:r>
                      <m:d>
                        <m:d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=(−45°, +45°)</m:t>
                      </m:r>
                    </m:oMath>
                  </m:oMathPara>
                </a14:m>
                <a:endParaRPr kumimoji="1" lang="ko-Kore-KR" altLang="en-US" sz="1400" dirty="0"/>
              </a:p>
              <a:p>
                <a:pPr>
                  <a:lnSpc>
                    <a:spcPct val="115000"/>
                  </a:lnSpc>
                  <a:buSzPts val="2500"/>
                </a:pPr>
                <a:endParaRPr lang="en-US" altLang="ko-KR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Case (2):  Paper[2] Case </a:t>
                </a:r>
              </a:p>
              <a:p>
                <a:pPr>
                  <a:lnSpc>
                    <a:spcPct val="115000"/>
                  </a:lnSpc>
                  <a:buSzPts val="25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kumimoji="1" lang="en-US" altLang="ko-Kore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=7.5°, </m:t>
                      </m:r>
                      <m:sSub>
                        <m:sSub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kumimoji="1" lang="en-US" altLang="ko-Kore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=−45°, </m:t>
                      </m:r>
                      <m:sSub>
                        <m:sSub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ore-KR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switch</m:t>
                          </m:r>
                        </m:sub>
                      </m:sSub>
                      <m:r>
                        <a:rPr kumimoji="1" lang="en-US" altLang="ko-Kore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=−41.25°, </m:t>
                      </m:r>
                      <m:d>
                        <m:dPr>
                          <m:ctrlPr>
                            <a:rPr kumimoji="1" lang="en-US" altLang="ko-Kore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kumimoji="1" lang="en-US" altLang="ko-Kore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kumimoji="1" lang="en-US" altLang="ko-Kore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=(−7.5°, +7.5°)</m:t>
                      </m:r>
                    </m:oMath>
                  </m:oMathPara>
                </a14:m>
                <a:endParaRPr lang="en-US" altLang="ko-KR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   (</a:t>
                </a:r>
                <a:r>
                  <a:rPr lang="en-US" altLang="ko-KR" b="1" dirty="0" err="1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i</a:t>
                </a: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) TKF</a:t>
                </a:r>
              </a:p>
              <a:p>
                <a:pPr>
                  <a:lnSpc>
                    <a:spcPct val="115000"/>
                  </a:lnSpc>
                  <a:buSzPts val="2500"/>
                </a:pPr>
                <a:endParaRPr lang="en-US" altLang="ko-KR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  <a:p>
                <a:pPr>
                  <a:lnSpc>
                    <a:spcPct val="115000"/>
                  </a:lnSpc>
                  <a:buSzPts val="2500"/>
                </a:pPr>
                <a:endParaRPr lang="en-US" altLang="ko-KR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  (ii) EKF with saturated measurements input</a:t>
                </a:r>
              </a:p>
              <a:p>
                <a:pPr>
                  <a:lnSpc>
                    <a:spcPct val="115000"/>
                  </a:lnSpc>
                  <a:buSzPts val="2500"/>
                </a:pPr>
                <a:endParaRPr lang="en-US" altLang="ko-KR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  <a:p>
                <a:pPr>
                  <a:lnSpc>
                    <a:spcPct val="115000"/>
                  </a:lnSpc>
                  <a:buSzPts val="2500"/>
                </a:pPr>
                <a:endParaRPr lang="en-US" altLang="ko-KR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  <a:p>
                <a:pPr>
                  <a:lnSpc>
                    <a:spcPct val="115000"/>
                  </a:lnSpc>
                  <a:buSzPts val="2500"/>
                </a:pPr>
                <a:r>
                  <a:rPr lang="en-US" altLang="ko-KR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 (iii) EKF without saturated measurements input(Vacant input: estimate only with prediction)</a:t>
                </a:r>
              </a:p>
              <a:p>
                <a:pPr>
                  <a:lnSpc>
                    <a:spcPct val="115000"/>
                  </a:lnSpc>
                  <a:buSzPts val="2500"/>
                </a:pPr>
                <a:endParaRPr lang="en-US" altLang="ko-KR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  <a:p>
                <a:pPr>
                  <a:lnSpc>
                    <a:spcPct val="115000"/>
                  </a:lnSpc>
                  <a:buSzPts val="2500"/>
                </a:pPr>
                <a:endParaRPr lang="en-US" altLang="ko-KR" b="1" dirty="0">
                  <a:solidFill>
                    <a:srgbClr val="002060"/>
                  </a:solidFill>
                  <a:latin typeface="넥슨Lv1고딕 Low OTF" panose="00000500000000000000" pitchFamily="50" charset="-127"/>
                  <a:ea typeface="넥슨Lv1고딕 Low OTF" panose="00000500000000000000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5" name="Google Shape;100;p25">
                <a:extLst>
                  <a:ext uri="{FF2B5EF4-FFF2-40B4-BE49-F238E27FC236}">
                    <a16:creationId xmlns:a16="http://schemas.microsoft.com/office/drawing/2014/main" id="{C77A513E-39C3-B342-C595-F3DBE003B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98" y="513449"/>
                <a:ext cx="7507453" cy="4396558"/>
              </a:xfrm>
              <a:prstGeom prst="rect">
                <a:avLst/>
              </a:prstGeom>
              <a:blipFill>
                <a:blip r:embed="rId3"/>
                <a:stretch>
                  <a:fillRect l="-1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DBFF6F28-3205-B211-7B35-BFD49CDDB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58" y="2791857"/>
            <a:ext cx="1993140" cy="3241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47FD3E-7FB8-B182-F999-3CFE95FC69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777"/>
          <a:stretch/>
        </p:blipFill>
        <p:spPr>
          <a:xfrm>
            <a:off x="815758" y="3607246"/>
            <a:ext cx="1419569" cy="3241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F1715C-5731-4BA0-7418-E6A0B1359EA4}"/>
                  </a:ext>
                </a:extLst>
              </p:cNvPr>
              <p:cNvSpPr txBox="1"/>
              <p:nvPr/>
            </p:nvSpPr>
            <p:spPr>
              <a:xfrm>
                <a:off x="2150804" y="3607246"/>
                <a:ext cx="5871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</a:rPr>
                        <m:t>𝐻</m:t>
                      </m:r>
                      <m:sSubSup>
                        <m:sSubSupPr>
                          <m:ctrlPr>
                            <a:rPr kumimoji="1" lang="en-US" altLang="ko-Kore-KR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kumimoji="1" lang="en-US" altLang="ko-Kore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ore-KR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ore-KR" altLang="en-US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F1715C-5731-4BA0-7418-E6A0B1359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804" y="3607246"/>
                <a:ext cx="587148" cy="276999"/>
              </a:xfrm>
              <a:prstGeom prst="rect">
                <a:avLst/>
              </a:prstGeom>
              <a:blipFill>
                <a:blip r:embed="rId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3C96AAE5-5781-F93E-4022-E64768A8BB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777"/>
          <a:stretch/>
        </p:blipFill>
        <p:spPr>
          <a:xfrm>
            <a:off x="815758" y="4310952"/>
            <a:ext cx="1419569" cy="3241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DC3330-F95B-0F00-46CF-1E070A8C3FF0}"/>
                  </a:ext>
                </a:extLst>
              </p:cNvPr>
              <p:cNvSpPr txBox="1"/>
              <p:nvPr/>
            </p:nvSpPr>
            <p:spPr>
              <a:xfrm>
                <a:off x="2150804" y="4310952"/>
                <a:ext cx="5871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</a:rPr>
                        <m:t>𝐻</m:t>
                      </m:r>
                      <m:sSubSup>
                        <m:sSubSupPr>
                          <m:ctrlPr>
                            <a:rPr kumimoji="1" lang="en-US" altLang="ko-Kore-KR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kumimoji="1" lang="en-US" altLang="ko-Kore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ko-Kore-KR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ore-KR" altLang="en-US" sz="1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DC3330-F95B-0F00-46CF-1E070A8C3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804" y="4310952"/>
                <a:ext cx="587148" cy="276999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Google Shape;100;p25">
            <a:extLst>
              <a:ext uri="{FF2B5EF4-FFF2-40B4-BE49-F238E27FC236}">
                <a16:creationId xmlns:a16="http://schemas.microsoft.com/office/drawing/2014/main" id="{D417E96C-8DA3-A229-5455-189D0E0C359C}"/>
              </a:ext>
            </a:extLst>
          </p:cNvPr>
          <p:cNvSpPr txBox="1"/>
          <p:nvPr/>
        </p:nvSpPr>
        <p:spPr>
          <a:xfrm>
            <a:off x="1812328" y="3382777"/>
            <a:ext cx="502165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C0000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SAT</a:t>
            </a:r>
          </a:p>
        </p:txBody>
      </p:sp>
      <p:sp>
        <p:nvSpPr>
          <p:cNvPr id="17" name="Google Shape;100;p25">
            <a:extLst>
              <a:ext uri="{FF2B5EF4-FFF2-40B4-BE49-F238E27FC236}">
                <a16:creationId xmlns:a16="http://schemas.microsoft.com/office/drawing/2014/main" id="{152DDBFA-3CC2-3407-B2B2-77BA27E63891}"/>
              </a:ext>
            </a:extLst>
          </p:cNvPr>
          <p:cNvSpPr txBox="1"/>
          <p:nvPr/>
        </p:nvSpPr>
        <p:spPr>
          <a:xfrm>
            <a:off x="2128113" y="4088671"/>
            <a:ext cx="272737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buSzPts val="2500"/>
            </a:pPr>
            <a:r>
              <a:rPr lang="en-US" altLang="ko-KR" b="1" dirty="0">
                <a:solidFill>
                  <a:srgbClr val="C00000"/>
                </a:solidFill>
                <a:latin typeface="넥슨Lv1고딕 Low OTF" panose="00000500000000000000" pitchFamily="50" charset="-127"/>
                <a:ea typeface="넥슨Lv1고딕 Low OTF" panose="00000500000000000000" pitchFamily="50" charset="-127"/>
                <a:sym typeface="Wingdings" pitchFamily="2" charset="2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FA2863-CAE8-EF00-54F5-36F27EE68CAF}"/>
                  </a:ext>
                </a:extLst>
              </p:cNvPr>
              <p:cNvSpPr txBox="1"/>
              <p:nvPr/>
            </p:nvSpPr>
            <p:spPr>
              <a:xfrm>
                <a:off x="7831146" y="2155603"/>
                <a:ext cx="1254959" cy="15866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</a:rPr>
                        <m:t>=7000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ore-KR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ko-Kore-KR" sz="12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</a:rPr>
                        <m:t>=−27</m:t>
                      </m:r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kumimoji="1" lang="en-US" altLang="ko-Kore-KR" sz="12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ore-KR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kumimoji="1" lang="en-US" altLang="ko-Kore-K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ko-Kore-KR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kumimoji="1" lang="en-US" altLang="ko-Kore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kumimoji="1" lang="en-US" altLang="ko-Kore-KR" sz="1200" i="1"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ko-Kore-K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kumimoji="1" lang="en-US" altLang="ko-Kore-KR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</a:rPr>
                        <m:t>200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ore-KR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kumimoji="1" lang="en-US" altLang="ko-Kore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kumimoji="1" lang="en-US" altLang="ko-Kore-KR" sz="1200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kumimoji="1" lang="en-US" altLang="ko-Kore-KR" sz="12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den>
                          </m:f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kumimoji="1" lang="en-US" altLang="ko-Kore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kumimoji="1" lang="en-US" altLang="ko-Kore-KR" sz="12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</a:rPr>
                        <m:t>45</m:t>
                      </m:r>
                      <m:r>
                        <a:rPr kumimoji="1" lang="en-US" altLang="ko-Kore-KR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  <m:oMath xmlns:m="http://schemas.openxmlformats.org/officeDocument/2006/math"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  <m:oMath xmlns:m="http://schemas.openxmlformats.org/officeDocument/2006/math"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kumimoji="1" lang="en-US" altLang="ko-Kore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=300</m:t>
                      </m:r>
                    </m:oMath>
                  </m:oMathPara>
                </a14:m>
                <a:endParaRPr kumimoji="1" lang="en-US" altLang="ko-Kore-KR" sz="1200" b="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FA2863-CAE8-EF00-54F5-36F27EE68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146" y="2155603"/>
                <a:ext cx="1254959" cy="15866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그룹 5">
            <a:extLst>
              <a:ext uri="{FF2B5EF4-FFF2-40B4-BE49-F238E27FC236}">
                <a16:creationId xmlns:a16="http://schemas.microsoft.com/office/drawing/2014/main" id="{E6672779-E853-47F7-3175-1DCE7390EFBB}"/>
              </a:ext>
            </a:extLst>
          </p:cNvPr>
          <p:cNvGrpSpPr/>
          <p:nvPr/>
        </p:nvGrpSpPr>
        <p:grpSpPr>
          <a:xfrm>
            <a:off x="5208156" y="2424791"/>
            <a:ext cx="4054882" cy="1880078"/>
            <a:chOff x="2039023" y="1532491"/>
            <a:chExt cx="4518305" cy="2150822"/>
          </a:xfrm>
        </p:grpSpPr>
        <p:cxnSp>
          <p:nvCxnSpPr>
            <p:cNvPr id="30" name="직선 연결선[R] 29">
              <a:extLst>
                <a:ext uri="{FF2B5EF4-FFF2-40B4-BE49-F238E27FC236}">
                  <a16:creationId xmlns:a16="http://schemas.microsoft.com/office/drawing/2014/main" id="{8F85A2F2-7317-57A9-AE04-5A752E642E13}"/>
                </a:ext>
              </a:extLst>
            </p:cNvPr>
            <p:cNvCxnSpPr>
              <a:cxnSpLocks/>
            </p:cNvCxnSpPr>
            <p:nvPr/>
          </p:nvCxnSpPr>
          <p:spPr>
            <a:xfrm>
              <a:off x="2510266" y="1962941"/>
              <a:ext cx="2828485" cy="14176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연결선[R] 30">
              <a:extLst>
                <a:ext uri="{FF2B5EF4-FFF2-40B4-BE49-F238E27FC236}">
                  <a16:creationId xmlns:a16="http://schemas.microsoft.com/office/drawing/2014/main" id="{CB551F19-2843-A658-72A8-CBBD3D52B53D}"/>
                </a:ext>
              </a:extLst>
            </p:cNvPr>
            <p:cNvCxnSpPr>
              <a:cxnSpLocks/>
            </p:cNvCxnSpPr>
            <p:nvPr/>
          </p:nvCxnSpPr>
          <p:spPr>
            <a:xfrm>
              <a:off x="4515226" y="3380541"/>
              <a:ext cx="823525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[R] 31">
              <a:extLst>
                <a:ext uri="{FF2B5EF4-FFF2-40B4-BE49-F238E27FC236}">
                  <a16:creationId xmlns:a16="http://schemas.microsoft.com/office/drawing/2014/main" id="{B64233DB-33C7-7C5E-4F2E-162E26D78D4F}"/>
                </a:ext>
              </a:extLst>
            </p:cNvPr>
            <p:cNvCxnSpPr>
              <a:cxnSpLocks/>
            </p:cNvCxnSpPr>
            <p:nvPr/>
          </p:nvCxnSpPr>
          <p:spPr>
            <a:xfrm>
              <a:off x="2510266" y="1962941"/>
              <a:ext cx="823525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호 34">
              <a:extLst>
                <a:ext uri="{FF2B5EF4-FFF2-40B4-BE49-F238E27FC236}">
                  <a16:creationId xmlns:a16="http://schemas.microsoft.com/office/drawing/2014/main" id="{7CB3DB69-F0B1-5B2B-8647-B05D09187FF1}"/>
                </a:ext>
              </a:extLst>
            </p:cNvPr>
            <p:cNvSpPr/>
            <p:nvPr/>
          </p:nvSpPr>
          <p:spPr>
            <a:xfrm rot="5400000" flipV="1">
              <a:off x="5009808" y="3075686"/>
              <a:ext cx="605544" cy="609710"/>
            </a:xfrm>
            <a:prstGeom prst="arc">
              <a:avLst>
                <a:gd name="adj1" fmla="val 14540098"/>
                <a:gd name="adj2" fmla="val 16146897"/>
              </a:avLst>
            </a:prstGeom>
            <a:ln w="9525">
              <a:solidFill>
                <a:schemeClr val="tx1"/>
              </a:solidFill>
              <a:head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0B3C4F8B-27B1-07B4-0043-76D8BF0AF0A5}"/>
                </a:ext>
              </a:extLst>
            </p:cNvPr>
            <p:cNvCxnSpPr>
              <a:cxnSpLocks/>
            </p:cNvCxnSpPr>
            <p:nvPr/>
          </p:nvCxnSpPr>
          <p:spPr>
            <a:xfrm>
              <a:off x="2523809" y="1962940"/>
              <a:ext cx="694582" cy="2125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호 36">
              <a:extLst>
                <a:ext uri="{FF2B5EF4-FFF2-40B4-BE49-F238E27FC236}">
                  <a16:creationId xmlns:a16="http://schemas.microsoft.com/office/drawing/2014/main" id="{60E356F9-C604-0302-E633-C3E2101C7E1E}"/>
                </a:ext>
              </a:extLst>
            </p:cNvPr>
            <p:cNvSpPr/>
            <p:nvPr/>
          </p:nvSpPr>
          <p:spPr>
            <a:xfrm rot="16200000" flipH="1" flipV="1">
              <a:off x="2047092" y="1524423"/>
              <a:ext cx="883531" cy="899668"/>
            </a:xfrm>
            <a:prstGeom prst="arc">
              <a:avLst>
                <a:gd name="adj1" fmla="val 17012396"/>
                <a:gd name="adj2" fmla="val 17701645"/>
              </a:avLst>
            </a:prstGeom>
            <a:ln w="9525">
              <a:solidFill>
                <a:schemeClr val="tx1"/>
              </a:solidFill>
              <a:headEnd type="triangle" w="sm" len="sm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8" name="호 37">
              <a:extLst>
                <a:ext uri="{FF2B5EF4-FFF2-40B4-BE49-F238E27FC236}">
                  <a16:creationId xmlns:a16="http://schemas.microsoft.com/office/drawing/2014/main" id="{16BEF324-2AF7-1693-C66A-BA31223774F0}"/>
                </a:ext>
              </a:extLst>
            </p:cNvPr>
            <p:cNvSpPr/>
            <p:nvPr/>
          </p:nvSpPr>
          <p:spPr>
            <a:xfrm rot="5400000" flipH="1">
              <a:off x="2047091" y="1524424"/>
              <a:ext cx="883531" cy="899668"/>
            </a:xfrm>
            <a:prstGeom prst="arc">
              <a:avLst>
                <a:gd name="adj1" fmla="val 15358672"/>
                <a:gd name="adj2" fmla="val 16238367"/>
              </a:avLst>
            </a:prstGeom>
            <a:ln w="9525">
              <a:solidFill>
                <a:schemeClr val="tx1"/>
              </a:solidFill>
              <a:headEnd type="triangle" w="sm" len="sm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86C57F2-B768-BA32-286B-447427AB4FB1}"/>
                    </a:ext>
                  </a:extLst>
                </p:cNvPr>
                <p:cNvSpPr txBox="1"/>
                <p:nvPr/>
              </p:nvSpPr>
              <p:spPr>
                <a:xfrm>
                  <a:off x="3140597" y="2021442"/>
                  <a:ext cx="392287" cy="2821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kumimoji="1" lang="en-US" altLang="ko-Kore-KR" sz="105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altLang="ko-Kore-KR" sz="105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ore-KR" sz="105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kumimoji="1" lang="en-US" altLang="ko-Kore-KR" sz="105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kumimoji="1" lang="ko-Kore-KR" altLang="en-US" sz="1050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DF25B6D3-2620-3775-851B-A2EFB5B755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0597" y="2021442"/>
                  <a:ext cx="392287" cy="2821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AD509A8-40E1-7C09-906D-C2781907E0F9}"/>
                    </a:ext>
                  </a:extLst>
                </p:cNvPr>
                <p:cNvSpPr txBox="1"/>
                <p:nvPr/>
              </p:nvSpPr>
              <p:spPr>
                <a:xfrm>
                  <a:off x="2672714" y="2058655"/>
                  <a:ext cx="352532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05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05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ko-Kore-KR" sz="105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050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13BF0144-27C6-4412-D628-349B80F31D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2714" y="2058655"/>
                  <a:ext cx="352532" cy="25391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0DF40A3-BA62-FDF0-83D4-F36A58F60AB4}"/>
                    </a:ext>
                  </a:extLst>
                </p:cNvPr>
                <p:cNvSpPr txBox="1"/>
                <p:nvPr/>
              </p:nvSpPr>
              <p:spPr>
                <a:xfrm>
                  <a:off x="2871100" y="1882224"/>
                  <a:ext cx="439608" cy="268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05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05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ko-Kore-KR" sz="105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ore-KR" sz="105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kumimoji="1" lang="en-US" altLang="ko-Kore-KR" sz="105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kumimoji="1" lang="ko-Kore-KR" altLang="en-US" sz="1050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970AED53-676C-25D5-73A3-3C430C531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1100" y="1882224"/>
                  <a:ext cx="439608" cy="26866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7852383-A2E7-3188-D34B-A2901CE551B1}"/>
                    </a:ext>
                  </a:extLst>
                </p:cNvPr>
                <p:cNvSpPr txBox="1"/>
                <p:nvPr/>
              </p:nvSpPr>
              <p:spPr>
                <a:xfrm>
                  <a:off x="4670556" y="3127164"/>
                  <a:ext cx="352148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05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05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kumimoji="1" lang="en-US" altLang="ko-Kore-KR" sz="105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05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6F412128-C623-0D9C-4739-A8378E983E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0556" y="3127164"/>
                  <a:ext cx="352148" cy="25391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4D001A5-A1C0-0CF2-A9C0-0CE035BE4430}"/>
                </a:ext>
              </a:extLst>
            </p:cNvPr>
            <p:cNvSpPr txBox="1"/>
            <p:nvPr/>
          </p:nvSpPr>
          <p:spPr>
            <a:xfrm>
              <a:off x="2224967" y="1779621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dirty="0"/>
                <a:t>M</a:t>
              </a:r>
              <a:endParaRPr kumimoji="1" lang="ko-Kore-KR" alt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EED0FCC-CDE7-D474-A060-594F28887814}"/>
                </a:ext>
              </a:extLst>
            </p:cNvPr>
            <p:cNvSpPr txBox="1"/>
            <p:nvPr/>
          </p:nvSpPr>
          <p:spPr>
            <a:xfrm>
              <a:off x="5302370" y="3226652"/>
              <a:ext cx="12549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/>
                <a:t>T</a:t>
              </a:r>
              <a:r>
                <a:rPr kumimoji="1" lang="en-US" altLang="ko-Kore-KR" sz="1100" dirty="0"/>
                <a:t>(Stationary)</a:t>
              </a:r>
              <a:endParaRPr kumimoji="1" lang="ko-Kore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B9D4729-A233-65A7-4494-EDDDDE86FE07}"/>
                    </a:ext>
                  </a:extLst>
                </p:cNvPr>
                <p:cNvSpPr txBox="1"/>
                <p:nvPr/>
              </p:nvSpPr>
              <p:spPr>
                <a:xfrm>
                  <a:off x="3873658" y="2458578"/>
                  <a:ext cx="332527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ore-KR" sz="105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105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ko-Kore-KR" sz="105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ko-Kore-KR" altLang="en-US" sz="105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FA45D23-A64C-741A-3BE1-87B60C0F2F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3658" y="2458578"/>
                  <a:ext cx="332527" cy="25391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6FFC452-C402-D28D-3ABA-9CD6EBC8BAC0}"/>
              </a:ext>
            </a:extLst>
          </p:cNvPr>
          <p:cNvCxnSpPr>
            <a:cxnSpLocks/>
          </p:cNvCxnSpPr>
          <p:nvPr/>
        </p:nvCxnSpPr>
        <p:spPr>
          <a:xfrm flipV="1">
            <a:off x="1936048" y="4375449"/>
            <a:ext cx="656868" cy="16921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4A17BB93-7CD7-FA1C-AA6F-3A9AEB0EA13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79753" y="766647"/>
            <a:ext cx="2637263" cy="4092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100;p25">
                <a:extLst>
                  <a:ext uri="{FF2B5EF4-FFF2-40B4-BE49-F238E27FC236}">
                    <a16:creationId xmlns:a16="http://schemas.microsoft.com/office/drawing/2014/main" id="{E5581A61-795E-2665-7544-6D599CFA2442}"/>
                  </a:ext>
                </a:extLst>
              </p:cNvPr>
              <p:cNvSpPr txBox="1"/>
              <p:nvPr/>
            </p:nvSpPr>
            <p:spPr>
              <a:xfrm>
                <a:off x="7436298" y="493545"/>
                <a:ext cx="1611132" cy="379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15000"/>
                  </a:lnSpc>
                  <a:buSzPts val="25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𝝈</m:t>
                        </m:r>
                      </m:e>
                      <m:sub>
                        <m:r>
                          <a:rPr lang="en-US" altLang="ko-KR" sz="1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넥슨Lv1고딕 Low OTF" panose="00000500000000000000" pitchFamily="50" charset="-127"/>
                            <a:sym typeface="Wingdings" pitchFamily="2" charset="2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en-US" altLang="ko-KR" sz="1100" b="1" dirty="0">
                    <a:solidFill>
                      <a:srgbClr val="002060"/>
                    </a:solidFill>
                    <a:latin typeface="넥슨Lv1고딕 Low OTF" panose="00000500000000000000" pitchFamily="50" charset="-127"/>
                    <a:ea typeface="넥슨Lv1고딕 Low OTF" panose="00000500000000000000" pitchFamily="50" charset="-127"/>
                    <a:sym typeface="Wingdings" pitchFamily="2" charset="2"/>
                  </a:rPr>
                  <a:t> : Desired look angle</a:t>
                </a:r>
              </a:p>
            </p:txBody>
          </p:sp>
        </mc:Choice>
        <mc:Fallback xmlns="">
          <p:sp>
            <p:nvSpPr>
              <p:cNvPr id="20" name="Google Shape;100;p25">
                <a:extLst>
                  <a:ext uri="{FF2B5EF4-FFF2-40B4-BE49-F238E27FC236}">
                    <a16:creationId xmlns:a16="http://schemas.microsoft.com/office/drawing/2014/main" id="{E5581A61-795E-2665-7544-6D599CFA2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298" y="493545"/>
                <a:ext cx="1611132" cy="3793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84730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12833</TotalTime>
  <Words>5397</Words>
  <Application>Microsoft Office PowerPoint</Application>
  <PresentationFormat>화면 슬라이드 쇼(16:9)</PresentationFormat>
  <Paragraphs>1036</Paragraphs>
  <Slides>54</Slides>
  <Notes>54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54</vt:i4>
      </vt:variant>
    </vt:vector>
  </HeadingPairs>
  <TitlesOfParts>
    <vt:vector size="60" baseType="lpstr">
      <vt:lpstr>넥슨Lv1고딕 Low OTF Bold</vt:lpstr>
      <vt:lpstr>Cambria Math</vt:lpstr>
      <vt:lpstr>Arial</vt:lpstr>
      <vt:lpstr>넥슨Lv1고딕 Low OTF</vt:lpstr>
      <vt:lpstr>Simple Light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youth_0619</dc:creator>
  <cp:lastModifiedBy>김소현</cp:lastModifiedBy>
  <cp:revision>242</cp:revision>
  <dcterms:modified xsi:type="dcterms:W3CDTF">2024-05-10T06:48:25Z</dcterms:modified>
</cp:coreProperties>
</file>